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1289" r:id="rId5"/>
    <p:sldId id="1320" r:id="rId6"/>
    <p:sldId id="1355" r:id="rId7"/>
    <p:sldId id="1359" r:id="rId8"/>
    <p:sldId id="1358" r:id="rId9"/>
    <p:sldId id="1356" r:id="rId10"/>
    <p:sldId id="1360" r:id="rId11"/>
    <p:sldId id="1361" r:id="rId12"/>
    <p:sldId id="1362" r:id="rId13"/>
    <p:sldId id="1363" r:id="rId14"/>
    <p:sldId id="1366" r:id="rId15"/>
    <p:sldId id="1367" r:id="rId16"/>
  </p:sldIdLst>
  <p:sldSz cx="9144000" cy="5143500" type="screen16x9"/>
  <p:notesSz cx="9144000" cy="5143500"/>
  <p:defaultTextStyle>
    <a:defPPr>
      <a:defRPr kern="0"/>
    </a:defPPr>
  </p:defaultTextStyle>
  <p:extLst>
    <p:ext uri="{EFAFB233-063F-42B5-8137-9DF3F51BA10A}">
      <p15:sldGuideLst xmlns:p15="http://schemas.microsoft.com/office/powerpoint/2012/main">
        <p15:guide id="2" pos="136" userDrawn="1">
          <p15:clr>
            <a:srgbClr val="A4A3A4"/>
          </p15:clr>
        </p15:guide>
        <p15:guide id="3" pos="1066" userDrawn="1">
          <p15:clr>
            <a:srgbClr val="A4A3A4"/>
          </p15:clr>
        </p15:guide>
        <p15:guide id="5" pos="1927" userDrawn="1">
          <p15:clr>
            <a:srgbClr val="A4A3A4"/>
          </p15:clr>
        </p15:guide>
        <p15:guide id="6" pos="1973" userDrawn="1">
          <p15:clr>
            <a:srgbClr val="A4A3A4"/>
          </p15:clr>
        </p15:guide>
        <p15:guide id="7" pos="2835" userDrawn="1">
          <p15:clr>
            <a:srgbClr val="A4A3A4"/>
          </p15:clr>
        </p15:guide>
        <p15:guide id="8" pos="2903" userDrawn="1">
          <p15:clr>
            <a:srgbClr val="A4A3A4"/>
          </p15:clr>
        </p15:guide>
        <p15:guide id="9" pos="3787" userDrawn="1">
          <p15:clr>
            <a:srgbClr val="A4A3A4"/>
          </p15:clr>
        </p15:guide>
        <p15:guide id="10" pos="3833" userDrawn="1">
          <p15:clr>
            <a:srgbClr val="A4A3A4"/>
          </p15:clr>
        </p15:guide>
        <p15:guide id="11" pos="4694" userDrawn="1">
          <p15:clr>
            <a:srgbClr val="A4A3A4"/>
          </p15:clr>
        </p15:guide>
        <p15:guide id="12" pos="4762" userDrawn="1">
          <p15:clr>
            <a:srgbClr val="A4A3A4"/>
          </p15:clr>
        </p15:guide>
        <p15:guide id="13" orient="horz" pos="2981" userDrawn="1">
          <p15:clr>
            <a:srgbClr val="A4A3A4"/>
          </p15:clr>
        </p15:guide>
        <p15:guide id="18" pos="5624" userDrawn="1">
          <p15:clr>
            <a:srgbClr val="A4A3A4"/>
          </p15:clr>
        </p15:guide>
        <p15:guide id="20" orient="horz" pos="259" userDrawn="1">
          <p15:clr>
            <a:srgbClr val="A4A3A4"/>
          </p15:clr>
        </p15:guide>
        <p15:guide id="23" pos="544" userDrawn="1">
          <p15:clr>
            <a:srgbClr val="A4A3A4"/>
          </p15:clr>
        </p15:guide>
        <p15:guide id="24" pos="612" userDrawn="1">
          <p15:clr>
            <a:srgbClr val="A4A3A4"/>
          </p15:clr>
        </p15:guide>
        <p15:guide id="25" pos="1474" userDrawn="1">
          <p15:clr>
            <a:srgbClr val="A4A3A4"/>
          </p15:clr>
        </p15:guide>
        <p15:guide id="26" pos="1519" userDrawn="1">
          <p15:clr>
            <a:srgbClr val="A4A3A4"/>
          </p15:clr>
        </p15:guide>
        <p15:guide id="27" pos="2381" userDrawn="1">
          <p15:clr>
            <a:srgbClr val="A4A3A4"/>
          </p15:clr>
        </p15:guide>
        <p15:guide id="28" pos="2449" userDrawn="1">
          <p15:clr>
            <a:srgbClr val="A4A3A4"/>
          </p15:clr>
        </p15:guide>
        <p15:guide id="29" pos="3288" userDrawn="1">
          <p15:clr>
            <a:srgbClr val="A4A3A4"/>
          </p15:clr>
        </p15:guide>
        <p15:guide id="30" pos="3356" userDrawn="1">
          <p15:clr>
            <a:srgbClr val="A4A3A4"/>
          </p15:clr>
        </p15:guide>
        <p15:guide id="33" pos="4218" userDrawn="1">
          <p15:clr>
            <a:srgbClr val="A4A3A4"/>
          </p15:clr>
        </p15:guide>
        <p15:guide id="34" pos="4286" userDrawn="1">
          <p15:clr>
            <a:srgbClr val="A4A3A4"/>
          </p15:clr>
        </p15:guide>
        <p15:guide id="39" pos="5171" userDrawn="1">
          <p15:clr>
            <a:srgbClr val="A4A3A4"/>
          </p15:clr>
        </p15:guide>
        <p15:guide id="40" pos="5216" userDrawn="1">
          <p15:clr>
            <a:srgbClr val="A4A3A4"/>
          </p15:clr>
        </p15:guide>
        <p15:guide id="41" pos="99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F0B5A1-3852-94D9-15EE-7F984DF999F7}" name="Artem_bcc" initials="A" userId="Artem_bcc" providerId="None"/>
  <p188:author id="{09CE89B7-4F52-7A42-D029-9692D8DAB059}" name="Габдуллина Сауле Мейрамовна" initials="ГМ" userId="S::saule.gabdullina@bcc.kz::b70f4a61-f3ab-4db7-ad5f-482d78da89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978"/>
    <a:srgbClr val="53B57B"/>
    <a:srgbClr val="FF5050"/>
    <a:srgbClr val="00B975"/>
    <a:srgbClr val="2DDD9C"/>
    <a:srgbClr val="E6F3FF"/>
    <a:srgbClr val="66D7A1"/>
    <a:srgbClr val="1C445C"/>
    <a:srgbClr val="357092"/>
    <a:srgbClr val="3B7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4F10B-3F0A-4D37-AA3C-E09FE2C6D2D4}" v="67" dt="2026-05-29T09:26:47.83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18"/>
    <p:restoredTop sz="96301"/>
  </p:normalViewPr>
  <p:slideViewPr>
    <p:cSldViewPr snapToGrid="0">
      <p:cViewPr varScale="1">
        <p:scale>
          <a:sx n="140" d="100"/>
          <a:sy n="140" d="100"/>
        </p:scale>
        <p:origin x="660" y="126"/>
      </p:cViewPr>
      <p:guideLst>
        <p:guide pos="136"/>
        <p:guide pos="1066"/>
        <p:guide pos="1927"/>
        <p:guide pos="1973"/>
        <p:guide pos="2835"/>
        <p:guide pos="2903"/>
        <p:guide pos="3787"/>
        <p:guide pos="3833"/>
        <p:guide pos="4694"/>
        <p:guide pos="4762"/>
        <p:guide orient="horz" pos="2981"/>
        <p:guide pos="5624"/>
        <p:guide orient="horz" pos="259"/>
        <p:guide pos="544"/>
        <p:guide pos="612"/>
        <p:guide pos="1474"/>
        <p:guide pos="1519"/>
        <p:guide pos="2381"/>
        <p:guide pos="2449"/>
        <p:guide pos="3288"/>
        <p:guide pos="3356"/>
        <p:guide pos="4218"/>
        <p:guide pos="4286"/>
        <p:guide pos="5171"/>
        <p:guide pos="5216"/>
        <p:guide pos="998"/>
      </p:guideLst>
    </p:cSldViewPr>
  </p:slideViewPr>
  <p:notesTextViewPr>
    <p:cViewPr>
      <p:scale>
        <a:sx n="20" d="100"/>
        <a:sy n="20" d="100"/>
      </p:scale>
      <p:origin x="0" y="0"/>
    </p:cViewPr>
  </p:notesTextViewPr>
  <p:notesViewPr>
    <p:cSldViewPr snapToGrid="0">
      <p:cViewPr varScale="1">
        <p:scale>
          <a:sx n="192" d="100"/>
          <a:sy n="192" d="100"/>
        </p:scale>
        <p:origin x="184"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2571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5180013" y="0"/>
            <a:ext cx="3962400" cy="257175"/>
          </a:xfrm>
          <a:prstGeom prst="rect">
            <a:avLst/>
          </a:prstGeom>
        </p:spPr>
        <p:txBody>
          <a:bodyPr vert="horz" lIns="91440" tIns="45720" rIns="91440" bIns="45720" rtlCol="0"/>
          <a:lstStyle>
            <a:lvl1pPr algn="r">
              <a:defRPr sz="1200"/>
            </a:lvl1pPr>
          </a:lstStyle>
          <a:p>
            <a:fld id="{E9C5D24A-5540-4B6A-A05F-E35FB2FE49AF}" type="datetimeFigureOut">
              <a:t>02.06.2026</a:t>
            </a:fld>
            <a:endParaRPr lang="ru-RU"/>
          </a:p>
        </p:txBody>
      </p:sp>
      <p:sp>
        <p:nvSpPr>
          <p:cNvPr id="4" name="Образ слайда 3"/>
          <p:cNvSpPr>
            <a:spLocks noGrp="1" noRot="1" noChangeAspect="1"/>
          </p:cNvSpPr>
          <p:nvPr>
            <p:ph type="sldImg" idx="2"/>
          </p:nvPr>
        </p:nvSpPr>
        <p:spPr>
          <a:xfrm>
            <a:off x="3028950" y="642938"/>
            <a:ext cx="3086100" cy="17367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914400" y="2474913"/>
            <a:ext cx="7315200" cy="20256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4886325"/>
            <a:ext cx="3962400" cy="25717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5180013" y="4886325"/>
            <a:ext cx="3962400" cy="257175"/>
          </a:xfrm>
          <a:prstGeom prst="rect">
            <a:avLst/>
          </a:prstGeom>
        </p:spPr>
        <p:txBody>
          <a:bodyPr vert="horz" lIns="91440" tIns="45720" rIns="91440" bIns="45720" rtlCol="0" anchor="b"/>
          <a:lstStyle>
            <a:lvl1pPr algn="r">
              <a:defRPr sz="1200"/>
            </a:lvl1pPr>
          </a:lstStyle>
          <a:p>
            <a:fld id="{3A6098B5-E6F7-4B5C-81AC-B0F26D39F93F}" type="slidenum">
              <a:t>‹#›</a:t>
            </a:fld>
            <a:endParaRPr lang="ru-RU"/>
          </a:p>
        </p:txBody>
      </p:sp>
    </p:spTree>
    <p:extLst>
      <p:ext uri="{BB962C8B-B14F-4D97-AF65-F5344CB8AC3E}">
        <p14:creationId xmlns:p14="http://schemas.microsoft.com/office/powerpoint/2010/main" val="1197240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FA909-33FD-1A66-AD31-AFCCBCBE324F}"/>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86C5E88-1685-3B25-558B-38DC8FBA469C}"/>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D8FBCE67-79A6-DE60-1E1D-F4C34C41A8C8}"/>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BDB77F4C-5654-0657-622C-9FDA1D1D80E1}"/>
              </a:ext>
            </a:extLst>
          </p:cNvPr>
          <p:cNvSpPr>
            <a:spLocks noGrp="1"/>
          </p:cNvSpPr>
          <p:nvPr>
            <p:ph type="sldNum" sz="quarter" idx="5"/>
          </p:nvPr>
        </p:nvSpPr>
        <p:spPr/>
        <p:txBody>
          <a:bodyPr/>
          <a:lstStyle/>
          <a:p>
            <a:fld id="{3A6098B5-E6F7-4B5C-81AC-B0F26D39F93F}" type="slidenum">
              <a:rPr lang="ru-KZ" smtClean="0"/>
              <a:t>1</a:t>
            </a:fld>
            <a:endParaRPr lang="ru-KZ"/>
          </a:p>
        </p:txBody>
      </p:sp>
    </p:spTree>
    <p:extLst>
      <p:ext uri="{BB962C8B-B14F-4D97-AF65-F5344CB8AC3E}">
        <p14:creationId xmlns:p14="http://schemas.microsoft.com/office/powerpoint/2010/main" val="3091071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235E4-CFB8-47AA-364E-027979A11FD2}"/>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A80BD457-A896-1A4C-5CCD-6F5F9E2E6EBF}"/>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62F8ECE1-027C-83F6-89D9-15BDFD7ECCC7}"/>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7AE7AA86-C1DC-AE2B-5576-1B3457770116}"/>
              </a:ext>
            </a:extLst>
          </p:cNvPr>
          <p:cNvSpPr>
            <a:spLocks noGrp="1"/>
          </p:cNvSpPr>
          <p:nvPr>
            <p:ph type="sldNum" sz="quarter" idx="5"/>
          </p:nvPr>
        </p:nvSpPr>
        <p:spPr/>
        <p:txBody>
          <a:bodyPr/>
          <a:lstStyle/>
          <a:p>
            <a:fld id="{3A6098B5-E6F7-4B5C-81AC-B0F26D39F93F}" type="slidenum">
              <a:rPr lang="ru-KZ" smtClean="0"/>
              <a:t>10</a:t>
            </a:fld>
            <a:endParaRPr lang="ru-KZ"/>
          </a:p>
        </p:txBody>
      </p:sp>
    </p:spTree>
    <p:extLst>
      <p:ext uri="{BB962C8B-B14F-4D97-AF65-F5344CB8AC3E}">
        <p14:creationId xmlns:p14="http://schemas.microsoft.com/office/powerpoint/2010/main" val="1403851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144FF-1027-D591-23F1-0E20B91BF831}"/>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3A4A467F-BB23-16E9-513B-832181806A29}"/>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55DC360D-15C8-AFAB-228A-0E995707E8B6}"/>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326E586C-4DC7-22FC-BAEA-55DEA5663E5E}"/>
              </a:ext>
            </a:extLst>
          </p:cNvPr>
          <p:cNvSpPr>
            <a:spLocks noGrp="1"/>
          </p:cNvSpPr>
          <p:nvPr>
            <p:ph type="sldNum" sz="quarter" idx="5"/>
          </p:nvPr>
        </p:nvSpPr>
        <p:spPr/>
        <p:txBody>
          <a:bodyPr/>
          <a:lstStyle/>
          <a:p>
            <a:fld id="{3A6098B5-E6F7-4B5C-81AC-B0F26D39F93F}" type="slidenum">
              <a:rPr lang="ru-KZ" smtClean="0"/>
              <a:t>11</a:t>
            </a:fld>
            <a:endParaRPr lang="ru-KZ"/>
          </a:p>
        </p:txBody>
      </p:sp>
    </p:spTree>
    <p:extLst>
      <p:ext uri="{BB962C8B-B14F-4D97-AF65-F5344CB8AC3E}">
        <p14:creationId xmlns:p14="http://schemas.microsoft.com/office/powerpoint/2010/main" val="160285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60D08-14BD-012E-0E95-AD4D5D20A6D5}"/>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4FA9470-1BA7-9270-CB9A-FA92C733F79F}"/>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9314A996-4B39-2D23-D2B0-0244AF3ADDDC}"/>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E727818E-1AA1-5DFD-5A5D-0736CFC429FA}"/>
              </a:ext>
            </a:extLst>
          </p:cNvPr>
          <p:cNvSpPr>
            <a:spLocks noGrp="1"/>
          </p:cNvSpPr>
          <p:nvPr>
            <p:ph type="sldNum" sz="quarter" idx="5"/>
          </p:nvPr>
        </p:nvSpPr>
        <p:spPr/>
        <p:txBody>
          <a:bodyPr/>
          <a:lstStyle/>
          <a:p>
            <a:fld id="{3A6098B5-E6F7-4B5C-81AC-B0F26D39F93F}" type="slidenum">
              <a:rPr lang="ru-KZ" smtClean="0"/>
              <a:t>12</a:t>
            </a:fld>
            <a:endParaRPr lang="ru-KZ"/>
          </a:p>
        </p:txBody>
      </p:sp>
    </p:spTree>
    <p:extLst>
      <p:ext uri="{BB962C8B-B14F-4D97-AF65-F5344CB8AC3E}">
        <p14:creationId xmlns:p14="http://schemas.microsoft.com/office/powerpoint/2010/main" val="278595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F66F0-A04C-5254-D570-BF2C58122F3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2800A5E9-9496-530C-54CE-380240542D94}"/>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FC150709-E808-DD4E-136B-2699C791F052}"/>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B14D0525-3A13-BEF2-22E3-8BD760634995}"/>
              </a:ext>
            </a:extLst>
          </p:cNvPr>
          <p:cNvSpPr>
            <a:spLocks noGrp="1"/>
          </p:cNvSpPr>
          <p:nvPr>
            <p:ph type="sldNum" sz="quarter" idx="5"/>
          </p:nvPr>
        </p:nvSpPr>
        <p:spPr/>
        <p:txBody>
          <a:bodyPr/>
          <a:lstStyle/>
          <a:p>
            <a:fld id="{3A6098B5-E6F7-4B5C-81AC-B0F26D39F93F}" type="slidenum">
              <a:rPr lang="ru-KZ" smtClean="0"/>
              <a:t>2</a:t>
            </a:fld>
            <a:endParaRPr lang="ru-KZ"/>
          </a:p>
        </p:txBody>
      </p:sp>
    </p:spTree>
    <p:extLst>
      <p:ext uri="{BB962C8B-B14F-4D97-AF65-F5344CB8AC3E}">
        <p14:creationId xmlns:p14="http://schemas.microsoft.com/office/powerpoint/2010/main" val="3446057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C2F1C2-7ECD-AD5D-44D5-FDCD159C9B4C}"/>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F77D8781-8A01-91AB-C918-E1013EC529FB}"/>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F84B58CA-1E5D-3AB1-C0C4-B6878DAE2B2C}"/>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64760773-A0CB-4990-2BEF-1431035D1CEE}"/>
              </a:ext>
            </a:extLst>
          </p:cNvPr>
          <p:cNvSpPr>
            <a:spLocks noGrp="1"/>
          </p:cNvSpPr>
          <p:nvPr>
            <p:ph type="sldNum" sz="quarter" idx="5"/>
          </p:nvPr>
        </p:nvSpPr>
        <p:spPr/>
        <p:txBody>
          <a:bodyPr/>
          <a:lstStyle/>
          <a:p>
            <a:fld id="{3A6098B5-E6F7-4B5C-81AC-B0F26D39F93F}" type="slidenum">
              <a:rPr lang="ru-KZ" smtClean="0"/>
              <a:t>3</a:t>
            </a:fld>
            <a:endParaRPr lang="ru-KZ"/>
          </a:p>
        </p:txBody>
      </p:sp>
    </p:spTree>
    <p:extLst>
      <p:ext uri="{BB962C8B-B14F-4D97-AF65-F5344CB8AC3E}">
        <p14:creationId xmlns:p14="http://schemas.microsoft.com/office/powerpoint/2010/main" val="1913355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5CF928-0E12-BB92-ECED-0E59BDC2F6ED}"/>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B42163C-F1E8-9BA3-E286-75EB8DCF577E}"/>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2727147A-9DE3-2FDD-3761-513916FDC87B}"/>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74FF12E8-B8BB-E3E9-30CA-732F4BC2B1C7}"/>
              </a:ext>
            </a:extLst>
          </p:cNvPr>
          <p:cNvSpPr>
            <a:spLocks noGrp="1"/>
          </p:cNvSpPr>
          <p:nvPr>
            <p:ph type="sldNum" sz="quarter" idx="5"/>
          </p:nvPr>
        </p:nvSpPr>
        <p:spPr/>
        <p:txBody>
          <a:bodyPr/>
          <a:lstStyle/>
          <a:p>
            <a:fld id="{3A6098B5-E6F7-4B5C-81AC-B0F26D39F93F}" type="slidenum">
              <a:rPr lang="ru-KZ" smtClean="0"/>
              <a:t>4</a:t>
            </a:fld>
            <a:endParaRPr lang="ru-KZ"/>
          </a:p>
        </p:txBody>
      </p:sp>
    </p:spTree>
    <p:extLst>
      <p:ext uri="{BB962C8B-B14F-4D97-AF65-F5344CB8AC3E}">
        <p14:creationId xmlns:p14="http://schemas.microsoft.com/office/powerpoint/2010/main" val="2360684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0A3CC-8E3B-F1E5-F50C-BFE429C8A4FA}"/>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E242138A-6698-A9C8-D961-A31306A31A44}"/>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E6F3110B-FFA0-39FF-9D59-8D4958E06A45}"/>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C9D3D9EE-BA0A-7E68-CEED-1BEA06016EE2}"/>
              </a:ext>
            </a:extLst>
          </p:cNvPr>
          <p:cNvSpPr>
            <a:spLocks noGrp="1"/>
          </p:cNvSpPr>
          <p:nvPr>
            <p:ph type="sldNum" sz="quarter" idx="5"/>
          </p:nvPr>
        </p:nvSpPr>
        <p:spPr/>
        <p:txBody>
          <a:bodyPr/>
          <a:lstStyle/>
          <a:p>
            <a:fld id="{3A6098B5-E6F7-4B5C-81AC-B0F26D39F93F}" type="slidenum">
              <a:rPr lang="ru-KZ" smtClean="0"/>
              <a:t>5</a:t>
            </a:fld>
            <a:endParaRPr lang="ru-KZ"/>
          </a:p>
        </p:txBody>
      </p:sp>
    </p:spTree>
    <p:extLst>
      <p:ext uri="{BB962C8B-B14F-4D97-AF65-F5344CB8AC3E}">
        <p14:creationId xmlns:p14="http://schemas.microsoft.com/office/powerpoint/2010/main" val="2100278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B8F95-F923-920F-DBE2-A04C7AACAB64}"/>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02357B3F-F244-13FD-0F4D-D52DB3B55C89}"/>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6B4AD52A-8789-A69E-D62B-F62FA47ADFA9}"/>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16D2F8D3-A6E5-D99B-4414-3B663323D108}"/>
              </a:ext>
            </a:extLst>
          </p:cNvPr>
          <p:cNvSpPr>
            <a:spLocks noGrp="1"/>
          </p:cNvSpPr>
          <p:nvPr>
            <p:ph type="sldNum" sz="quarter" idx="5"/>
          </p:nvPr>
        </p:nvSpPr>
        <p:spPr/>
        <p:txBody>
          <a:bodyPr/>
          <a:lstStyle/>
          <a:p>
            <a:fld id="{3A6098B5-E6F7-4B5C-81AC-B0F26D39F93F}" type="slidenum">
              <a:rPr lang="ru-KZ" smtClean="0"/>
              <a:t>6</a:t>
            </a:fld>
            <a:endParaRPr lang="ru-KZ"/>
          </a:p>
        </p:txBody>
      </p:sp>
    </p:spTree>
    <p:extLst>
      <p:ext uri="{BB962C8B-B14F-4D97-AF65-F5344CB8AC3E}">
        <p14:creationId xmlns:p14="http://schemas.microsoft.com/office/powerpoint/2010/main" val="78513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F3BEE-4420-3D56-177F-DA019B285CE8}"/>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D5FC119E-5BAF-ADDF-EAB1-F9B1E5941326}"/>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7EDBA93F-75C9-376B-0AC1-54DED7214611}"/>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74A6EAE6-7FF4-A21A-FAFC-A9AA2583F9A0}"/>
              </a:ext>
            </a:extLst>
          </p:cNvPr>
          <p:cNvSpPr>
            <a:spLocks noGrp="1"/>
          </p:cNvSpPr>
          <p:nvPr>
            <p:ph type="sldNum" sz="quarter" idx="5"/>
          </p:nvPr>
        </p:nvSpPr>
        <p:spPr/>
        <p:txBody>
          <a:bodyPr/>
          <a:lstStyle/>
          <a:p>
            <a:fld id="{3A6098B5-E6F7-4B5C-81AC-B0F26D39F93F}" type="slidenum">
              <a:rPr lang="ru-KZ" smtClean="0"/>
              <a:t>7</a:t>
            </a:fld>
            <a:endParaRPr lang="ru-KZ"/>
          </a:p>
        </p:txBody>
      </p:sp>
    </p:spTree>
    <p:extLst>
      <p:ext uri="{BB962C8B-B14F-4D97-AF65-F5344CB8AC3E}">
        <p14:creationId xmlns:p14="http://schemas.microsoft.com/office/powerpoint/2010/main" val="386971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1E8F-2BD8-91C1-7F77-8EB48DBB1F17}"/>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1E7C0D6F-1F50-1169-34F8-581763BB1E1E}"/>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210B4013-22AC-28D9-5AEA-C26DF74A7AFD}"/>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BE888338-CF53-8FE0-CE56-BAC5C669F105}"/>
              </a:ext>
            </a:extLst>
          </p:cNvPr>
          <p:cNvSpPr>
            <a:spLocks noGrp="1"/>
          </p:cNvSpPr>
          <p:nvPr>
            <p:ph type="sldNum" sz="quarter" idx="5"/>
          </p:nvPr>
        </p:nvSpPr>
        <p:spPr/>
        <p:txBody>
          <a:bodyPr/>
          <a:lstStyle/>
          <a:p>
            <a:fld id="{3A6098B5-E6F7-4B5C-81AC-B0F26D39F93F}" type="slidenum">
              <a:rPr lang="ru-KZ" smtClean="0"/>
              <a:t>8</a:t>
            </a:fld>
            <a:endParaRPr lang="ru-KZ"/>
          </a:p>
        </p:txBody>
      </p:sp>
    </p:spTree>
    <p:extLst>
      <p:ext uri="{BB962C8B-B14F-4D97-AF65-F5344CB8AC3E}">
        <p14:creationId xmlns:p14="http://schemas.microsoft.com/office/powerpoint/2010/main" val="978830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5DC43-5157-B460-6E26-55E507C6D6DB}"/>
            </a:ext>
          </a:extLst>
        </p:cNvPr>
        <p:cNvGrpSpPr/>
        <p:nvPr/>
      </p:nvGrpSpPr>
      <p:grpSpPr>
        <a:xfrm>
          <a:off x="0" y="0"/>
          <a:ext cx="0" cy="0"/>
          <a:chOff x="0" y="0"/>
          <a:chExt cx="0" cy="0"/>
        </a:xfrm>
      </p:grpSpPr>
      <p:sp>
        <p:nvSpPr>
          <p:cNvPr id="2" name="Образ слайда 1">
            <a:extLst>
              <a:ext uri="{FF2B5EF4-FFF2-40B4-BE49-F238E27FC236}">
                <a16:creationId xmlns:a16="http://schemas.microsoft.com/office/drawing/2014/main" id="{99F4B500-FCE1-D414-D3A6-F09A026EEF29}"/>
              </a:ext>
            </a:extLst>
          </p:cNvPr>
          <p:cNvSpPr>
            <a:spLocks noGrp="1" noRot="1" noChangeAspect="1"/>
          </p:cNvSpPr>
          <p:nvPr>
            <p:ph type="sldImg"/>
          </p:nvPr>
        </p:nvSpPr>
        <p:spPr/>
        <p:txBody>
          <a:bodyPr/>
          <a:lstStyle/>
          <a:p>
            <a:endParaRPr lang="ru-RU"/>
          </a:p>
        </p:txBody>
      </p:sp>
      <p:sp>
        <p:nvSpPr>
          <p:cNvPr id="3" name="Заметки 2">
            <a:extLst>
              <a:ext uri="{FF2B5EF4-FFF2-40B4-BE49-F238E27FC236}">
                <a16:creationId xmlns:a16="http://schemas.microsoft.com/office/drawing/2014/main" id="{DAECE0A7-ACD8-2351-396A-F69DBC313645}"/>
              </a:ext>
            </a:extLst>
          </p:cNvPr>
          <p:cNvSpPr>
            <a:spLocks noGrp="1"/>
          </p:cNvSpPr>
          <p:nvPr>
            <p:ph type="body" idx="1"/>
          </p:nvPr>
        </p:nvSpPr>
        <p:spPr/>
        <p:txBody>
          <a:bodyPr/>
          <a:lstStyle/>
          <a:p>
            <a:endParaRPr lang="ru-KZ" dirty="0"/>
          </a:p>
        </p:txBody>
      </p:sp>
      <p:sp>
        <p:nvSpPr>
          <p:cNvPr id="4" name="Номер слайда 3">
            <a:extLst>
              <a:ext uri="{FF2B5EF4-FFF2-40B4-BE49-F238E27FC236}">
                <a16:creationId xmlns:a16="http://schemas.microsoft.com/office/drawing/2014/main" id="{7AD76E02-7F4E-654C-58AD-C831BE402B1A}"/>
              </a:ext>
            </a:extLst>
          </p:cNvPr>
          <p:cNvSpPr>
            <a:spLocks noGrp="1"/>
          </p:cNvSpPr>
          <p:nvPr>
            <p:ph type="sldNum" sz="quarter" idx="5"/>
          </p:nvPr>
        </p:nvSpPr>
        <p:spPr/>
        <p:txBody>
          <a:bodyPr/>
          <a:lstStyle/>
          <a:p>
            <a:fld id="{3A6098B5-E6F7-4B5C-81AC-B0F26D39F93F}" type="slidenum">
              <a:rPr lang="ru-KZ" smtClean="0"/>
              <a:t>9</a:t>
            </a:fld>
            <a:endParaRPr lang="ru-KZ"/>
          </a:p>
        </p:txBody>
      </p:sp>
    </p:spTree>
    <p:extLst>
      <p:ext uri="{BB962C8B-B14F-4D97-AF65-F5344CB8AC3E}">
        <p14:creationId xmlns:p14="http://schemas.microsoft.com/office/powerpoint/2010/main" val="331744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1594485"/>
            <a:ext cx="7772400" cy="1080135"/>
          </a:xfrm>
          <a:prstGeom prst="rect">
            <a:avLst/>
          </a:prstGeom>
        </p:spPr>
        <p:txBody>
          <a:bodyPr wrap="square" lIns="0" tIns="0" rIns="0" bIns="0">
            <a:spAutoFit/>
          </a:bodyPr>
          <a:lstStyle>
            <a:lvl1pPr>
              <a:defRPr sz="1500" b="1" i="0">
                <a:solidFill>
                  <a:srgbClr val="474A56"/>
                </a:solidFill>
                <a:latin typeface="Trebuchet MS"/>
                <a:cs typeface="Trebuchet MS"/>
              </a:defRPr>
            </a:lvl1pPr>
          </a:lstStyle>
          <a:p>
            <a:endParaRPr/>
          </a:p>
        </p:txBody>
      </p:sp>
      <p:sp>
        <p:nvSpPr>
          <p:cNvPr id="3" name="Holder 3"/>
          <p:cNvSpPr>
            <a:spLocks noGrp="1"/>
          </p:cNvSpPr>
          <p:nvPr>
            <p:ph type="subTitle" idx="4"/>
          </p:nvPr>
        </p:nvSpPr>
        <p:spPr>
          <a:xfrm>
            <a:off x="1371600" y="2880360"/>
            <a:ext cx="6400800" cy="128587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6" name="Holder 6"/>
          <p:cNvSpPr>
            <a:spLocks noGrp="1"/>
          </p:cNvSpPr>
          <p:nvPr>
            <p:ph type="sldNum" sz="quarter" idx="7"/>
          </p:nvPr>
        </p:nvSpPr>
        <p:spPr/>
        <p:txBody>
          <a:bodyPr lIns="0" tIns="0" rIns="0" bIns="0"/>
          <a:lstStyle>
            <a:lvl1pPr>
              <a:defRPr sz="900" b="0" i="0">
                <a:solidFill>
                  <a:srgbClr val="585858"/>
                </a:solidFill>
                <a:latin typeface="Arial"/>
                <a:cs typeface="Arial"/>
              </a:defRPr>
            </a:lvl1pPr>
          </a:lstStyle>
          <a:p>
            <a:pPr marL="144145">
              <a:lnSpc>
                <a:spcPct val="100000"/>
              </a:lnSpc>
              <a:spcBef>
                <a:spcPts val="15"/>
              </a:spcBef>
            </a:pPr>
            <a:fld id="{81D60167-4931-47E6-BA6A-407CBD079E47}" type="slidenum">
              <a:rPr spc="-50" dirty="0"/>
              <a:t>‹#›</a:t>
            </a:fld>
            <a:endParaRPr spc="-5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1" i="0">
                <a:solidFill>
                  <a:srgbClr val="474A56"/>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6" name="Holder 6"/>
          <p:cNvSpPr>
            <a:spLocks noGrp="1"/>
          </p:cNvSpPr>
          <p:nvPr>
            <p:ph type="sldNum" sz="quarter" idx="7"/>
          </p:nvPr>
        </p:nvSpPr>
        <p:spPr/>
        <p:txBody>
          <a:bodyPr lIns="0" tIns="0" rIns="0" bIns="0"/>
          <a:lstStyle>
            <a:lvl1pPr>
              <a:defRPr sz="900" b="0" i="0">
                <a:solidFill>
                  <a:srgbClr val="585858"/>
                </a:solidFill>
                <a:latin typeface="Arial"/>
                <a:cs typeface="Arial"/>
              </a:defRPr>
            </a:lvl1pPr>
          </a:lstStyle>
          <a:p>
            <a:pPr marL="144145">
              <a:lnSpc>
                <a:spcPct val="100000"/>
              </a:lnSpc>
              <a:spcBef>
                <a:spcPts val="15"/>
              </a:spcBef>
            </a:pPr>
            <a:fld id="{81D60167-4931-47E6-BA6A-407CBD079E47}" type="slidenum">
              <a:rPr spc="-50" dirty="0"/>
              <a:t>‹#›</a:t>
            </a:fld>
            <a:endParaRPr spc="-5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1" i="0">
                <a:solidFill>
                  <a:srgbClr val="474A56"/>
                </a:solidFill>
                <a:latin typeface="Trebuchet MS"/>
                <a:cs typeface="Trebuchet MS"/>
              </a:defRPr>
            </a:lvl1pPr>
          </a:lstStyle>
          <a:p>
            <a:endParaRPr/>
          </a:p>
        </p:txBody>
      </p:sp>
      <p:sp>
        <p:nvSpPr>
          <p:cNvPr id="3" name="Holder 3"/>
          <p:cNvSpPr>
            <a:spLocks noGrp="1"/>
          </p:cNvSpPr>
          <p:nvPr>
            <p:ph sz="half" idx="2"/>
          </p:nvPr>
        </p:nvSpPr>
        <p:spPr>
          <a:xfrm>
            <a:off x="457200" y="1183005"/>
            <a:ext cx="3977640" cy="339471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313426" y="1195693"/>
            <a:ext cx="2569845" cy="3131820"/>
          </a:xfrm>
          <a:prstGeom prst="rect">
            <a:avLst/>
          </a:prstGeom>
        </p:spPr>
        <p:txBody>
          <a:bodyPr wrap="square" lIns="0" tIns="0" rIns="0" bIns="0">
            <a:spAutoFit/>
          </a:bodyPr>
          <a:lstStyle>
            <a:lvl1pPr>
              <a:defRPr b="0" i="0">
                <a:solidFill>
                  <a:schemeClr val="tx1"/>
                </a:solidFil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7" name="Holder 7"/>
          <p:cNvSpPr>
            <a:spLocks noGrp="1"/>
          </p:cNvSpPr>
          <p:nvPr>
            <p:ph type="sldNum" sz="quarter" idx="7"/>
          </p:nvPr>
        </p:nvSpPr>
        <p:spPr/>
        <p:txBody>
          <a:bodyPr lIns="0" tIns="0" rIns="0" bIns="0"/>
          <a:lstStyle>
            <a:lvl1pPr>
              <a:defRPr sz="900" b="0" i="0">
                <a:solidFill>
                  <a:srgbClr val="585858"/>
                </a:solidFill>
                <a:latin typeface="Arial"/>
                <a:cs typeface="Arial"/>
              </a:defRPr>
            </a:lvl1pPr>
          </a:lstStyle>
          <a:p>
            <a:pPr marL="144145">
              <a:lnSpc>
                <a:spcPct val="100000"/>
              </a:lnSpc>
              <a:spcBef>
                <a:spcPts val="15"/>
              </a:spcBef>
            </a:pPr>
            <a:fld id="{81D60167-4931-47E6-BA6A-407CBD079E47}" type="slidenum">
              <a:rPr spc="-50" dirty="0"/>
              <a:t>‹#›</a:t>
            </a:fld>
            <a:endParaRPr spc="-5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500" b="1" i="0">
                <a:solidFill>
                  <a:srgbClr val="474A56"/>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5" name="Holder 5"/>
          <p:cNvSpPr>
            <a:spLocks noGrp="1"/>
          </p:cNvSpPr>
          <p:nvPr>
            <p:ph type="sldNum" sz="quarter" idx="7"/>
          </p:nvPr>
        </p:nvSpPr>
        <p:spPr/>
        <p:txBody>
          <a:bodyPr lIns="0" tIns="0" rIns="0" bIns="0"/>
          <a:lstStyle>
            <a:lvl1pPr>
              <a:defRPr sz="900" b="0" i="0">
                <a:solidFill>
                  <a:srgbClr val="585858"/>
                </a:solidFill>
                <a:latin typeface="Arial"/>
                <a:cs typeface="Arial"/>
              </a:defRPr>
            </a:lvl1pPr>
          </a:lstStyle>
          <a:p>
            <a:pPr marL="144145">
              <a:lnSpc>
                <a:spcPct val="100000"/>
              </a:lnSpc>
              <a:spcBef>
                <a:spcPts val="15"/>
              </a:spcBef>
            </a:pPr>
            <a:fld id="{81D60167-4931-47E6-BA6A-407CBD079E47}" type="slidenum">
              <a:rPr spc="-50" dirty="0"/>
              <a:t>‹#›</a:t>
            </a:fld>
            <a:endParaRPr spc="-5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6/2/2026</a:t>
            </a:fld>
            <a:endParaRPr lang="en-US"/>
          </a:p>
        </p:txBody>
      </p:sp>
      <p:sp>
        <p:nvSpPr>
          <p:cNvPr id="4" name="Holder 4"/>
          <p:cNvSpPr>
            <a:spLocks noGrp="1"/>
          </p:cNvSpPr>
          <p:nvPr>
            <p:ph type="sldNum" sz="quarter" idx="7"/>
          </p:nvPr>
        </p:nvSpPr>
        <p:spPr/>
        <p:txBody>
          <a:bodyPr lIns="0" tIns="0" rIns="0" bIns="0"/>
          <a:lstStyle>
            <a:lvl1pPr>
              <a:defRPr sz="900" b="0" i="0">
                <a:solidFill>
                  <a:srgbClr val="585858"/>
                </a:solidFill>
                <a:latin typeface="Arial"/>
                <a:cs typeface="Arial"/>
              </a:defRPr>
            </a:lvl1pPr>
          </a:lstStyle>
          <a:p>
            <a:pPr marL="144145">
              <a:lnSpc>
                <a:spcPct val="100000"/>
              </a:lnSpc>
              <a:spcBef>
                <a:spcPts val="15"/>
              </a:spcBef>
            </a:pPr>
            <a:fld id="{81D60167-4931-47E6-BA6A-407CBD079E47}" type="slidenum">
              <a:rPr spc="-50" dirty="0"/>
              <a:t>‹#›</a:t>
            </a:fld>
            <a:endParaRPr spc="-5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107"/>
        <p:cNvGrpSpPr/>
        <p:nvPr/>
      </p:nvGrpSpPr>
      <p:grpSpPr>
        <a:xfrm>
          <a:off x="0" y="0"/>
          <a:ext cx="0" cy="0"/>
          <a:chOff x="0" y="0"/>
          <a:chExt cx="0" cy="0"/>
        </a:xfrm>
      </p:grpSpPr>
      <p:sp>
        <p:nvSpPr>
          <p:cNvPr id="108" name="Google Shape;108;p25"/>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3600"/>
              <a:buNone/>
              <a:defRPr sz="3600"/>
            </a:lvl1pPr>
            <a:lvl2pPr lvl="1" algn="ctr" rtl="0">
              <a:lnSpc>
                <a:spcPct val="100000"/>
              </a:lnSpc>
              <a:spcBef>
                <a:spcPts val="0"/>
              </a:spcBef>
              <a:spcAft>
                <a:spcPts val="0"/>
              </a:spcAft>
              <a:buSzPts val="3600"/>
              <a:buNone/>
              <a:defRPr sz="3600"/>
            </a:lvl2pPr>
            <a:lvl3pPr lvl="2" algn="ctr" rtl="0">
              <a:lnSpc>
                <a:spcPct val="100000"/>
              </a:lnSpc>
              <a:spcBef>
                <a:spcPts val="0"/>
              </a:spcBef>
              <a:spcAft>
                <a:spcPts val="0"/>
              </a:spcAft>
              <a:buSzPts val="3600"/>
              <a:buNone/>
              <a:defRPr sz="3600"/>
            </a:lvl3pPr>
            <a:lvl4pPr lvl="3" algn="ctr" rtl="0">
              <a:lnSpc>
                <a:spcPct val="100000"/>
              </a:lnSpc>
              <a:spcBef>
                <a:spcPts val="0"/>
              </a:spcBef>
              <a:spcAft>
                <a:spcPts val="0"/>
              </a:spcAft>
              <a:buSzPts val="3600"/>
              <a:buNone/>
              <a:defRPr sz="3600"/>
            </a:lvl4pPr>
            <a:lvl5pPr lvl="4" algn="ctr" rtl="0">
              <a:lnSpc>
                <a:spcPct val="100000"/>
              </a:lnSpc>
              <a:spcBef>
                <a:spcPts val="0"/>
              </a:spcBef>
              <a:spcAft>
                <a:spcPts val="0"/>
              </a:spcAft>
              <a:buSzPts val="3600"/>
              <a:buNone/>
              <a:defRPr sz="3600"/>
            </a:lvl5pPr>
            <a:lvl6pPr lvl="5" algn="ctr" rtl="0">
              <a:lnSpc>
                <a:spcPct val="100000"/>
              </a:lnSpc>
              <a:spcBef>
                <a:spcPts val="0"/>
              </a:spcBef>
              <a:spcAft>
                <a:spcPts val="0"/>
              </a:spcAft>
              <a:buSzPts val="3600"/>
              <a:buNone/>
              <a:defRPr sz="3600"/>
            </a:lvl6pPr>
            <a:lvl7pPr lvl="6" algn="ctr" rtl="0">
              <a:lnSpc>
                <a:spcPct val="100000"/>
              </a:lnSpc>
              <a:spcBef>
                <a:spcPts val="0"/>
              </a:spcBef>
              <a:spcAft>
                <a:spcPts val="0"/>
              </a:spcAft>
              <a:buSzPts val="3600"/>
              <a:buNone/>
              <a:defRPr sz="3600"/>
            </a:lvl7pPr>
            <a:lvl8pPr lvl="7" algn="ctr" rtl="0">
              <a:lnSpc>
                <a:spcPct val="100000"/>
              </a:lnSpc>
              <a:spcBef>
                <a:spcPts val="0"/>
              </a:spcBef>
              <a:spcAft>
                <a:spcPts val="0"/>
              </a:spcAft>
              <a:buSzPts val="3600"/>
              <a:buNone/>
              <a:defRPr sz="3600"/>
            </a:lvl8pPr>
            <a:lvl9pPr lvl="8" algn="ctr" rtl="0">
              <a:lnSpc>
                <a:spcPct val="100000"/>
              </a:lnSpc>
              <a:spcBef>
                <a:spcPts val="0"/>
              </a:spcBef>
              <a:spcAft>
                <a:spcPts val="0"/>
              </a:spcAft>
              <a:buSzPts val="3600"/>
              <a:buNone/>
              <a:defRPr sz="3600"/>
            </a:lvl9pPr>
          </a:lstStyle>
          <a:p>
            <a:endParaRPr/>
          </a:p>
        </p:txBody>
      </p:sp>
      <p:sp>
        <p:nvSpPr>
          <p:cNvPr id="109" name="Google Shape;109;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ru"/>
              <a:t>‹#›</a:t>
            </a:fld>
            <a:endParaRPr/>
          </a:p>
        </p:txBody>
      </p:sp>
    </p:spTree>
    <p:extLst>
      <p:ext uri="{BB962C8B-B14F-4D97-AF65-F5344CB8AC3E}">
        <p14:creationId xmlns:p14="http://schemas.microsoft.com/office/powerpoint/2010/main" val="3089802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8" cstate="print"/>
          <a:stretch>
            <a:fillRect/>
          </a:stretch>
        </p:blipFill>
        <p:spPr>
          <a:xfrm>
            <a:off x="0" y="375046"/>
            <a:ext cx="9144000" cy="4768452"/>
          </a:xfrm>
          <a:prstGeom prst="rect">
            <a:avLst/>
          </a:prstGeom>
        </p:spPr>
      </p:pic>
      <p:sp>
        <p:nvSpPr>
          <p:cNvPr id="2" name="Holder 2"/>
          <p:cNvSpPr>
            <a:spLocks noGrp="1"/>
          </p:cNvSpPr>
          <p:nvPr>
            <p:ph type="title"/>
          </p:nvPr>
        </p:nvSpPr>
        <p:spPr>
          <a:xfrm>
            <a:off x="553923" y="154685"/>
            <a:ext cx="7235825" cy="483234"/>
          </a:xfrm>
          <a:prstGeom prst="rect">
            <a:avLst/>
          </a:prstGeom>
        </p:spPr>
        <p:txBody>
          <a:bodyPr wrap="square" lIns="0" tIns="0" rIns="0" bIns="0">
            <a:spAutoFit/>
          </a:bodyPr>
          <a:lstStyle>
            <a:lvl1pPr>
              <a:defRPr sz="1500" b="1" i="0">
                <a:solidFill>
                  <a:srgbClr val="474A56"/>
                </a:solidFill>
                <a:latin typeface="Trebuchet MS"/>
                <a:cs typeface="Trebuchet MS"/>
              </a:defRPr>
            </a:lvl1pPr>
          </a:lstStyle>
          <a:p>
            <a:endParaRPr/>
          </a:p>
        </p:txBody>
      </p:sp>
      <p:sp>
        <p:nvSpPr>
          <p:cNvPr id="3" name="Holder 3"/>
          <p:cNvSpPr>
            <a:spLocks noGrp="1"/>
          </p:cNvSpPr>
          <p:nvPr>
            <p:ph type="body" idx="1"/>
          </p:nvPr>
        </p:nvSpPr>
        <p:spPr>
          <a:xfrm>
            <a:off x="468896" y="2104389"/>
            <a:ext cx="4432300" cy="212979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3108960" y="4783455"/>
            <a:ext cx="2926080" cy="25717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4783455"/>
            <a:ext cx="2103120" cy="25717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6/2/2026</a:t>
            </a:fld>
            <a:endParaRPr lang="en-US"/>
          </a:p>
        </p:txBody>
      </p:sp>
      <p:sp>
        <p:nvSpPr>
          <p:cNvPr id="6" name="Holder 6"/>
          <p:cNvSpPr>
            <a:spLocks noGrp="1"/>
          </p:cNvSpPr>
          <p:nvPr>
            <p:ph type="sldNum" sz="quarter" idx="7"/>
          </p:nvPr>
        </p:nvSpPr>
        <p:spPr>
          <a:xfrm>
            <a:off x="8857233" y="4747520"/>
            <a:ext cx="259461" cy="230784"/>
          </a:xfrm>
          <a:prstGeom prst="rect">
            <a:avLst/>
          </a:prstGeom>
        </p:spPr>
        <p:txBody>
          <a:bodyPr wrap="square" lIns="0" tIns="0" rIns="0" bIns="0">
            <a:spAutoFit/>
          </a:bodyPr>
          <a:lstStyle>
            <a:lvl1pPr>
              <a:defRPr sz="900" b="0" i="0">
                <a:solidFill>
                  <a:srgbClr val="585858"/>
                </a:solidFill>
                <a:latin typeface="Arial"/>
                <a:cs typeface="Arial"/>
              </a:defRPr>
            </a:lvl1pPr>
          </a:lstStyle>
          <a:p>
            <a:pPr marL="144145">
              <a:lnSpc>
                <a:spcPct val="100000"/>
              </a:lnSpc>
              <a:spcBef>
                <a:spcPts val="15"/>
              </a:spcBef>
            </a:pPr>
            <a:fld id="{81D60167-4931-47E6-BA6A-407CBD079E47}" type="slidenum">
              <a:rPr spc="-50" dirty="0"/>
              <a:t>‹#›</a:t>
            </a:fld>
            <a:endParaRPr spc="-5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6.png"/><Relationship Id="rId7"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10" Type="http://schemas.openxmlformats.org/officeDocument/2006/relationships/image" Target="../media/image20.svg"/><Relationship Id="rId4" Type="http://schemas.openxmlformats.org/officeDocument/2006/relationships/image" Target="../media/image11.jpeg"/><Relationship Id="rId9" Type="http://schemas.openxmlformats.org/officeDocument/2006/relationships/image" Target="../media/image19.png"/></Relationships>
</file>

<file path=ppt/slides/_rels/slide2.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10.png"/><Relationship Id="rId3" Type="http://schemas.openxmlformats.org/officeDocument/2006/relationships/image" Target="../media/image6.png"/><Relationship Id="rId7" Type="http://schemas.microsoft.com/office/2007/relationships/hdphoto" Target="../media/hdphoto3.wdp"/><Relationship Id="rId12" Type="http://schemas.openxmlformats.org/officeDocument/2006/relationships/image" Target="../media/image9.sv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8.png"/><Relationship Id="rId5" Type="http://schemas.microsoft.com/office/2007/relationships/hdphoto" Target="../media/hdphoto1.wdp"/><Relationship Id="rId10" Type="http://schemas.openxmlformats.org/officeDocument/2006/relationships/image" Target="../media/image4.svg"/><Relationship Id="rId4" Type="http://schemas.openxmlformats.org/officeDocument/2006/relationships/image" Target="../media/image7.png"/><Relationship Id="rId9"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sv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FA90859-8FB8-5046-C551-A05801CBEE3F}"/>
            </a:ext>
          </a:extLst>
        </p:cNvPr>
        <p:cNvGrpSpPr/>
        <p:nvPr/>
      </p:nvGrpSpPr>
      <p:grpSpPr>
        <a:xfrm>
          <a:off x="0" y="0"/>
          <a:ext cx="0" cy="0"/>
          <a:chOff x="0" y="0"/>
          <a:chExt cx="0" cy="0"/>
        </a:xfrm>
      </p:grpSpPr>
      <p:pic>
        <p:nvPicPr>
          <p:cNvPr id="12" name="Рисунок 11">
            <a:extLst>
              <a:ext uri="{FF2B5EF4-FFF2-40B4-BE49-F238E27FC236}">
                <a16:creationId xmlns:a16="http://schemas.microsoft.com/office/drawing/2014/main" id="{69F30108-F67A-73E3-6314-A8E700786F00}"/>
              </a:ext>
            </a:extLst>
          </p:cNvPr>
          <p:cNvPicPr>
            <a:picLocks noGrp="1" noRot="1" noChangeAspect="1" noMove="1" noResize="1" noEditPoints="1" noAdjustHandles="1" noChangeArrowheads="1" noChangeShapeType="1" noCrop="1"/>
          </p:cNvPicPr>
          <p:nvPr/>
        </p:nvPicPr>
        <p:blipFill rotWithShape="1">
          <a:blip r:embed="rId3" cstate="print">
            <a:alphaModFix/>
            <a:extLst>
              <a:ext uri="{28A0092B-C50C-407E-A947-70E740481C1C}">
                <a14:useLocalDpi xmlns:a14="http://schemas.microsoft.com/office/drawing/2010/main" val="0"/>
              </a:ext>
            </a:extLst>
          </a:blip>
          <a:srcRect l="1274" r="12323" b="13598"/>
          <a:stretch>
            <a:fillRect/>
          </a:stretch>
        </p:blipFill>
        <p:spPr>
          <a:xfrm>
            <a:off x="-2774" y="6"/>
            <a:ext cx="9144001" cy="5143494"/>
          </a:xfrm>
          <a:prstGeom prst="rect">
            <a:avLst/>
          </a:prstGeom>
        </p:spPr>
      </p:pic>
      <p:sp>
        <p:nvSpPr>
          <p:cNvPr id="10" name="Скругленный прямоугольник 9">
            <a:extLst>
              <a:ext uri="{FF2B5EF4-FFF2-40B4-BE49-F238E27FC236}">
                <a16:creationId xmlns:a16="http://schemas.microsoft.com/office/drawing/2014/main" id="{E08EE066-6358-CEF1-D950-6EC7F7451EF4}"/>
              </a:ext>
            </a:extLst>
          </p:cNvPr>
          <p:cNvSpPr/>
          <p:nvPr/>
        </p:nvSpPr>
        <p:spPr>
          <a:xfrm>
            <a:off x="535939" y="3944272"/>
            <a:ext cx="5151432" cy="768406"/>
          </a:xfrm>
          <a:prstGeom prst="roundRect">
            <a:avLst>
              <a:gd name="adj" fmla="val 50000"/>
            </a:avLst>
          </a:prstGeom>
          <a:gradFill>
            <a:gsLst>
              <a:gs pos="0">
                <a:srgbClr val="00B975"/>
              </a:gs>
              <a:gs pos="100000">
                <a:srgbClr val="06C17C"/>
              </a:gs>
            </a:gsLst>
            <a:lin ang="5400000" scaled="1"/>
          </a:gradFill>
          <a:ln w="6350">
            <a:gradFill>
              <a:gsLst>
                <a:gs pos="0">
                  <a:srgbClr val="2DDD9C"/>
                </a:gs>
                <a:gs pos="99000">
                  <a:srgbClr val="00B975">
                    <a:alpha val="0"/>
                  </a:srgbClr>
                </a:gs>
              </a:gsLst>
              <a:lin ang="5400000" scaled="1"/>
            </a:gradFill>
          </a:ln>
          <a:effectLst>
            <a:outerShdw blurRad="127000" dist="50800" dir="5400000" algn="ctr" rotWithShape="0">
              <a:srgbClr val="000000">
                <a:alpha val="10992"/>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pic>
        <p:nvPicPr>
          <p:cNvPr id="2" name="Рисунок 1">
            <a:extLst>
              <a:ext uri="{FF2B5EF4-FFF2-40B4-BE49-F238E27FC236}">
                <a16:creationId xmlns:a16="http://schemas.microsoft.com/office/drawing/2014/main" id="{D66E4516-B200-3C67-FC40-BDEEDEF795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5939" y="539938"/>
            <a:ext cx="3173031" cy="417846"/>
          </a:xfrm>
          <a:prstGeom prst="rect">
            <a:avLst/>
          </a:prstGeom>
        </p:spPr>
      </p:pic>
      <p:sp>
        <p:nvSpPr>
          <p:cNvPr id="4" name="Google Shape;190;p36">
            <a:extLst>
              <a:ext uri="{FF2B5EF4-FFF2-40B4-BE49-F238E27FC236}">
                <a16:creationId xmlns:a16="http://schemas.microsoft.com/office/drawing/2014/main" id="{8AF3C16B-3344-F915-1C23-E42C8D1D80C0}"/>
              </a:ext>
            </a:extLst>
          </p:cNvPr>
          <p:cNvSpPr txBox="1">
            <a:spLocks noGrp="1"/>
          </p:cNvSpPr>
          <p:nvPr>
            <p:ph type="body" idx="1"/>
          </p:nvPr>
        </p:nvSpPr>
        <p:spPr>
          <a:xfrm>
            <a:off x="675302" y="4035555"/>
            <a:ext cx="5893612" cy="366798"/>
          </a:xfrm>
          <a:prstGeom prst="rect">
            <a:avLst/>
          </a:prstGeom>
        </p:spPr>
        <p:txBody>
          <a:bodyPr vert="horz" wrap="square" lIns="121920" tIns="60960" rIns="121920" bIns="60960" rtlCol="0" anchor="t">
            <a:noAutofit/>
          </a:bodyPr>
          <a:lstStyle/>
          <a:p>
            <a:pPr algn="l" defTabSz="1131168" rtl="0">
              <a:lnSpc>
                <a:spcPct val="80000"/>
              </a:lnSpc>
            </a:pPr>
            <a:r>
              <a:rPr lang="en-US" kern="1200" spc="-50" dirty="0">
                <a:solidFill>
                  <a:schemeClr val="bg1"/>
                </a:solidFill>
                <a:latin typeface="Arial" panose="020B0604020202020204" pitchFamily="34" charset="0"/>
                <a:cs typeface="Arial" panose="020B0604020202020204" pitchFamily="34" charset="0"/>
                <a:sym typeface="Montserrat"/>
              </a:rPr>
              <a:t>Human Rights Due Diligence Report </a:t>
            </a:r>
            <a:r>
              <a:rPr lang="ru-RU" sz="2150" b="1" kern="1200" spc="-50" dirty="0">
                <a:solidFill>
                  <a:schemeClr val="bg1"/>
                </a:solidFill>
                <a:latin typeface="Arial" panose="020B0604020202020204" pitchFamily="34" charset="0"/>
                <a:cs typeface="Arial" panose="020B0604020202020204" pitchFamily="34" charset="0"/>
                <a:sym typeface="Montserrat Medium"/>
              </a:rPr>
              <a:t>                                                                          </a:t>
            </a:r>
          </a:p>
        </p:txBody>
      </p:sp>
      <p:sp>
        <p:nvSpPr>
          <p:cNvPr id="8" name="Google Shape;190;p36">
            <a:extLst>
              <a:ext uri="{FF2B5EF4-FFF2-40B4-BE49-F238E27FC236}">
                <a16:creationId xmlns:a16="http://schemas.microsoft.com/office/drawing/2014/main" id="{C951CC1B-023B-3DCE-C605-5777170DC749}"/>
              </a:ext>
            </a:extLst>
          </p:cNvPr>
          <p:cNvSpPr txBox="1">
            <a:spLocks/>
          </p:cNvSpPr>
          <p:nvPr/>
        </p:nvSpPr>
        <p:spPr>
          <a:xfrm>
            <a:off x="559478" y="3307755"/>
            <a:ext cx="3504766" cy="395188"/>
          </a:xfrm>
          <a:prstGeom prst="rect">
            <a:avLst/>
          </a:prstGeom>
        </p:spPr>
        <p:txBody>
          <a:bodyPr vert="horz" wrap="square" lIns="121920" tIns="60960" rIns="121920" bIns="60960" rtlCol="0" anchor="t">
            <a:noAutofit/>
          </a:bodyPr>
          <a:lstStyle>
            <a:lvl1pPr marL="0">
              <a:defRPr b="0" i="0">
                <a:solidFill>
                  <a:schemeClr val="tx1"/>
                </a:solidFill>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defTabSz="1131168" rtl="0">
              <a:lnSpc>
                <a:spcPct val="80000"/>
              </a:lnSpc>
            </a:pPr>
            <a:r>
              <a:rPr lang="ru-RU" sz="4500" b="1" kern="1200" spc="-100" dirty="0">
                <a:latin typeface="Arial" panose="020B0604020202020204" pitchFamily="34" charset="0"/>
                <a:cs typeface="Arial" panose="020B0604020202020204" pitchFamily="34" charset="0"/>
                <a:sym typeface="Montserrat Medium"/>
              </a:rPr>
              <a:t>                         </a:t>
            </a:r>
          </a:p>
        </p:txBody>
      </p:sp>
      <p:pic>
        <p:nvPicPr>
          <p:cNvPr id="13" name="Рисунок 12" descr="Изображение выглядит как человек, свеча, свет&#10;&#10;Содержимое, созданное искусственным интеллектом, может быть неверным.">
            <a:extLst>
              <a:ext uri="{FF2B5EF4-FFF2-40B4-BE49-F238E27FC236}">
                <a16:creationId xmlns:a16="http://schemas.microsoft.com/office/drawing/2014/main" id="{7208A826-AC35-1268-8E5F-92C2A97282A3}"/>
              </a:ext>
            </a:extLst>
          </p:cNvPr>
          <p:cNvPicPr>
            <a:picLocks noChangeAspect="1"/>
          </p:cNvPicPr>
          <p:nvPr/>
        </p:nvPicPr>
        <p:blipFill>
          <a:blip r:embed="rId6"/>
          <a:stretch>
            <a:fillRect/>
          </a:stretch>
        </p:blipFill>
        <p:spPr>
          <a:xfrm>
            <a:off x="4569226" y="649583"/>
            <a:ext cx="4631424" cy="3600000"/>
          </a:xfrm>
          <a:prstGeom prst="rect">
            <a:avLst/>
          </a:prstGeom>
          <a:effectLst>
            <a:softEdge rad="711200"/>
          </a:effectLst>
        </p:spPr>
      </p:pic>
      <p:sp>
        <p:nvSpPr>
          <p:cNvPr id="14" name="TextBox 13">
            <a:extLst>
              <a:ext uri="{FF2B5EF4-FFF2-40B4-BE49-F238E27FC236}">
                <a16:creationId xmlns:a16="http://schemas.microsoft.com/office/drawing/2014/main" id="{F96C6186-F910-F37E-F924-8954CAC3A6F1}"/>
              </a:ext>
            </a:extLst>
          </p:cNvPr>
          <p:cNvSpPr txBox="1"/>
          <p:nvPr/>
        </p:nvSpPr>
        <p:spPr>
          <a:xfrm>
            <a:off x="8138160" y="4850554"/>
            <a:ext cx="1203960" cy="246221"/>
          </a:xfrm>
          <a:prstGeom prst="rect">
            <a:avLst/>
          </a:prstGeom>
          <a:noFill/>
        </p:spPr>
        <p:txBody>
          <a:bodyPr wrap="square" rtlCol="0">
            <a:spAutoFit/>
          </a:bodyPr>
          <a:lstStyle/>
          <a:p>
            <a:r>
              <a:rPr lang="en-US" sz="1000" dirty="0">
                <a:latin typeface="Arial" panose="020B0604020202020204" pitchFamily="34" charset="0"/>
                <a:cs typeface="Arial" panose="020B0604020202020204" pitchFamily="34" charset="0"/>
              </a:rPr>
              <a:t>April</a:t>
            </a:r>
            <a:r>
              <a:rPr lang="ru-RU" sz="1000" dirty="0">
                <a:latin typeface="Arial" panose="020B0604020202020204" pitchFamily="34" charset="0"/>
                <a:cs typeface="Arial" panose="020B0604020202020204" pitchFamily="34" charset="0"/>
              </a:rPr>
              <a:t> 2026</a:t>
            </a:r>
          </a:p>
        </p:txBody>
      </p:sp>
    </p:spTree>
    <p:extLst>
      <p:ext uri="{BB962C8B-B14F-4D97-AF65-F5344CB8AC3E}">
        <p14:creationId xmlns:p14="http://schemas.microsoft.com/office/powerpoint/2010/main" val="71962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653AF68B-BB85-E82C-C58A-8A75A94F50A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28E6DD99-5D71-5146-D2A5-187A8401C36B}"/>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7291"/>
            <a:ext cx="9144000" cy="5150791"/>
          </a:xfrm>
          <a:prstGeom prst="rect">
            <a:avLst/>
          </a:prstGeom>
          <a:blipFill>
            <a:blip r:embed="rId4"/>
            <a:tile tx="0" ty="0" sx="100000" sy="100000" flip="none" algn="tl"/>
          </a:blipFill>
        </p:spPr>
      </p:pic>
      <p:sp>
        <p:nvSpPr>
          <p:cNvPr id="2" name="Скругленный прямоугольник 1">
            <a:extLst>
              <a:ext uri="{FF2B5EF4-FFF2-40B4-BE49-F238E27FC236}">
                <a16:creationId xmlns:a16="http://schemas.microsoft.com/office/drawing/2014/main" id="{DD7AC325-1D02-7B76-C9E0-E0936901094C}"/>
              </a:ext>
            </a:extLst>
          </p:cNvPr>
          <p:cNvSpPr/>
          <p:nvPr/>
        </p:nvSpPr>
        <p:spPr>
          <a:xfrm>
            <a:off x="7499134" y="295402"/>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0" name="Заголовок 1">
            <a:extLst>
              <a:ext uri="{FF2B5EF4-FFF2-40B4-BE49-F238E27FC236}">
                <a16:creationId xmlns:a16="http://schemas.microsoft.com/office/drawing/2014/main" id="{7D67F3B7-4934-4E31-1D5D-7AAFEA5BD20F}"/>
              </a:ext>
            </a:extLst>
          </p:cNvPr>
          <p:cNvSpPr txBox="1">
            <a:spLocks/>
          </p:cNvSpPr>
          <p:nvPr/>
        </p:nvSpPr>
        <p:spPr>
          <a:xfrm>
            <a:off x="174239" y="125392"/>
            <a:ext cx="5498581"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b="0" dirty="0">
                <a:solidFill>
                  <a:srgbClr val="00B975"/>
                </a:solidFill>
                <a:sym typeface="Arial"/>
              </a:rPr>
              <a:t>Integration and Management</a:t>
            </a:r>
            <a:br>
              <a:rPr lang="ru-RU" dirty="0">
                <a:sym typeface="Arial"/>
              </a:rPr>
            </a:br>
            <a:r>
              <a:rPr lang="en-US" dirty="0">
                <a:solidFill>
                  <a:schemeClr val="tx1">
                    <a:lumMod val="85000"/>
                    <a:lumOff val="15000"/>
                  </a:schemeClr>
                </a:solidFill>
                <a:sym typeface="Arial"/>
              </a:rPr>
              <a:t>Customer Rights and Interests</a:t>
            </a:r>
            <a:endParaRPr lang="ru-RU"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8C03DFDD-C3CF-8274-8537-A2721E4D910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3007" y="382270"/>
            <a:ext cx="1114007" cy="146700"/>
          </a:xfrm>
          <a:prstGeom prst="rect">
            <a:avLst/>
          </a:prstGeom>
        </p:spPr>
      </p:pic>
      <p:sp>
        <p:nvSpPr>
          <p:cNvPr id="5" name="Овал 4">
            <a:extLst>
              <a:ext uri="{FF2B5EF4-FFF2-40B4-BE49-F238E27FC236}">
                <a16:creationId xmlns:a16="http://schemas.microsoft.com/office/drawing/2014/main" id="{1EFBEAF9-D01B-9C4E-EEA6-F706364C600C}"/>
              </a:ext>
            </a:extLst>
          </p:cNvPr>
          <p:cNvSpPr/>
          <p:nvPr/>
        </p:nvSpPr>
        <p:spPr>
          <a:xfrm>
            <a:off x="6942630" y="295402"/>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1C9CB616-DD2D-CA1B-A2FD-0A104651177F}"/>
              </a:ext>
            </a:extLst>
          </p:cNvPr>
          <p:cNvSpPr txBox="1"/>
          <p:nvPr/>
        </p:nvSpPr>
        <p:spPr>
          <a:xfrm>
            <a:off x="6885390" y="321452"/>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a:t>
            </a:r>
            <a:r>
              <a:rPr lang="ru-RU" sz="900" dirty="0">
                <a:solidFill>
                  <a:schemeClr val="dk1"/>
                </a:solidFill>
                <a:latin typeface="Arial"/>
                <a:ea typeface="Arial"/>
                <a:cs typeface="Arial"/>
                <a:sym typeface="Arial"/>
              </a:rPr>
              <a:t>9</a:t>
            </a:r>
            <a:endParaRPr lang="ru-RU" sz="900" u="sng" dirty="0"/>
          </a:p>
        </p:txBody>
      </p:sp>
      <p:sp>
        <p:nvSpPr>
          <p:cNvPr id="4" name="Скругленный прямоугольник 38">
            <a:extLst>
              <a:ext uri="{FF2B5EF4-FFF2-40B4-BE49-F238E27FC236}">
                <a16:creationId xmlns:a16="http://schemas.microsoft.com/office/drawing/2014/main" id="{0C5D06A0-A138-A0A1-A98A-88AEB1339AC3}"/>
              </a:ext>
            </a:extLst>
          </p:cNvPr>
          <p:cNvSpPr/>
          <p:nvPr/>
        </p:nvSpPr>
        <p:spPr>
          <a:xfrm>
            <a:off x="309331" y="816197"/>
            <a:ext cx="4181974" cy="2893162"/>
          </a:xfrm>
          <a:prstGeom prst="roundRect">
            <a:avLst>
              <a:gd name="adj" fmla="val 6640"/>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endParaRPr lang="ru-RU" sz="1400" noProof="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endParaRPr lang="ru-RU" sz="9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endParaRPr lang="ru-RU" sz="9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1050" dirty="0">
                <a:solidFill>
                  <a:schemeClr val="tx1">
                    <a:lumMod val="85000"/>
                    <a:lumOff val="15000"/>
                  </a:schemeClr>
                </a:solidFill>
                <a:latin typeface="Arial" panose="020B0604020202020204" pitchFamily="34" charset="0"/>
                <a:cs typeface="Arial" panose="020B0604020202020204" pitchFamily="34" charset="0"/>
              </a:rPr>
              <a:t>Concealment or misrepresentation of information regarding the material terms and conditions of a banking product and/or service, including its actual cost, applicable interest rates, and fees</a:t>
            </a:r>
            <a:endParaRPr lang="ru-RU" sz="1050" dirty="0">
              <a:solidFill>
                <a:schemeClr val="tx1">
                  <a:lumMod val="85000"/>
                  <a:lumOff val="15000"/>
                </a:schemeClr>
              </a:solidFill>
              <a:latin typeface="Arial" panose="020B0604020202020204" pitchFamily="34" charset="0"/>
              <a:cs typeface="Arial" panose="020B0604020202020204" pitchFamily="34" charset="0"/>
            </a:endParaRPr>
          </a:p>
          <a:p>
            <a:pPr marL="108000">
              <a:buClr>
                <a:schemeClr val="tx1"/>
              </a:buClr>
              <a:buSzPct val="70000"/>
            </a:pPr>
            <a:endParaRPr lang="ru-RU" sz="105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1050" dirty="0">
                <a:solidFill>
                  <a:schemeClr val="tx1">
                    <a:lumMod val="85000"/>
                    <a:lumOff val="15000"/>
                  </a:schemeClr>
                </a:solidFill>
                <a:latin typeface="Arial" panose="020B0604020202020204" pitchFamily="34" charset="0"/>
                <a:cs typeface="Arial" panose="020B0604020202020204" pitchFamily="34" charset="0"/>
              </a:rPr>
              <a:t>Pressuring a customer to purchase a banking product and/or service, including an additional banking product and/or service when purchasing a primary banking product and/or service, as well as concealing information about the customer’s right to </a:t>
            </a:r>
            <a:r>
              <a:rPr lang="en-US" sz="1050">
                <a:solidFill>
                  <a:schemeClr val="tx1">
                    <a:lumMod val="85000"/>
                    <a:lumOff val="15000"/>
                  </a:schemeClr>
                </a:solidFill>
                <a:latin typeface="Arial" panose="020B0604020202020204" pitchFamily="34" charset="0"/>
                <a:cs typeface="Arial" panose="020B0604020202020204" pitchFamily="34" charset="0"/>
              </a:rPr>
              <a:t>decline the purchase of a banking product and/or service, or an additional banking product and/or service.</a:t>
            </a:r>
            <a:endParaRPr lang="ru-RU"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A163045C-4A29-6F9F-D8C7-66CA3FF197E4}"/>
              </a:ext>
            </a:extLst>
          </p:cNvPr>
          <p:cNvSpPr txBox="1"/>
          <p:nvPr/>
        </p:nvSpPr>
        <p:spPr>
          <a:xfrm>
            <a:off x="817900" y="1030332"/>
            <a:ext cx="1165560" cy="376235"/>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Risks</a:t>
            </a:r>
            <a:endParaRPr lang="ru-RU" sz="900" spc="-30" dirty="0">
              <a:solidFill>
                <a:srgbClr val="0070C0"/>
              </a:solidFill>
            </a:endParaRPr>
          </a:p>
        </p:txBody>
      </p:sp>
      <p:grpSp>
        <p:nvGrpSpPr>
          <p:cNvPr id="45" name="Группа 44">
            <a:extLst>
              <a:ext uri="{FF2B5EF4-FFF2-40B4-BE49-F238E27FC236}">
                <a16:creationId xmlns:a16="http://schemas.microsoft.com/office/drawing/2014/main" id="{A2C871C6-ED61-9540-4310-E96F9D52876F}"/>
              </a:ext>
            </a:extLst>
          </p:cNvPr>
          <p:cNvGrpSpPr/>
          <p:nvPr/>
        </p:nvGrpSpPr>
        <p:grpSpPr>
          <a:xfrm>
            <a:off x="423112" y="938568"/>
            <a:ext cx="468000" cy="468000"/>
            <a:chOff x="6544997" y="3018320"/>
            <a:chExt cx="468000" cy="468000"/>
          </a:xfrm>
        </p:grpSpPr>
        <p:sp>
          <p:nvSpPr>
            <p:cNvPr id="43" name="Прямоугольник: скругленные углы 42">
              <a:extLst>
                <a:ext uri="{FF2B5EF4-FFF2-40B4-BE49-F238E27FC236}">
                  <a16:creationId xmlns:a16="http://schemas.microsoft.com/office/drawing/2014/main" id="{0EEC2511-E099-EC85-7F8C-4269F343634C}"/>
                </a:ext>
              </a:extLst>
            </p:cNvPr>
            <p:cNvSpPr/>
            <p:nvPr/>
          </p:nvSpPr>
          <p:spPr>
            <a:xfrm>
              <a:off x="6544997" y="3018320"/>
              <a:ext cx="468000" cy="468000"/>
            </a:xfrm>
            <a:prstGeom prst="roundRect">
              <a:avLst>
                <a:gd name="adj" fmla="val 28336"/>
              </a:avLst>
            </a:prstGeom>
            <a:solidFill>
              <a:srgbClr val="12B9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Google Shape;4825;p26">
              <a:extLst>
                <a:ext uri="{FF2B5EF4-FFF2-40B4-BE49-F238E27FC236}">
                  <a16:creationId xmlns:a16="http://schemas.microsoft.com/office/drawing/2014/main" id="{F68400E6-1B9B-FEDE-60CE-9F94E0A03939}"/>
                </a:ext>
              </a:extLst>
            </p:cNvPr>
            <p:cNvSpPr/>
            <p:nvPr/>
          </p:nvSpPr>
          <p:spPr>
            <a:xfrm>
              <a:off x="6681365" y="3107063"/>
              <a:ext cx="195263" cy="290513"/>
            </a:xfrm>
            <a:custGeom>
              <a:avLst/>
              <a:gdLst/>
              <a:ahLst/>
              <a:cxnLst/>
              <a:rect l="l" t="t" r="r" b="b"/>
              <a:pathLst>
                <a:path w="180" h="270" extrusionOk="0">
                  <a:moveTo>
                    <a:pt x="129" y="79"/>
                  </a:moveTo>
                  <a:cubicBezTo>
                    <a:pt x="129" y="80"/>
                    <a:pt x="129" y="81"/>
                    <a:pt x="128" y="82"/>
                  </a:cubicBezTo>
                  <a:cubicBezTo>
                    <a:pt x="126" y="84"/>
                    <a:pt x="125" y="84"/>
                    <a:pt x="124" y="84"/>
                  </a:cubicBezTo>
                  <a:cubicBezTo>
                    <a:pt x="122" y="84"/>
                    <a:pt x="121" y="84"/>
                    <a:pt x="120" y="82"/>
                  </a:cubicBezTo>
                  <a:cubicBezTo>
                    <a:pt x="119" y="81"/>
                    <a:pt x="118" y="80"/>
                    <a:pt x="118" y="79"/>
                  </a:cubicBezTo>
                  <a:cubicBezTo>
                    <a:pt x="118" y="73"/>
                    <a:pt x="115" y="69"/>
                    <a:pt x="108" y="66"/>
                  </a:cubicBezTo>
                  <a:cubicBezTo>
                    <a:pt x="102" y="63"/>
                    <a:pt x="96" y="62"/>
                    <a:pt x="90" y="62"/>
                  </a:cubicBezTo>
                  <a:cubicBezTo>
                    <a:pt x="88" y="62"/>
                    <a:pt x="87" y="61"/>
                    <a:pt x="86" y="60"/>
                  </a:cubicBezTo>
                  <a:cubicBezTo>
                    <a:pt x="85" y="59"/>
                    <a:pt x="84" y="58"/>
                    <a:pt x="84" y="56"/>
                  </a:cubicBezTo>
                  <a:cubicBezTo>
                    <a:pt x="84" y="55"/>
                    <a:pt x="85" y="53"/>
                    <a:pt x="86" y="52"/>
                  </a:cubicBezTo>
                  <a:cubicBezTo>
                    <a:pt x="87" y="51"/>
                    <a:pt x="88" y="50"/>
                    <a:pt x="90" y="50"/>
                  </a:cubicBezTo>
                  <a:cubicBezTo>
                    <a:pt x="96" y="50"/>
                    <a:pt x="102" y="51"/>
                    <a:pt x="107" y="53"/>
                  </a:cubicBezTo>
                  <a:cubicBezTo>
                    <a:pt x="113" y="55"/>
                    <a:pt x="118" y="58"/>
                    <a:pt x="123" y="63"/>
                  </a:cubicBezTo>
                  <a:cubicBezTo>
                    <a:pt x="127" y="67"/>
                    <a:pt x="129" y="72"/>
                    <a:pt x="129" y="79"/>
                  </a:cubicBezTo>
                  <a:close/>
                  <a:moveTo>
                    <a:pt x="157" y="79"/>
                  </a:moveTo>
                  <a:cubicBezTo>
                    <a:pt x="157" y="70"/>
                    <a:pt x="155" y="62"/>
                    <a:pt x="151" y="55"/>
                  </a:cubicBezTo>
                  <a:cubicBezTo>
                    <a:pt x="147" y="48"/>
                    <a:pt x="142" y="42"/>
                    <a:pt x="135" y="37"/>
                  </a:cubicBezTo>
                  <a:cubicBezTo>
                    <a:pt x="129" y="33"/>
                    <a:pt x="122" y="29"/>
                    <a:pt x="114" y="26"/>
                  </a:cubicBezTo>
                  <a:cubicBezTo>
                    <a:pt x="106" y="24"/>
                    <a:pt x="98" y="22"/>
                    <a:pt x="90" y="22"/>
                  </a:cubicBezTo>
                  <a:cubicBezTo>
                    <a:pt x="82" y="22"/>
                    <a:pt x="74" y="24"/>
                    <a:pt x="66" y="26"/>
                  </a:cubicBezTo>
                  <a:cubicBezTo>
                    <a:pt x="58" y="29"/>
                    <a:pt x="51" y="33"/>
                    <a:pt x="44" y="37"/>
                  </a:cubicBezTo>
                  <a:cubicBezTo>
                    <a:pt x="38" y="42"/>
                    <a:pt x="32" y="48"/>
                    <a:pt x="28" y="55"/>
                  </a:cubicBezTo>
                  <a:cubicBezTo>
                    <a:pt x="24" y="62"/>
                    <a:pt x="22" y="70"/>
                    <a:pt x="22" y="79"/>
                  </a:cubicBezTo>
                  <a:cubicBezTo>
                    <a:pt x="22" y="90"/>
                    <a:pt x="26" y="101"/>
                    <a:pt x="34" y="110"/>
                  </a:cubicBezTo>
                  <a:cubicBezTo>
                    <a:pt x="36" y="111"/>
                    <a:pt x="37" y="113"/>
                    <a:pt x="40" y="116"/>
                  </a:cubicBezTo>
                  <a:cubicBezTo>
                    <a:pt x="42" y="119"/>
                    <a:pt x="44" y="120"/>
                    <a:pt x="45" y="122"/>
                  </a:cubicBezTo>
                  <a:cubicBezTo>
                    <a:pt x="60" y="140"/>
                    <a:pt x="68" y="157"/>
                    <a:pt x="70" y="174"/>
                  </a:cubicBezTo>
                  <a:cubicBezTo>
                    <a:pt x="110" y="174"/>
                    <a:pt x="110" y="174"/>
                    <a:pt x="110" y="174"/>
                  </a:cubicBezTo>
                  <a:cubicBezTo>
                    <a:pt x="111" y="157"/>
                    <a:pt x="120" y="140"/>
                    <a:pt x="135" y="122"/>
                  </a:cubicBezTo>
                  <a:cubicBezTo>
                    <a:pt x="136" y="120"/>
                    <a:pt x="138" y="119"/>
                    <a:pt x="140" y="116"/>
                  </a:cubicBezTo>
                  <a:cubicBezTo>
                    <a:pt x="142" y="113"/>
                    <a:pt x="144" y="111"/>
                    <a:pt x="145" y="110"/>
                  </a:cubicBezTo>
                  <a:cubicBezTo>
                    <a:pt x="153" y="101"/>
                    <a:pt x="157" y="90"/>
                    <a:pt x="157" y="79"/>
                  </a:cubicBezTo>
                  <a:close/>
                  <a:moveTo>
                    <a:pt x="180" y="79"/>
                  </a:moveTo>
                  <a:cubicBezTo>
                    <a:pt x="180" y="97"/>
                    <a:pt x="174" y="112"/>
                    <a:pt x="162" y="126"/>
                  </a:cubicBezTo>
                  <a:cubicBezTo>
                    <a:pt x="156" y="131"/>
                    <a:pt x="152" y="136"/>
                    <a:pt x="149" y="141"/>
                  </a:cubicBezTo>
                  <a:cubicBezTo>
                    <a:pt x="145" y="145"/>
                    <a:pt x="142" y="151"/>
                    <a:pt x="138" y="158"/>
                  </a:cubicBezTo>
                  <a:cubicBezTo>
                    <a:pt x="135" y="164"/>
                    <a:pt x="133" y="171"/>
                    <a:pt x="132" y="177"/>
                  </a:cubicBezTo>
                  <a:cubicBezTo>
                    <a:pt x="138" y="180"/>
                    <a:pt x="140" y="185"/>
                    <a:pt x="140" y="191"/>
                  </a:cubicBezTo>
                  <a:cubicBezTo>
                    <a:pt x="140" y="195"/>
                    <a:pt x="139" y="199"/>
                    <a:pt x="136" y="202"/>
                  </a:cubicBezTo>
                  <a:cubicBezTo>
                    <a:pt x="139" y="205"/>
                    <a:pt x="140" y="209"/>
                    <a:pt x="140" y="213"/>
                  </a:cubicBezTo>
                  <a:cubicBezTo>
                    <a:pt x="140" y="220"/>
                    <a:pt x="138" y="224"/>
                    <a:pt x="133" y="228"/>
                  </a:cubicBezTo>
                  <a:cubicBezTo>
                    <a:pt x="134" y="230"/>
                    <a:pt x="135" y="233"/>
                    <a:pt x="135" y="236"/>
                  </a:cubicBezTo>
                  <a:cubicBezTo>
                    <a:pt x="135" y="241"/>
                    <a:pt x="133" y="245"/>
                    <a:pt x="129" y="248"/>
                  </a:cubicBezTo>
                  <a:cubicBezTo>
                    <a:pt x="126" y="251"/>
                    <a:pt x="121" y="253"/>
                    <a:pt x="116" y="253"/>
                  </a:cubicBezTo>
                  <a:cubicBezTo>
                    <a:pt x="113" y="258"/>
                    <a:pt x="110" y="262"/>
                    <a:pt x="105" y="265"/>
                  </a:cubicBezTo>
                  <a:cubicBezTo>
                    <a:pt x="100" y="268"/>
                    <a:pt x="95" y="270"/>
                    <a:pt x="90" y="270"/>
                  </a:cubicBezTo>
                  <a:cubicBezTo>
                    <a:pt x="84" y="270"/>
                    <a:pt x="79" y="268"/>
                    <a:pt x="75" y="265"/>
                  </a:cubicBezTo>
                  <a:cubicBezTo>
                    <a:pt x="70" y="262"/>
                    <a:pt x="66" y="258"/>
                    <a:pt x="64" y="253"/>
                  </a:cubicBezTo>
                  <a:cubicBezTo>
                    <a:pt x="59" y="253"/>
                    <a:pt x="54" y="251"/>
                    <a:pt x="50" y="248"/>
                  </a:cubicBezTo>
                  <a:cubicBezTo>
                    <a:pt x="47" y="245"/>
                    <a:pt x="45" y="241"/>
                    <a:pt x="45" y="236"/>
                  </a:cubicBezTo>
                  <a:cubicBezTo>
                    <a:pt x="45" y="233"/>
                    <a:pt x="46" y="230"/>
                    <a:pt x="47" y="228"/>
                  </a:cubicBezTo>
                  <a:cubicBezTo>
                    <a:pt x="42" y="224"/>
                    <a:pt x="39" y="220"/>
                    <a:pt x="39" y="213"/>
                  </a:cubicBezTo>
                  <a:cubicBezTo>
                    <a:pt x="39" y="209"/>
                    <a:pt x="41" y="205"/>
                    <a:pt x="44" y="202"/>
                  </a:cubicBezTo>
                  <a:cubicBezTo>
                    <a:pt x="41" y="199"/>
                    <a:pt x="39" y="195"/>
                    <a:pt x="39" y="191"/>
                  </a:cubicBezTo>
                  <a:cubicBezTo>
                    <a:pt x="39" y="185"/>
                    <a:pt x="42" y="180"/>
                    <a:pt x="48" y="177"/>
                  </a:cubicBezTo>
                  <a:cubicBezTo>
                    <a:pt x="47" y="171"/>
                    <a:pt x="45" y="164"/>
                    <a:pt x="42" y="158"/>
                  </a:cubicBezTo>
                  <a:cubicBezTo>
                    <a:pt x="38" y="151"/>
                    <a:pt x="35" y="145"/>
                    <a:pt x="31" y="141"/>
                  </a:cubicBezTo>
                  <a:cubicBezTo>
                    <a:pt x="28" y="136"/>
                    <a:pt x="23" y="131"/>
                    <a:pt x="18" y="126"/>
                  </a:cubicBezTo>
                  <a:cubicBezTo>
                    <a:pt x="6" y="112"/>
                    <a:pt x="0" y="97"/>
                    <a:pt x="0" y="79"/>
                  </a:cubicBezTo>
                  <a:cubicBezTo>
                    <a:pt x="0" y="67"/>
                    <a:pt x="3" y="56"/>
                    <a:pt x="8" y="46"/>
                  </a:cubicBezTo>
                  <a:cubicBezTo>
                    <a:pt x="13" y="36"/>
                    <a:pt x="20" y="28"/>
                    <a:pt x="28" y="21"/>
                  </a:cubicBezTo>
                  <a:cubicBezTo>
                    <a:pt x="37" y="15"/>
                    <a:pt x="46" y="9"/>
                    <a:pt x="57" y="6"/>
                  </a:cubicBezTo>
                  <a:cubicBezTo>
                    <a:pt x="68" y="2"/>
                    <a:pt x="79" y="0"/>
                    <a:pt x="90" y="0"/>
                  </a:cubicBezTo>
                  <a:cubicBezTo>
                    <a:pt x="101" y="0"/>
                    <a:pt x="112" y="2"/>
                    <a:pt x="123" y="6"/>
                  </a:cubicBezTo>
                  <a:cubicBezTo>
                    <a:pt x="133" y="9"/>
                    <a:pt x="143" y="15"/>
                    <a:pt x="151" y="21"/>
                  </a:cubicBezTo>
                  <a:cubicBezTo>
                    <a:pt x="160" y="28"/>
                    <a:pt x="167" y="36"/>
                    <a:pt x="172" y="46"/>
                  </a:cubicBezTo>
                  <a:cubicBezTo>
                    <a:pt x="177" y="56"/>
                    <a:pt x="180" y="67"/>
                    <a:pt x="180" y="79"/>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9" name="Группа 8">
            <a:extLst>
              <a:ext uri="{FF2B5EF4-FFF2-40B4-BE49-F238E27FC236}">
                <a16:creationId xmlns:a16="http://schemas.microsoft.com/office/drawing/2014/main" id="{DE1E08DC-32EB-7493-32B4-86B749F6B61B}"/>
              </a:ext>
            </a:extLst>
          </p:cNvPr>
          <p:cNvGrpSpPr/>
          <p:nvPr/>
        </p:nvGrpSpPr>
        <p:grpSpPr>
          <a:xfrm>
            <a:off x="309331" y="3798102"/>
            <a:ext cx="4181974" cy="1186213"/>
            <a:chOff x="4677465" y="892753"/>
            <a:chExt cx="4181974" cy="1186213"/>
          </a:xfrm>
        </p:grpSpPr>
        <p:sp>
          <p:nvSpPr>
            <p:cNvPr id="8" name="Скругленный прямоугольник 38">
              <a:extLst>
                <a:ext uri="{FF2B5EF4-FFF2-40B4-BE49-F238E27FC236}">
                  <a16:creationId xmlns:a16="http://schemas.microsoft.com/office/drawing/2014/main" id="{99795436-9396-334D-9AD8-C7905D05FC1A}"/>
                </a:ext>
              </a:extLst>
            </p:cNvPr>
            <p:cNvSpPr/>
            <p:nvPr/>
          </p:nvSpPr>
          <p:spPr>
            <a:xfrm>
              <a:off x="4677465" y="892753"/>
              <a:ext cx="4181974" cy="1186213"/>
            </a:xfrm>
            <a:prstGeom prst="roundRect">
              <a:avLst>
                <a:gd name="adj" fmla="val 11731"/>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576000">
                <a:lnSpc>
                  <a:spcPct val="85000"/>
                </a:lnSpc>
                <a:spcAft>
                  <a:spcPts val="600"/>
                </a:spcAft>
                <a:buClr>
                  <a:schemeClr val="accent2"/>
                </a:buClr>
                <a:buSzPct val="70000"/>
              </a:pPr>
              <a:endParaRPr lang="ru-RU" sz="700" b="1" noProof="0" dirty="0">
                <a:solidFill>
                  <a:schemeClr val="tx1">
                    <a:lumMod val="85000"/>
                    <a:lumOff val="15000"/>
                  </a:schemeClr>
                </a:solidFill>
                <a:latin typeface="Arial" panose="020B0604020202020204" pitchFamily="34" charset="0"/>
                <a:cs typeface="Arial" panose="020B0604020202020204" pitchFamily="34" charset="0"/>
              </a:endParaRPr>
            </a:p>
            <a:p>
              <a:pPr marL="576000">
                <a:lnSpc>
                  <a:spcPct val="85000"/>
                </a:lnSpc>
                <a:spcAft>
                  <a:spcPts val="600"/>
                </a:spcAft>
                <a:buClr>
                  <a:schemeClr val="accent2"/>
                </a:buClr>
                <a:buSzPct val="70000"/>
              </a:pPr>
              <a:r>
                <a:rPr lang="en-US" sz="1200" b="1" noProof="0" dirty="0">
                  <a:solidFill>
                    <a:schemeClr val="tx1">
                      <a:lumMod val="85000"/>
                      <a:lumOff val="15000"/>
                    </a:schemeClr>
                  </a:solidFill>
                  <a:latin typeface="Arial" panose="020B0604020202020204" pitchFamily="34" charset="0"/>
                  <a:cs typeface="Arial" panose="020B0604020202020204" pitchFamily="34" charset="0"/>
                </a:rPr>
                <a:t>Affected Stakeholders and Vulnerable Population Groups</a:t>
              </a:r>
              <a:endParaRPr lang="ru-RU" sz="1200" b="1" noProof="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950" dirty="0">
                  <a:solidFill>
                    <a:schemeClr val="tx1">
                      <a:lumMod val="85000"/>
                      <a:lumOff val="15000"/>
                    </a:schemeClr>
                  </a:solidFill>
                  <a:latin typeface="Arial" panose="020B0604020202020204" pitchFamily="34" charset="0"/>
                  <a:cs typeface="Arial" panose="020B0604020202020204" pitchFamily="34" charset="0"/>
                </a:rPr>
                <a:t>Customers, including: elderly customers, customers with low level of financial literacy, and young customers (who lack experience and understanding of financial risks)</a:t>
              </a:r>
            </a:p>
          </p:txBody>
        </p:sp>
        <p:grpSp>
          <p:nvGrpSpPr>
            <p:cNvPr id="44" name="Группа 43">
              <a:extLst>
                <a:ext uri="{FF2B5EF4-FFF2-40B4-BE49-F238E27FC236}">
                  <a16:creationId xmlns:a16="http://schemas.microsoft.com/office/drawing/2014/main" id="{30566F7C-0A72-71A3-D0FA-F86F78E912B8}"/>
                </a:ext>
              </a:extLst>
            </p:cNvPr>
            <p:cNvGrpSpPr/>
            <p:nvPr/>
          </p:nvGrpSpPr>
          <p:grpSpPr>
            <a:xfrm>
              <a:off x="4744528" y="991749"/>
              <a:ext cx="468000" cy="468000"/>
              <a:chOff x="5473565" y="2055270"/>
              <a:chExt cx="468000" cy="468000"/>
            </a:xfrm>
          </p:grpSpPr>
          <p:sp>
            <p:nvSpPr>
              <p:cNvPr id="22" name="Прямоугольник: скругленные углы 21">
                <a:extLst>
                  <a:ext uri="{FF2B5EF4-FFF2-40B4-BE49-F238E27FC236}">
                    <a16:creationId xmlns:a16="http://schemas.microsoft.com/office/drawing/2014/main" id="{37036094-C6B8-BCC1-B87F-45F9206A11A4}"/>
                  </a:ext>
                </a:extLst>
              </p:cNvPr>
              <p:cNvSpPr/>
              <p:nvPr/>
            </p:nvSpPr>
            <p:spPr>
              <a:xfrm>
                <a:off x="5473565" y="2055270"/>
                <a:ext cx="468000" cy="468000"/>
              </a:xfrm>
              <a:prstGeom prst="roundRect">
                <a:avLst>
                  <a:gd name="adj" fmla="val 28336"/>
                </a:avLst>
              </a:prstGeom>
              <a:solidFill>
                <a:srgbClr val="12B9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Google Shape;4897;p27">
                <a:extLst>
                  <a:ext uri="{FF2B5EF4-FFF2-40B4-BE49-F238E27FC236}">
                    <a16:creationId xmlns:a16="http://schemas.microsoft.com/office/drawing/2014/main" id="{C52B7E14-72A4-8EE1-0977-02AD99DFE0A8}"/>
                  </a:ext>
                </a:extLst>
              </p:cNvPr>
              <p:cNvSpPr/>
              <p:nvPr/>
            </p:nvSpPr>
            <p:spPr>
              <a:xfrm>
                <a:off x="5525241" y="2118686"/>
                <a:ext cx="364648" cy="341168"/>
              </a:xfrm>
              <a:custGeom>
                <a:avLst/>
                <a:gdLst/>
                <a:ahLst/>
                <a:cxnLst/>
                <a:rect l="l" t="t" r="r" b="b"/>
                <a:pathLst>
                  <a:path w="351" h="328" extrusionOk="0">
                    <a:moveTo>
                      <a:pt x="108" y="164"/>
                    </a:moveTo>
                    <a:cubicBezTo>
                      <a:pt x="88" y="165"/>
                      <a:pt x="72" y="173"/>
                      <a:pt x="60" y="188"/>
                    </a:cubicBezTo>
                    <a:cubicBezTo>
                      <a:pt x="35" y="188"/>
                      <a:pt x="35" y="188"/>
                      <a:pt x="35" y="188"/>
                    </a:cubicBezTo>
                    <a:cubicBezTo>
                      <a:pt x="25" y="188"/>
                      <a:pt x="17" y="185"/>
                      <a:pt x="10" y="180"/>
                    </a:cubicBezTo>
                    <a:cubicBezTo>
                      <a:pt x="3" y="175"/>
                      <a:pt x="0" y="168"/>
                      <a:pt x="0" y="159"/>
                    </a:cubicBezTo>
                    <a:cubicBezTo>
                      <a:pt x="0" y="116"/>
                      <a:pt x="7" y="94"/>
                      <a:pt x="22" y="94"/>
                    </a:cubicBezTo>
                    <a:cubicBezTo>
                      <a:pt x="23" y="94"/>
                      <a:pt x="26" y="95"/>
                      <a:pt x="30" y="98"/>
                    </a:cubicBezTo>
                    <a:cubicBezTo>
                      <a:pt x="35" y="100"/>
                      <a:pt x="41" y="103"/>
                      <a:pt x="48" y="106"/>
                    </a:cubicBezTo>
                    <a:cubicBezTo>
                      <a:pt x="55" y="108"/>
                      <a:pt x="63" y="110"/>
                      <a:pt x="70" y="110"/>
                    </a:cubicBezTo>
                    <a:cubicBezTo>
                      <a:pt x="78" y="110"/>
                      <a:pt x="86" y="108"/>
                      <a:pt x="94" y="105"/>
                    </a:cubicBezTo>
                    <a:cubicBezTo>
                      <a:pt x="94" y="110"/>
                      <a:pt x="93" y="114"/>
                      <a:pt x="93" y="117"/>
                    </a:cubicBezTo>
                    <a:cubicBezTo>
                      <a:pt x="93" y="134"/>
                      <a:pt x="98" y="150"/>
                      <a:pt x="108" y="164"/>
                    </a:cubicBezTo>
                    <a:close/>
                    <a:moveTo>
                      <a:pt x="304" y="281"/>
                    </a:moveTo>
                    <a:cubicBezTo>
                      <a:pt x="304" y="295"/>
                      <a:pt x="299" y="307"/>
                      <a:pt x="291" y="315"/>
                    </a:cubicBezTo>
                    <a:cubicBezTo>
                      <a:pt x="282" y="324"/>
                      <a:pt x="270" y="328"/>
                      <a:pt x="255" y="328"/>
                    </a:cubicBezTo>
                    <a:cubicBezTo>
                      <a:pt x="95" y="328"/>
                      <a:pt x="95" y="328"/>
                      <a:pt x="95" y="328"/>
                    </a:cubicBezTo>
                    <a:cubicBezTo>
                      <a:pt x="81" y="328"/>
                      <a:pt x="69" y="324"/>
                      <a:pt x="60" y="315"/>
                    </a:cubicBezTo>
                    <a:cubicBezTo>
                      <a:pt x="51" y="307"/>
                      <a:pt x="46" y="295"/>
                      <a:pt x="46" y="281"/>
                    </a:cubicBezTo>
                    <a:cubicBezTo>
                      <a:pt x="46" y="274"/>
                      <a:pt x="47" y="268"/>
                      <a:pt x="47" y="262"/>
                    </a:cubicBezTo>
                    <a:cubicBezTo>
                      <a:pt x="48" y="256"/>
                      <a:pt x="48" y="249"/>
                      <a:pt x="50" y="242"/>
                    </a:cubicBezTo>
                    <a:cubicBezTo>
                      <a:pt x="51" y="235"/>
                      <a:pt x="53" y="228"/>
                      <a:pt x="55" y="222"/>
                    </a:cubicBezTo>
                    <a:cubicBezTo>
                      <a:pt x="56" y="216"/>
                      <a:pt x="59" y="210"/>
                      <a:pt x="62" y="204"/>
                    </a:cubicBezTo>
                    <a:cubicBezTo>
                      <a:pt x="66" y="198"/>
                      <a:pt x="69" y="193"/>
                      <a:pt x="74" y="189"/>
                    </a:cubicBezTo>
                    <a:cubicBezTo>
                      <a:pt x="78" y="185"/>
                      <a:pt x="83" y="182"/>
                      <a:pt x="89" y="180"/>
                    </a:cubicBezTo>
                    <a:cubicBezTo>
                      <a:pt x="96" y="177"/>
                      <a:pt x="102" y="176"/>
                      <a:pt x="110" y="176"/>
                    </a:cubicBezTo>
                    <a:cubicBezTo>
                      <a:pt x="111" y="176"/>
                      <a:pt x="114" y="177"/>
                      <a:pt x="118" y="180"/>
                    </a:cubicBezTo>
                    <a:cubicBezTo>
                      <a:pt x="122" y="183"/>
                      <a:pt x="126" y="185"/>
                      <a:pt x="131" y="189"/>
                    </a:cubicBezTo>
                    <a:cubicBezTo>
                      <a:pt x="136" y="192"/>
                      <a:pt x="142" y="195"/>
                      <a:pt x="151" y="197"/>
                    </a:cubicBezTo>
                    <a:cubicBezTo>
                      <a:pt x="159" y="200"/>
                      <a:pt x="167" y="201"/>
                      <a:pt x="175" y="201"/>
                    </a:cubicBezTo>
                    <a:cubicBezTo>
                      <a:pt x="183" y="201"/>
                      <a:pt x="192" y="200"/>
                      <a:pt x="200" y="197"/>
                    </a:cubicBezTo>
                    <a:cubicBezTo>
                      <a:pt x="208" y="195"/>
                      <a:pt x="215" y="192"/>
                      <a:pt x="219" y="189"/>
                    </a:cubicBezTo>
                    <a:cubicBezTo>
                      <a:pt x="224" y="185"/>
                      <a:pt x="229" y="183"/>
                      <a:pt x="233" y="180"/>
                    </a:cubicBezTo>
                    <a:cubicBezTo>
                      <a:pt x="237" y="177"/>
                      <a:pt x="239" y="176"/>
                      <a:pt x="241" y="176"/>
                    </a:cubicBezTo>
                    <a:cubicBezTo>
                      <a:pt x="248" y="176"/>
                      <a:pt x="255" y="177"/>
                      <a:pt x="261" y="180"/>
                    </a:cubicBezTo>
                    <a:cubicBezTo>
                      <a:pt x="267" y="182"/>
                      <a:pt x="272" y="185"/>
                      <a:pt x="277" y="189"/>
                    </a:cubicBezTo>
                    <a:cubicBezTo>
                      <a:pt x="281" y="193"/>
                      <a:pt x="285" y="198"/>
                      <a:pt x="288" y="204"/>
                    </a:cubicBezTo>
                    <a:cubicBezTo>
                      <a:pt x="291" y="210"/>
                      <a:pt x="294" y="216"/>
                      <a:pt x="296" y="222"/>
                    </a:cubicBezTo>
                    <a:cubicBezTo>
                      <a:pt x="298" y="228"/>
                      <a:pt x="299" y="235"/>
                      <a:pt x="301" y="242"/>
                    </a:cubicBezTo>
                    <a:cubicBezTo>
                      <a:pt x="302" y="249"/>
                      <a:pt x="303" y="256"/>
                      <a:pt x="303" y="262"/>
                    </a:cubicBezTo>
                    <a:cubicBezTo>
                      <a:pt x="304" y="268"/>
                      <a:pt x="304" y="274"/>
                      <a:pt x="304" y="281"/>
                    </a:cubicBezTo>
                    <a:close/>
                    <a:moveTo>
                      <a:pt x="117" y="47"/>
                    </a:moveTo>
                    <a:cubicBezTo>
                      <a:pt x="117" y="60"/>
                      <a:pt x="112" y="71"/>
                      <a:pt x="103" y="80"/>
                    </a:cubicBezTo>
                    <a:cubicBezTo>
                      <a:pt x="94" y="89"/>
                      <a:pt x="83" y="94"/>
                      <a:pt x="70" y="94"/>
                    </a:cubicBezTo>
                    <a:cubicBezTo>
                      <a:pt x="57" y="94"/>
                      <a:pt x="46" y="89"/>
                      <a:pt x="37" y="80"/>
                    </a:cubicBezTo>
                    <a:cubicBezTo>
                      <a:pt x="28" y="71"/>
                      <a:pt x="23" y="60"/>
                      <a:pt x="23" y="47"/>
                    </a:cubicBezTo>
                    <a:cubicBezTo>
                      <a:pt x="23" y="34"/>
                      <a:pt x="28" y="23"/>
                      <a:pt x="37" y="14"/>
                    </a:cubicBezTo>
                    <a:cubicBezTo>
                      <a:pt x="46" y="5"/>
                      <a:pt x="57" y="0"/>
                      <a:pt x="70" y="0"/>
                    </a:cubicBezTo>
                    <a:cubicBezTo>
                      <a:pt x="83" y="0"/>
                      <a:pt x="94" y="5"/>
                      <a:pt x="103" y="14"/>
                    </a:cubicBezTo>
                    <a:cubicBezTo>
                      <a:pt x="112" y="23"/>
                      <a:pt x="117" y="34"/>
                      <a:pt x="117" y="47"/>
                    </a:cubicBezTo>
                    <a:close/>
                    <a:moveTo>
                      <a:pt x="245" y="117"/>
                    </a:moveTo>
                    <a:cubicBezTo>
                      <a:pt x="245" y="137"/>
                      <a:pt x="239" y="153"/>
                      <a:pt x="225" y="167"/>
                    </a:cubicBezTo>
                    <a:cubicBezTo>
                      <a:pt x="211" y="181"/>
                      <a:pt x="195" y="188"/>
                      <a:pt x="175" y="188"/>
                    </a:cubicBezTo>
                    <a:cubicBezTo>
                      <a:pt x="156" y="188"/>
                      <a:pt x="139" y="181"/>
                      <a:pt x="126" y="167"/>
                    </a:cubicBezTo>
                    <a:cubicBezTo>
                      <a:pt x="112" y="153"/>
                      <a:pt x="105" y="137"/>
                      <a:pt x="105" y="117"/>
                    </a:cubicBezTo>
                    <a:cubicBezTo>
                      <a:pt x="105" y="98"/>
                      <a:pt x="112" y="82"/>
                      <a:pt x="126" y="68"/>
                    </a:cubicBezTo>
                    <a:cubicBezTo>
                      <a:pt x="139" y="54"/>
                      <a:pt x="156" y="47"/>
                      <a:pt x="175" y="47"/>
                    </a:cubicBezTo>
                    <a:cubicBezTo>
                      <a:pt x="195" y="47"/>
                      <a:pt x="211" y="54"/>
                      <a:pt x="225" y="68"/>
                    </a:cubicBezTo>
                    <a:cubicBezTo>
                      <a:pt x="239" y="82"/>
                      <a:pt x="245" y="98"/>
                      <a:pt x="245" y="117"/>
                    </a:cubicBezTo>
                    <a:close/>
                    <a:moveTo>
                      <a:pt x="351" y="159"/>
                    </a:moveTo>
                    <a:cubicBezTo>
                      <a:pt x="351" y="168"/>
                      <a:pt x="347" y="175"/>
                      <a:pt x="341" y="180"/>
                    </a:cubicBezTo>
                    <a:cubicBezTo>
                      <a:pt x="334" y="185"/>
                      <a:pt x="325" y="188"/>
                      <a:pt x="315" y="188"/>
                    </a:cubicBezTo>
                    <a:cubicBezTo>
                      <a:pt x="291" y="188"/>
                      <a:pt x="291" y="188"/>
                      <a:pt x="291" y="188"/>
                    </a:cubicBezTo>
                    <a:cubicBezTo>
                      <a:pt x="278" y="173"/>
                      <a:pt x="262" y="165"/>
                      <a:pt x="242" y="164"/>
                    </a:cubicBezTo>
                    <a:cubicBezTo>
                      <a:pt x="252" y="150"/>
                      <a:pt x="257" y="134"/>
                      <a:pt x="257" y="117"/>
                    </a:cubicBezTo>
                    <a:cubicBezTo>
                      <a:pt x="257" y="114"/>
                      <a:pt x="257" y="110"/>
                      <a:pt x="256" y="105"/>
                    </a:cubicBezTo>
                    <a:cubicBezTo>
                      <a:pt x="264" y="108"/>
                      <a:pt x="272" y="110"/>
                      <a:pt x="281" y="110"/>
                    </a:cubicBezTo>
                    <a:cubicBezTo>
                      <a:pt x="288" y="110"/>
                      <a:pt x="295" y="108"/>
                      <a:pt x="302" y="106"/>
                    </a:cubicBezTo>
                    <a:cubicBezTo>
                      <a:pt x="310" y="103"/>
                      <a:pt x="316" y="100"/>
                      <a:pt x="320" y="98"/>
                    </a:cubicBezTo>
                    <a:cubicBezTo>
                      <a:pt x="325" y="95"/>
                      <a:pt x="327" y="94"/>
                      <a:pt x="328" y="94"/>
                    </a:cubicBezTo>
                    <a:cubicBezTo>
                      <a:pt x="343" y="94"/>
                      <a:pt x="351" y="116"/>
                      <a:pt x="351" y="159"/>
                    </a:cubicBezTo>
                    <a:close/>
                    <a:moveTo>
                      <a:pt x="327" y="47"/>
                    </a:moveTo>
                    <a:cubicBezTo>
                      <a:pt x="327" y="60"/>
                      <a:pt x="323" y="71"/>
                      <a:pt x="314" y="80"/>
                    </a:cubicBezTo>
                    <a:cubicBezTo>
                      <a:pt x="304" y="89"/>
                      <a:pt x="293" y="94"/>
                      <a:pt x="281" y="94"/>
                    </a:cubicBezTo>
                    <a:cubicBezTo>
                      <a:pt x="268" y="94"/>
                      <a:pt x="257" y="89"/>
                      <a:pt x="247" y="80"/>
                    </a:cubicBezTo>
                    <a:cubicBezTo>
                      <a:pt x="238" y="71"/>
                      <a:pt x="234" y="60"/>
                      <a:pt x="234" y="47"/>
                    </a:cubicBezTo>
                    <a:cubicBezTo>
                      <a:pt x="234" y="34"/>
                      <a:pt x="238" y="23"/>
                      <a:pt x="247" y="14"/>
                    </a:cubicBezTo>
                    <a:cubicBezTo>
                      <a:pt x="257" y="5"/>
                      <a:pt x="268" y="0"/>
                      <a:pt x="281" y="0"/>
                    </a:cubicBezTo>
                    <a:cubicBezTo>
                      <a:pt x="293" y="0"/>
                      <a:pt x="304" y="5"/>
                      <a:pt x="314" y="14"/>
                    </a:cubicBezTo>
                    <a:cubicBezTo>
                      <a:pt x="323" y="23"/>
                      <a:pt x="327" y="34"/>
                      <a:pt x="327" y="47"/>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1" name="Скругленный прямоугольник 38">
            <a:extLst>
              <a:ext uri="{FF2B5EF4-FFF2-40B4-BE49-F238E27FC236}">
                <a16:creationId xmlns:a16="http://schemas.microsoft.com/office/drawing/2014/main" id="{6F3E3070-5594-7922-853D-1624E874D8CB}"/>
              </a:ext>
            </a:extLst>
          </p:cNvPr>
          <p:cNvSpPr/>
          <p:nvPr/>
        </p:nvSpPr>
        <p:spPr>
          <a:xfrm>
            <a:off x="4652697" y="804162"/>
            <a:ext cx="4281535" cy="4213945"/>
          </a:xfrm>
          <a:prstGeom prst="roundRect">
            <a:avLst>
              <a:gd name="adj" fmla="val 6640"/>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endParaRPr lang="ru-RU" sz="1400" noProof="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endParaRPr lang="ru-RU" sz="9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endParaRPr lang="ru-RU" sz="9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spcBef>
                <a:spcPts val="600"/>
              </a:spcBef>
              <a:buClr>
                <a:schemeClr val="tx1"/>
              </a:buClr>
              <a:buSzPct val="70000"/>
              <a:buFont typeface="Arial" panose="020B0604020202020204" pitchFamily="34" charset="0"/>
              <a:buChar char="•"/>
            </a:pPr>
            <a:r>
              <a:rPr lang="en-US" sz="1050" dirty="0">
                <a:solidFill>
                  <a:schemeClr val="tx1">
                    <a:lumMod val="85000"/>
                    <a:lumOff val="15000"/>
                  </a:schemeClr>
                </a:solidFill>
                <a:latin typeface="Arial" panose="020B0604020202020204" pitchFamily="34" charset="0"/>
                <a:cs typeface="Arial" panose="020B0604020202020204" pitchFamily="34" charset="0"/>
              </a:rPr>
              <a:t>Monitoring the compliance with the Bank customers’ rights and interest through mystery shopping of banking products</a:t>
            </a:r>
            <a:r>
              <a:rPr lang="ru-RU" sz="1050" dirty="0">
                <a:solidFill>
                  <a:schemeClr val="tx1">
                    <a:lumMod val="85000"/>
                    <a:lumOff val="15000"/>
                  </a:schemeClr>
                </a:solidFill>
                <a:latin typeface="Arial" panose="020B0604020202020204" pitchFamily="34" charset="0"/>
                <a:cs typeface="Arial" panose="020B0604020202020204" pitchFamily="34" charset="0"/>
              </a:rPr>
              <a:t>.</a:t>
            </a:r>
          </a:p>
          <a:p>
            <a:pPr marL="279450" indent="-171450">
              <a:spcBef>
                <a:spcPts val="600"/>
              </a:spcBef>
              <a:buClr>
                <a:schemeClr val="tx1"/>
              </a:buClr>
              <a:buSzPct val="70000"/>
              <a:buFont typeface="Arial" panose="020B0604020202020204" pitchFamily="34" charset="0"/>
              <a:buChar char="•"/>
            </a:pPr>
            <a:r>
              <a:rPr lang="en-US" sz="1050" dirty="0">
                <a:solidFill>
                  <a:schemeClr val="tx1">
                    <a:lumMod val="85000"/>
                    <a:lumOff val="15000"/>
                  </a:schemeClr>
                </a:solidFill>
                <a:latin typeface="Arial" panose="020B0604020202020204" pitchFamily="34" charset="0"/>
                <a:cs typeface="Arial" panose="020B0604020202020204" pitchFamily="34" charset="0"/>
              </a:rPr>
              <a:t>Oversight of compliance with disclosure standards for banking products and services</a:t>
            </a:r>
            <a:r>
              <a:rPr lang="ru-RU" sz="1050" dirty="0">
                <a:solidFill>
                  <a:schemeClr val="tx1">
                    <a:lumMod val="85000"/>
                    <a:lumOff val="15000"/>
                  </a:schemeClr>
                </a:solidFill>
                <a:latin typeface="Arial" panose="020B0604020202020204" pitchFamily="34" charset="0"/>
                <a:cs typeface="Arial" panose="020B0604020202020204" pitchFamily="34" charset="0"/>
              </a:rPr>
              <a:t>.</a:t>
            </a:r>
          </a:p>
          <a:p>
            <a:pPr marL="279450" indent="-171450">
              <a:spcBef>
                <a:spcPts val="600"/>
              </a:spcBef>
              <a:buClr>
                <a:schemeClr val="tx1"/>
              </a:buClr>
              <a:buSzPct val="70000"/>
              <a:buFont typeface="Arial" panose="020B0604020202020204" pitchFamily="34" charset="0"/>
              <a:buChar char="•"/>
            </a:pPr>
            <a:r>
              <a:rPr lang="en-US" sz="1050" dirty="0">
                <a:solidFill>
                  <a:schemeClr val="tx1">
                    <a:lumMod val="85000"/>
                    <a:lumOff val="15000"/>
                  </a:schemeClr>
                </a:solidFill>
                <a:latin typeface="Arial" panose="020B0604020202020204" pitchFamily="34" charset="0"/>
                <a:cs typeface="Arial" panose="020B0604020202020204" pitchFamily="34" charset="0"/>
              </a:rPr>
              <a:t>Analysis of customer complaints to identify recurring cases systemic deficiencies in provision of banking products and services</a:t>
            </a:r>
            <a:r>
              <a:rPr lang="ru-RU" sz="1050" dirty="0">
                <a:solidFill>
                  <a:schemeClr val="tx1">
                    <a:lumMod val="85000"/>
                    <a:lumOff val="15000"/>
                  </a:schemeClr>
                </a:solidFill>
                <a:latin typeface="Arial" panose="020B0604020202020204" pitchFamily="34" charset="0"/>
                <a:cs typeface="Arial" panose="020B0604020202020204" pitchFamily="34" charset="0"/>
              </a:rPr>
              <a:t>;</a:t>
            </a:r>
          </a:p>
          <a:p>
            <a:pPr marL="279450" indent="-171450">
              <a:spcBef>
                <a:spcPts val="600"/>
              </a:spcBef>
              <a:buClr>
                <a:schemeClr val="tx1"/>
              </a:buClr>
              <a:buSzPct val="70000"/>
              <a:buFont typeface="Arial" panose="020B0604020202020204" pitchFamily="34" charset="0"/>
              <a:buChar char="•"/>
            </a:pPr>
            <a:r>
              <a:rPr lang="en-US" sz="1050" dirty="0">
                <a:solidFill>
                  <a:schemeClr val="tx1">
                    <a:lumMod val="85000"/>
                    <a:lumOff val="15000"/>
                  </a:schemeClr>
                </a:solidFill>
                <a:latin typeface="Arial" panose="020B0604020202020204" pitchFamily="34" charset="0"/>
                <a:cs typeface="Arial" panose="020B0604020202020204" pitchFamily="34" charset="0"/>
              </a:rPr>
              <a:t>Informing relevant parties (the Bank subdivisions, authorities</a:t>
            </a:r>
            <a:r>
              <a:rPr lang="ru-RU" sz="1050" dirty="0">
                <a:solidFill>
                  <a:schemeClr val="tx1">
                    <a:lumMod val="85000"/>
                    <a:lumOff val="15000"/>
                  </a:schemeClr>
                </a:solidFill>
                <a:latin typeface="Arial" panose="020B0604020202020204" pitchFamily="34" charset="0"/>
                <a:cs typeface="Arial" panose="020B0604020202020204" pitchFamily="34" charset="0"/>
              </a:rPr>
              <a:t>) </a:t>
            </a:r>
            <a:r>
              <a:rPr lang="en-US" sz="1050" dirty="0">
                <a:solidFill>
                  <a:schemeClr val="tx1">
                    <a:lumMod val="85000"/>
                    <a:lumOff val="15000"/>
                  </a:schemeClr>
                </a:solidFill>
                <a:latin typeface="Arial" panose="020B0604020202020204" pitchFamily="34" charset="0"/>
                <a:cs typeface="Arial" panose="020B0604020202020204" pitchFamily="34" charset="0"/>
              </a:rPr>
              <a:t> of identified deficiencies</a:t>
            </a:r>
            <a:r>
              <a:rPr lang="ru-RU" sz="1050" dirty="0">
                <a:solidFill>
                  <a:schemeClr val="tx1">
                    <a:lumMod val="85000"/>
                    <a:lumOff val="15000"/>
                  </a:schemeClr>
                </a:solidFill>
                <a:latin typeface="Arial" panose="020B0604020202020204" pitchFamily="34" charset="0"/>
                <a:cs typeface="Arial" panose="020B0604020202020204" pitchFamily="34" charset="0"/>
              </a:rPr>
              <a:t>, </a:t>
            </a:r>
            <a:r>
              <a:rPr lang="en-US" sz="1050" dirty="0">
                <a:solidFill>
                  <a:schemeClr val="tx1">
                    <a:lumMod val="85000"/>
                    <a:lumOff val="15000"/>
                  </a:schemeClr>
                </a:solidFill>
                <a:latin typeface="Arial" panose="020B0604020202020204" pitchFamily="34" charset="0"/>
                <a:cs typeface="Arial" panose="020B0604020202020204" pitchFamily="34" charset="0"/>
              </a:rPr>
              <a:t>including in the development, promotion, and advertising of banking products and services</a:t>
            </a:r>
            <a:r>
              <a:rPr lang="ru-RU" sz="1050" dirty="0">
                <a:solidFill>
                  <a:schemeClr val="tx1">
                    <a:lumMod val="85000"/>
                    <a:lumOff val="15000"/>
                  </a:schemeClr>
                </a:solidFill>
                <a:latin typeface="Arial" panose="020B0604020202020204" pitchFamily="34" charset="0"/>
                <a:cs typeface="Arial" panose="020B0604020202020204" pitchFamily="34" charset="0"/>
              </a:rPr>
              <a:t>, </a:t>
            </a:r>
            <a:r>
              <a:rPr lang="en-US" sz="1050" dirty="0">
                <a:solidFill>
                  <a:schemeClr val="tx1">
                    <a:lumMod val="85000"/>
                    <a:lumOff val="15000"/>
                  </a:schemeClr>
                </a:solidFill>
                <a:latin typeface="Arial" panose="020B0604020202020204" pitchFamily="34" charset="0"/>
                <a:cs typeface="Arial" panose="020B0604020202020204" pitchFamily="34" charset="0"/>
              </a:rPr>
              <a:t>deficiencies in lending processes</a:t>
            </a:r>
            <a:r>
              <a:rPr lang="ru-RU" sz="1050" dirty="0">
                <a:solidFill>
                  <a:schemeClr val="tx1">
                    <a:lumMod val="85000"/>
                    <a:lumOff val="15000"/>
                  </a:schemeClr>
                </a:solidFill>
                <a:latin typeface="Arial" panose="020B0604020202020204" pitchFamily="34" charset="0"/>
                <a:cs typeface="Arial" panose="020B0604020202020204" pitchFamily="34" charset="0"/>
              </a:rPr>
              <a:t>,</a:t>
            </a:r>
            <a:r>
              <a:rPr lang="en-US" sz="1050" dirty="0">
                <a:solidFill>
                  <a:schemeClr val="tx1">
                    <a:lumMod val="85000"/>
                    <a:lumOff val="15000"/>
                  </a:schemeClr>
                </a:solidFill>
                <a:latin typeface="Arial" panose="020B0604020202020204" pitchFamily="34" charset="0"/>
                <a:cs typeface="Arial" panose="020B0604020202020204" pitchFamily="34" charset="0"/>
              </a:rPr>
              <a:t> in distressed asset management processes, and</a:t>
            </a:r>
            <a:r>
              <a:rPr lang="ru-RU" sz="1050" dirty="0">
                <a:solidFill>
                  <a:schemeClr val="tx1">
                    <a:lumMod val="85000"/>
                    <a:lumOff val="15000"/>
                  </a:schemeClr>
                </a:solidFill>
                <a:latin typeface="Arial" panose="020B0604020202020204" pitchFamily="34" charset="0"/>
                <a:cs typeface="Arial" panose="020B0604020202020204" pitchFamily="34" charset="0"/>
              </a:rPr>
              <a:t> </a:t>
            </a:r>
            <a:r>
              <a:rPr lang="en-US" sz="1050" dirty="0">
                <a:solidFill>
                  <a:schemeClr val="tx1">
                    <a:lumMod val="85000"/>
                    <a:lumOff val="15000"/>
                  </a:schemeClr>
                </a:solidFill>
                <a:latin typeface="Arial" panose="020B0604020202020204" pitchFamily="34" charset="0"/>
                <a:cs typeface="Arial" panose="020B0604020202020204" pitchFamily="34" charset="0"/>
              </a:rPr>
              <a:t>in inquiry handing processes.</a:t>
            </a:r>
            <a:endParaRPr lang="ru-RU" sz="105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9587735-2FD8-4CAD-D0EF-F943B9278B1F}"/>
              </a:ext>
            </a:extLst>
          </p:cNvPr>
          <p:cNvSpPr txBox="1"/>
          <p:nvPr/>
        </p:nvSpPr>
        <p:spPr>
          <a:xfrm>
            <a:off x="5261826" y="847465"/>
            <a:ext cx="3672406" cy="376235"/>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Mitigation Measures</a:t>
            </a:r>
            <a:br>
              <a:rPr lang="ru-RU" sz="1600" b="1" spc="-30" dirty="0">
                <a:solidFill>
                  <a:schemeClr val="dk1"/>
                </a:solidFill>
                <a:latin typeface="Arial"/>
                <a:ea typeface="Arial"/>
                <a:cs typeface="Arial"/>
                <a:sym typeface="Arial"/>
              </a:rPr>
            </a:br>
            <a:endParaRPr lang="ru-RU" sz="900" spc="-30" dirty="0">
              <a:solidFill>
                <a:srgbClr val="0070C0"/>
              </a:solidFill>
            </a:endParaRPr>
          </a:p>
        </p:txBody>
      </p:sp>
      <p:grpSp>
        <p:nvGrpSpPr>
          <p:cNvPr id="47" name="Группа 46">
            <a:extLst>
              <a:ext uri="{FF2B5EF4-FFF2-40B4-BE49-F238E27FC236}">
                <a16:creationId xmlns:a16="http://schemas.microsoft.com/office/drawing/2014/main" id="{7DADAF2B-1460-4D0A-05D4-559487EDB6DF}"/>
              </a:ext>
            </a:extLst>
          </p:cNvPr>
          <p:cNvGrpSpPr/>
          <p:nvPr/>
        </p:nvGrpSpPr>
        <p:grpSpPr>
          <a:xfrm>
            <a:off x="4864762" y="938567"/>
            <a:ext cx="468000" cy="468000"/>
            <a:chOff x="7889858" y="4332613"/>
            <a:chExt cx="468000" cy="468000"/>
          </a:xfrm>
        </p:grpSpPr>
        <p:sp>
          <p:nvSpPr>
            <p:cNvPr id="42" name="Прямоугольник: скругленные углы 41">
              <a:extLst>
                <a:ext uri="{FF2B5EF4-FFF2-40B4-BE49-F238E27FC236}">
                  <a16:creationId xmlns:a16="http://schemas.microsoft.com/office/drawing/2014/main" id="{5D3D896A-5524-7931-DC18-CD962E2C51AF}"/>
                </a:ext>
              </a:extLst>
            </p:cNvPr>
            <p:cNvSpPr/>
            <p:nvPr/>
          </p:nvSpPr>
          <p:spPr>
            <a:xfrm>
              <a:off x="7889858" y="4332613"/>
              <a:ext cx="468000" cy="468000"/>
            </a:xfrm>
            <a:prstGeom prst="roundRect">
              <a:avLst>
                <a:gd name="adj" fmla="val 28336"/>
              </a:avLst>
            </a:prstGeom>
            <a:solidFill>
              <a:srgbClr val="12B9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Google Shape;6624;p40">
              <a:extLst>
                <a:ext uri="{FF2B5EF4-FFF2-40B4-BE49-F238E27FC236}">
                  <a16:creationId xmlns:a16="http://schemas.microsoft.com/office/drawing/2014/main" id="{0F40E171-D290-B957-6E2E-7E449D12096E}"/>
                </a:ext>
              </a:extLst>
            </p:cNvPr>
            <p:cNvSpPr/>
            <p:nvPr/>
          </p:nvSpPr>
          <p:spPr>
            <a:xfrm>
              <a:off x="7961858" y="4404613"/>
              <a:ext cx="324000" cy="324000"/>
            </a:xfrm>
            <a:custGeom>
              <a:avLst/>
              <a:gdLst/>
              <a:ahLst/>
              <a:cxnLst/>
              <a:rect l="l" t="t" r="r" b="b"/>
              <a:pathLst>
                <a:path w="245" h="246" extrusionOk="0">
                  <a:moveTo>
                    <a:pt x="241" y="39"/>
                  </a:moveTo>
                  <a:cubicBezTo>
                    <a:pt x="215" y="64"/>
                    <a:pt x="215" y="64"/>
                    <a:pt x="215" y="64"/>
                  </a:cubicBezTo>
                  <a:cubicBezTo>
                    <a:pt x="182" y="30"/>
                    <a:pt x="182" y="30"/>
                    <a:pt x="182" y="30"/>
                  </a:cubicBezTo>
                  <a:cubicBezTo>
                    <a:pt x="207" y="5"/>
                    <a:pt x="207" y="5"/>
                    <a:pt x="207" y="5"/>
                  </a:cubicBezTo>
                  <a:cubicBezTo>
                    <a:pt x="212" y="0"/>
                    <a:pt x="219" y="0"/>
                    <a:pt x="224" y="5"/>
                  </a:cubicBezTo>
                  <a:cubicBezTo>
                    <a:pt x="241" y="22"/>
                    <a:pt x="241" y="22"/>
                    <a:pt x="241" y="22"/>
                  </a:cubicBezTo>
                  <a:cubicBezTo>
                    <a:pt x="245" y="27"/>
                    <a:pt x="245" y="34"/>
                    <a:pt x="241" y="39"/>
                  </a:cubicBezTo>
                  <a:moveTo>
                    <a:pt x="63" y="148"/>
                  </a:moveTo>
                  <a:cubicBezTo>
                    <a:pt x="97" y="182"/>
                    <a:pt x="97" y="182"/>
                    <a:pt x="97" y="182"/>
                  </a:cubicBezTo>
                  <a:cubicBezTo>
                    <a:pt x="52" y="193"/>
                    <a:pt x="52" y="193"/>
                    <a:pt x="52" y="193"/>
                  </a:cubicBezTo>
                  <a:lnTo>
                    <a:pt x="63" y="148"/>
                  </a:lnTo>
                  <a:close/>
                  <a:moveTo>
                    <a:pt x="207" y="73"/>
                  </a:moveTo>
                  <a:cubicBezTo>
                    <a:pt x="106" y="174"/>
                    <a:pt x="106" y="174"/>
                    <a:pt x="106" y="174"/>
                  </a:cubicBezTo>
                  <a:cubicBezTo>
                    <a:pt x="72" y="140"/>
                    <a:pt x="72" y="140"/>
                    <a:pt x="72" y="140"/>
                  </a:cubicBezTo>
                  <a:cubicBezTo>
                    <a:pt x="173" y="39"/>
                    <a:pt x="173" y="39"/>
                    <a:pt x="173" y="39"/>
                  </a:cubicBezTo>
                  <a:lnTo>
                    <a:pt x="207" y="73"/>
                  </a:lnTo>
                  <a:close/>
                  <a:moveTo>
                    <a:pt x="24" y="38"/>
                  </a:moveTo>
                  <a:cubicBezTo>
                    <a:pt x="24" y="222"/>
                    <a:pt x="24" y="222"/>
                    <a:pt x="24" y="222"/>
                  </a:cubicBezTo>
                  <a:cubicBezTo>
                    <a:pt x="208" y="222"/>
                    <a:pt x="208" y="222"/>
                    <a:pt x="208" y="222"/>
                  </a:cubicBezTo>
                  <a:cubicBezTo>
                    <a:pt x="208" y="89"/>
                    <a:pt x="208" y="89"/>
                    <a:pt x="208" y="89"/>
                  </a:cubicBezTo>
                  <a:cubicBezTo>
                    <a:pt x="232" y="65"/>
                    <a:pt x="232" y="65"/>
                    <a:pt x="232" y="65"/>
                  </a:cubicBezTo>
                  <a:cubicBezTo>
                    <a:pt x="232" y="234"/>
                    <a:pt x="232" y="234"/>
                    <a:pt x="232" y="234"/>
                  </a:cubicBezTo>
                  <a:cubicBezTo>
                    <a:pt x="232" y="241"/>
                    <a:pt x="227" y="246"/>
                    <a:pt x="220" y="246"/>
                  </a:cubicBezTo>
                  <a:cubicBezTo>
                    <a:pt x="12" y="246"/>
                    <a:pt x="12" y="246"/>
                    <a:pt x="12" y="246"/>
                  </a:cubicBezTo>
                  <a:cubicBezTo>
                    <a:pt x="5" y="246"/>
                    <a:pt x="0" y="241"/>
                    <a:pt x="0" y="234"/>
                  </a:cubicBezTo>
                  <a:cubicBezTo>
                    <a:pt x="0" y="26"/>
                    <a:pt x="0" y="26"/>
                    <a:pt x="0" y="26"/>
                  </a:cubicBezTo>
                  <a:cubicBezTo>
                    <a:pt x="0" y="19"/>
                    <a:pt x="5" y="14"/>
                    <a:pt x="12" y="14"/>
                  </a:cubicBezTo>
                  <a:cubicBezTo>
                    <a:pt x="181" y="14"/>
                    <a:pt x="181" y="14"/>
                    <a:pt x="181" y="14"/>
                  </a:cubicBezTo>
                  <a:cubicBezTo>
                    <a:pt x="157" y="38"/>
                    <a:pt x="157" y="38"/>
                    <a:pt x="157" y="38"/>
                  </a:cubicBezTo>
                  <a:lnTo>
                    <a:pt x="24" y="38"/>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extLst>
      <p:ext uri="{BB962C8B-B14F-4D97-AF65-F5344CB8AC3E}">
        <p14:creationId xmlns:p14="http://schemas.microsoft.com/office/powerpoint/2010/main" val="42849222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0F3287FB-6678-0A4A-048A-4198A76386B0}"/>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D686159D-F62E-B59C-E806-4F5C71FF689E}"/>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7291"/>
            <a:ext cx="9144000" cy="5150791"/>
          </a:xfrm>
          <a:prstGeom prst="rect">
            <a:avLst/>
          </a:prstGeom>
          <a:blipFill>
            <a:blip r:embed="rId4"/>
            <a:tile tx="0" ty="0" sx="100000" sy="100000" flip="none" algn="tl"/>
          </a:blipFill>
        </p:spPr>
      </p:pic>
      <p:sp>
        <p:nvSpPr>
          <p:cNvPr id="2" name="Скругленный прямоугольник 1">
            <a:extLst>
              <a:ext uri="{FF2B5EF4-FFF2-40B4-BE49-F238E27FC236}">
                <a16:creationId xmlns:a16="http://schemas.microsoft.com/office/drawing/2014/main" id="{4E8CB120-C667-0598-DBD4-9BB62A3B6A5D}"/>
              </a:ext>
            </a:extLst>
          </p:cNvPr>
          <p:cNvSpPr/>
          <p:nvPr/>
        </p:nvSpPr>
        <p:spPr>
          <a:xfrm>
            <a:off x="7499134" y="295402"/>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0" name="Заголовок 1">
            <a:extLst>
              <a:ext uri="{FF2B5EF4-FFF2-40B4-BE49-F238E27FC236}">
                <a16:creationId xmlns:a16="http://schemas.microsoft.com/office/drawing/2014/main" id="{B16175B1-F4A5-9996-6E6C-AED95844C033}"/>
              </a:ext>
            </a:extLst>
          </p:cNvPr>
          <p:cNvSpPr txBox="1">
            <a:spLocks/>
          </p:cNvSpPr>
          <p:nvPr/>
        </p:nvSpPr>
        <p:spPr>
          <a:xfrm>
            <a:off x="174239" y="125392"/>
            <a:ext cx="5498581"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b="0" dirty="0">
                <a:solidFill>
                  <a:srgbClr val="00B975"/>
                </a:solidFill>
                <a:sym typeface="Arial"/>
              </a:rPr>
              <a:t>Monitoring and Communications</a:t>
            </a:r>
            <a:endParaRPr lang="ru-RU"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D4DEFBEF-B843-9000-2F39-AED2FBC9618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3007" y="382270"/>
            <a:ext cx="1114007" cy="146700"/>
          </a:xfrm>
          <a:prstGeom prst="rect">
            <a:avLst/>
          </a:prstGeom>
        </p:spPr>
      </p:pic>
      <p:sp>
        <p:nvSpPr>
          <p:cNvPr id="5" name="Овал 4">
            <a:extLst>
              <a:ext uri="{FF2B5EF4-FFF2-40B4-BE49-F238E27FC236}">
                <a16:creationId xmlns:a16="http://schemas.microsoft.com/office/drawing/2014/main" id="{1E7CA8FF-B4FE-58FF-7FF2-5F7F89C22ACA}"/>
              </a:ext>
            </a:extLst>
          </p:cNvPr>
          <p:cNvSpPr/>
          <p:nvPr/>
        </p:nvSpPr>
        <p:spPr>
          <a:xfrm>
            <a:off x="6942630" y="295402"/>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339D548B-685E-EAFA-39F4-965B145789EA}"/>
              </a:ext>
            </a:extLst>
          </p:cNvPr>
          <p:cNvSpPr txBox="1"/>
          <p:nvPr/>
        </p:nvSpPr>
        <p:spPr>
          <a:xfrm>
            <a:off x="6885390" y="321452"/>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ru-RU" sz="900" dirty="0">
                <a:solidFill>
                  <a:schemeClr val="dk1"/>
                </a:solidFill>
                <a:latin typeface="Arial"/>
                <a:cs typeface="Arial"/>
                <a:sym typeface="Arial"/>
              </a:rPr>
              <a:t>11</a:t>
            </a:r>
            <a:endParaRPr lang="ru-RU" sz="900" dirty="0"/>
          </a:p>
        </p:txBody>
      </p:sp>
      <p:sp>
        <p:nvSpPr>
          <p:cNvPr id="11" name="Скругленный прямоугольник 38">
            <a:extLst>
              <a:ext uri="{FF2B5EF4-FFF2-40B4-BE49-F238E27FC236}">
                <a16:creationId xmlns:a16="http://schemas.microsoft.com/office/drawing/2014/main" id="{7055E23B-0940-35ED-5075-DF219191ECDA}"/>
              </a:ext>
            </a:extLst>
          </p:cNvPr>
          <p:cNvSpPr/>
          <p:nvPr/>
        </p:nvSpPr>
        <p:spPr>
          <a:xfrm>
            <a:off x="422695" y="635873"/>
            <a:ext cx="8511537" cy="4212225"/>
          </a:xfrm>
          <a:prstGeom prst="roundRect">
            <a:avLst>
              <a:gd name="adj" fmla="val 3873"/>
            </a:avLst>
          </a:prstGeom>
          <a:solidFill>
            <a:schemeClr val="bg1">
              <a:alpha val="46000"/>
            </a:schemeClr>
          </a:solidFill>
          <a:ln w="6350">
            <a:gradFill>
              <a:gsLst>
                <a:gs pos="0">
                  <a:schemeClr val="bg1">
                    <a:alpha val="55684"/>
                  </a:schemeClr>
                </a:gs>
                <a:gs pos="98000">
                  <a:schemeClr val="bg1">
                    <a:alpha val="15000"/>
                  </a:schemeClr>
                </a:gs>
              </a:gsLst>
              <a:lin ang="5400000" scaled="1"/>
            </a:gra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9450" indent="-171450">
              <a:spcBef>
                <a:spcPts val="600"/>
              </a:spcBef>
              <a:buClr>
                <a:schemeClr val="tx1"/>
              </a:buClr>
              <a:buSzPct val="70000"/>
              <a:buFont typeface="Arial" panose="020B0604020202020204" pitchFamily="34" charset="0"/>
              <a:buChar char="•"/>
            </a:pPr>
            <a:endParaRPr lang="ru-RU" sz="12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spcBef>
                <a:spcPts val="600"/>
              </a:spcBef>
              <a:buClr>
                <a:schemeClr val="tx1"/>
              </a:buClr>
              <a:buSzPct val="7000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The Bank is committed to continuously enhance its positive impact while preventing or mitigating adverse human rights impacts directly linked to its operations, products, and services; it also avoids causing indirect adverse impacts and addresses the consequences of such impacts should they occur</a:t>
            </a:r>
            <a:r>
              <a:rPr lang="ru-RU" sz="1400" dirty="0">
                <a:solidFill>
                  <a:schemeClr val="tx1">
                    <a:lumMod val="85000"/>
                    <a:lumOff val="15000"/>
                  </a:schemeClr>
                </a:solidFill>
                <a:latin typeface="Arial" panose="020B0604020202020204" pitchFamily="34" charset="0"/>
                <a:cs typeface="Arial" panose="020B0604020202020204" pitchFamily="34" charset="0"/>
              </a:rPr>
              <a:t>.</a:t>
            </a:r>
          </a:p>
          <a:p>
            <a:pPr marL="279450" indent="-171450">
              <a:spcBef>
                <a:spcPts val="600"/>
              </a:spcBef>
              <a:buClr>
                <a:schemeClr val="tx1"/>
              </a:buClr>
              <a:buSzPct val="7000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The Bank has established a mechanism for submitting and handling inquiries and complaints from external and internal stakeholders, enabling any individual to report concerns regarding human rights violations at the Bank or among the Bank’s counterparties</a:t>
            </a:r>
            <a:r>
              <a:rPr lang="ru-RU" sz="1400" dirty="0">
                <a:solidFill>
                  <a:schemeClr val="tx1">
                    <a:lumMod val="85000"/>
                    <a:lumOff val="15000"/>
                  </a:schemeClr>
                </a:solidFill>
                <a:latin typeface="Arial" panose="020B0604020202020204" pitchFamily="34" charset="0"/>
                <a:cs typeface="Arial" panose="020B0604020202020204" pitchFamily="34" charset="0"/>
              </a:rPr>
              <a:t>.</a:t>
            </a:r>
          </a:p>
          <a:p>
            <a:pPr marL="279450" indent="-171450">
              <a:spcBef>
                <a:spcPts val="600"/>
              </a:spcBef>
              <a:buClr>
                <a:schemeClr val="tx1"/>
              </a:buClr>
              <a:buSzPct val="7000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The Bank conducts surveys among internal and external stakeholders regarding human rights compliance in the Bank’s operations to identify potential risk areas and opportunities for further improving internal processes and control mechanisms</a:t>
            </a:r>
            <a:r>
              <a:rPr lang="ru-RU" sz="1400" dirty="0">
                <a:solidFill>
                  <a:schemeClr val="tx1">
                    <a:lumMod val="85000"/>
                    <a:lumOff val="15000"/>
                  </a:schemeClr>
                </a:solidFill>
                <a:latin typeface="Arial" panose="020B0604020202020204" pitchFamily="34" charset="0"/>
                <a:cs typeface="Arial" panose="020B0604020202020204" pitchFamily="34" charset="0"/>
              </a:rPr>
              <a:t>. </a:t>
            </a:r>
          </a:p>
          <a:p>
            <a:pPr marL="279450" indent="-171450">
              <a:spcBef>
                <a:spcPts val="600"/>
              </a:spcBef>
              <a:buClr>
                <a:schemeClr val="tx1"/>
              </a:buClr>
              <a:buSzPct val="70000"/>
              <a:buFont typeface="Arial" panose="020B0604020202020204" pitchFamily="34" charset="0"/>
              <a:buChar char="•"/>
            </a:pPr>
            <a:r>
              <a:rPr lang="en-US" sz="1400" dirty="0">
                <a:solidFill>
                  <a:schemeClr val="tx1">
                    <a:lumMod val="85000"/>
                    <a:lumOff val="15000"/>
                  </a:schemeClr>
                </a:solidFill>
                <a:latin typeface="Arial" panose="020B0604020202020204" pitchFamily="34" charset="0"/>
                <a:cs typeface="Arial" panose="020B0604020202020204" pitchFamily="34" charset="0"/>
              </a:rPr>
              <a:t>Since 2023, the Bank has been publishing its Sustainability Report, which includes the results of implementation of its business and human rights commitments</a:t>
            </a:r>
            <a:r>
              <a:rPr lang="ru-RU" sz="1400" dirty="0">
                <a:solidFill>
                  <a:schemeClr val="tx1">
                    <a:lumMod val="85000"/>
                    <a:lumOff val="15000"/>
                  </a:schemeClr>
                </a:solidFill>
                <a:latin typeface="Arial" panose="020B0604020202020204" pitchFamily="34" charset="0"/>
                <a:cs typeface="Arial" panose="020B0604020202020204" pitchFamily="34" charset="0"/>
              </a:rPr>
              <a:t>.</a:t>
            </a:r>
          </a:p>
          <a:p>
            <a:pPr marL="108000">
              <a:spcBef>
                <a:spcPts val="600"/>
              </a:spcBef>
              <a:buClr>
                <a:schemeClr val="tx1"/>
              </a:buClr>
              <a:buSzPct val="70000"/>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03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2624D32-ED71-D50C-C8AE-2864BBC65E73}"/>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4D23620C-2591-71DD-C4A7-1DFA75427054}"/>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7291"/>
            <a:ext cx="9144000" cy="5150791"/>
          </a:xfrm>
          <a:prstGeom prst="rect">
            <a:avLst/>
          </a:prstGeom>
          <a:blipFill>
            <a:blip r:embed="rId4"/>
            <a:tile tx="0" ty="0" sx="100000" sy="100000" flip="none" algn="tl"/>
          </a:blipFill>
        </p:spPr>
      </p:pic>
      <p:sp>
        <p:nvSpPr>
          <p:cNvPr id="2" name="Скругленный прямоугольник 1">
            <a:extLst>
              <a:ext uri="{FF2B5EF4-FFF2-40B4-BE49-F238E27FC236}">
                <a16:creationId xmlns:a16="http://schemas.microsoft.com/office/drawing/2014/main" id="{6370A6F9-B58F-FD05-309E-FF54DCC257D2}"/>
              </a:ext>
            </a:extLst>
          </p:cNvPr>
          <p:cNvSpPr/>
          <p:nvPr/>
        </p:nvSpPr>
        <p:spPr>
          <a:xfrm>
            <a:off x="7499134" y="295402"/>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0" name="Заголовок 1">
            <a:extLst>
              <a:ext uri="{FF2B5EF4-FFF2-40B4-BE49-F238E27FC236}">
                <a16:creationId xmlns:a16="http://schemas.microsoft.com/office/drawing/2014/main" id="{BB22C28E-D2B5-C251-3C6B-31CD1504ED93}"/>
              </a:ext>
            </a:extLst>
          </p:cNvPr>
          <p:cNvSpPr txBox="1">
            <a:spLocks/>
          </p:cNvSpPr>
          <p:nvPr/>
        </p:nvSpPr>
        <p:spPr>
          <a:xfrm>
            <a:off x="174239" y="125392"/>
            <a:ext cx="6984207"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b="0" dirty="0">
                <a:solidFill>
                  <a:srgbClr val="00B975"/>
                </a:solidFill>
                <a:sym typeface="Arial"/>
              </a:rPr>
              <a:t>Monitoring and Communications</a:t>
            </a:r>
            <a:endParaRPr lang="ru-RU" b="0" dirty="0">
              <a:solidFill>
                <a:srgbClr val="00B975"/>
              </a:solidFill>
              <a:sym typeface="Arial"/>
            </a:endParaRPr>
          </a:p>
          <a:p>
            <a:r>
              <a:rPr lang="en-US" dirty="0">
                <a:solidFill>
                  <a:schemeClr val="tx1">
                    <a:lumMod val="85000"/>
                    <a:lumOff val="15000"/>
                  </a:schemeClr>
                </a:solidFill>
                <a:sym typeface="Arial"/>
              </a:rPr>
              <a:t>Violation Reporting Channels</a:t>
            </a:r>
            <a:endParaRPr lang="ru-RU"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DAF8F67E-A409-8C95-49AF-72A580AC028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3007" y="382270"/>
            <a:ext cx="1114007" cy="146700"/>
          </a:xfrm>
          <a:prstGeom prst="rect">
            <a:avLst/>
          </a:prstGeom>
        </p:spPr>
      </p:pic>
      <p:sp>
        <p:nvSpPr>
          <p:cNvPr id="5" name="Овал 4">
            <a:extLst>
              <a:ext uri="{FF2B5EF4-FFF2-40B4-BE49-F238E27FC236}">
                <a16:creationId xmlns:a16="http://schemas.microsoft.com/office/drawing/2014/main" id="{E4B5DD74-A487-A1EF-E83D-DC9797BD70DA}"/>
              </a:ext>
            </a:extLst>
          </p:cNvPr>
          <p:cNvSpPr/>
          <p:nvPr/>
        </p:nvSpPr>
        <p:spPr>
          <a:xfrm>
            <a:off x="6942630" y="295402"/>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DDF552E0-8DD8-7646-8444-8ED078D4E065}"/>
              </a:ext>
            </a:extLst>
          </p:cNvPr>
          <p:cNvSpPr txBox="1"/>
          <p:nvPr/>
        </p:nvSpPr>
        <p:spPr>
          <a:xfrm>
            <a:off x="6885390" y="321452"/>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ru-RU" sz="900" dirty="0">
                <a:solidFill>
                  <a:schemeClr val="dk1"/>
                </a:solidFill>
                <a:latin typeface="Arial"/>
                <a:cs typeface="Arial"/>
                <a:sym typeface="Arial"/>
              </a:rPr>
              <a:t>12</a:t>
            </a:r>
            <a:endParaRPr lang="ru-RU" sz="900" dirty="0"/>
          </a:p>
        </p:txBody>
      </p:sp>
      <p:sp>
        <p:nvSpPr>
          <p:cNvPr id="11" name="Скругленный прямоугольник 38">
            <a:extLst>
              <a:ext uri="{FF2B5EF4-FFF2-40B4-BE49-F238E27FC236}">
                <a16:creationId xmlns:a16="http://schemas.microsoft.com/office/drawing/2014/main" id="{640E6DC5-4F46-D867-45A6-144A1DEC6B57}"/>
              </a:ext>
            </a:extLst>
          </p:cNvPr>
          <p:cNvSpPr/>
          <p:nvPr/>
        </p:nvSpPr>
        <p:spPr>
          <a:xfrm>
            <a:off x="255477" y="892753"/>
            <a:ext cx="8511537" cy="4212225"/>
          </a:xfrm>
          <a:prstGeom prst="roundRect">
            <a:avLst>
              <a:gd name="adj" fmla="val 3873"/>
            </a:avLst>
          </a:prstGeom>
          <a:solidFill>
            <a:schemeClr val="bg1">
              <a:alpha val="46000"/>
            </a:schemeClr>
          </a:solidFill>
          <a:ln w="6350">
            <a:gradFill>
              <a:gsLst>
                <a:gs pos="0">
                  <a:schemeClr val="bg1">
                    <a:alpha val="55684"/>
                  </a:schemeClr>
                </a:gs>
                <a:gs pos="98000">
                  <a:schemeClr val="bg1">
                    <a:alpha val="15000"/>
                  </a:schemeClr>
                </a:gs>
              </a:gsLst>
              <a:lin ang="5400000" scaled="1"/>
            </a:gradFill>
          </a:ln>
          <a:effectLst>
            <a:softEdge rad="0"/>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79450" indent="-171450">
              <a:spcBef>
                <a:spcPts val="600"/>
              </a:spcBef>
              <a:buClr>
                <a:schemeClr val="tx1"/>
              </a:buClr>
              <a:buSzPct val="70000"/>
              <a:buFont typeface="Arial" panose="020B0604020202020204" pitchFamily="34" charset="0"/>
              <a:buChar char="•"/>
            </a:pPr>
            <a:endParaRPr lang="ru-RU" sz="1200" dirty="0">
              <a:solidFill>
                <a:schemeClr val="tx1">
                  <a:lumMod val="85000"/>
                  <a:lumOff val="15000"/>
                </a:schemeClr>
              </a:solidFill>
              <a:latin typeface="Arial" panose="020B0604020202020204" pitchFamily="34" charset="0"/>
              <a:cs typeface="Arial" panose="020B0604020202020204" pitchFamily="34" charset="0"/>
            </a:endParaRPr>
          </a:p>
          <a:p>
            <a:pPr marL="108000">
              <a:spcBef>
                <a:spcPts val="1200"/>
              </a:spcBef>
              <a:buClr>
                <a:schemeClr val="tx1"/>
              </a:buClr>
              <a:buSzPct val="70000"/>
            </a:pPr>
            <a:r>
              <a:rPr lang="en-US" sz="1400" dirty="0">
                <a:solidFill>
                  <a:schemeClr val="tx1">
                    <a:lumMod val="85000"/>
                    <a:lumOff val="15000"/>
                  </a:schemeClr>
                </a:solidFill>
                <a:latin typeface="Arial" panose="020B0604020202020204" pitchFamily="34" charset="0"/>
                <a:cs typeface="Arial" panose="020B0604020202020204" pitchFamily="34" charset="0"/>
              </a:rPr>
              <a:t>Potential violations may be reported, and further information may be obtained, and any questions may be addressed through any of the available communication channels</a:t>
            </a:r>
            <a:r>
              <a:rPr lang="ru-RU" sz="1400" dirty="0">
                <a:solidFill>
                  <a:schemeClr val="tx1">
                    <a:lumMod val="85000"/>
                    <a:lumOff val="15000"/>
                  </a:schemeClr>
                </a:solidFill>
                <a:latin typeface="Arial" panose="020B0604020202020204" pitchFamily="34" charset="0"/>
                <a:cs typeface="Arial" panose="020B0604020202020204" pitchFamily="34" charset="0"/>
              </a:rPr>
              <a:t>:</a:t>
            </a:r>
          </a:p>
          <a:p>
            <a:pPr marL="1080000">
              <a:spcBef>
                <a:spcPts val="1200"/>
              </a:spcBef>
              <a:buClr>
                <a:schemeClr val="tx1"/>
              </a:buClr>
              <a:buSzPct val="70000"/>
            </a:pPr>
            <a:r>
              <a:rPr lang="en-US" sz="1400" b="1" dirty="0">
                <a:solidFill>
                  <a:schemeClr val="tx1">
                    <a:lumMod val="65000"/>
                    <a:lumOff val="35000"/>
                  </a:schemeClr>
                </a:solidFill>
                <a:latin typeface="Arial" panose="020B0604020202020204" pitchFamily="34" charset="0"/>
                <a:cs typeface="Arial" panose="020B0604020202020204" pitchFamily="34" charset="0"/>
              </a:rPr>
              <a:t>Via the Single Contact Channel for Private Customers</a:t>
            </a:r>
            <a:r>
              <a:rPr lang="ru-RU" sz="1400" b="1" dirty="0">
                <a:solidFill>
                  <a:schemeClr val="tx1">
                    <a:lumMod val="65000"/>
                    <a:lumOff val="35000"/>
                  </a:schemeClr>
                </a:solidFill>
                <a:latin typeface="Arial" panose="020B0604020202020204" pitchFamily="34" charset="0"/>
                <a:cs typeface="Arial" panose="020B0604020202020204" pitchFamily="34" charset="0"/>
              </a:rPr>
              <a:t> (505)</a:t>
            </a:r>
          </a:p>
          <a:p>
            <a:pPr marL="1080000">
              <a:spcBef>
                <a:spcPts val="1200"/>
              </a:spcBef>
              <a:buClr>
                <a:schemeClr val="tx1"/>
              </a:buClr>
              <a:buSzPct val="70000"/>
            </a:pPr>
            <a:r>
              <a:rPr lang="en-US" sz="1400" b="1" dirty="0">
                <a:solidFill>
                  <a:schemeClr val="tx1">
                    <a:lumMod val="65000"/>
                    <a:lumOff val="35000"/>
                  </a:schemeClr>
                </a:solidFill>
                <a:latin typeface="Arial" panose="020B0604020202020204" pitchFamily="34" charset="0"/>
                <a:cs typeface="Arial" panose="020B0604020202020204" pitchFamily="34" charset="0"/>
              </a:rPr>
              <a:t>By sending an e-mail to </a:t>
            </a:r>
            <a:r>
              <a:rPr lang="ru-RU" sz="1400" b="1" dirty="0">
                <a:solidFill>
                  <a:schemeClr val="tx1">
                    <a:lumMod val="65000"/>
                    <a:lumOff val="35000"/>
                  </a:schemeClr>
                </a:solidFill>
                <a:latin typeface="Arial" panose="020B0604020202020204" pitchFamily="34" charset="0"/>
                <a:cs typeface="Arial" panose="020B0604020202020204" pitchFamily="34" charset="0"/>
              </a:rPr>
              <a:t>info@bcc.kz </a:t>
            </a:r>
          </a:p>
          <a:p>
            <a:pPr marL="1080000">
              <a:spcBef>
                <a:spcPts val="1200"/>
              </a:spcBef>
              <a:buClr>
                <a:schemeClr val="tx1"/>
              </a:buClr>
              <a:buSzPct val="70000"/>
            </a:pPr>
            <a:r>
              <a:rPr lang="en-US" sz="1400" b="1" dirty="0">
                <a:solidFill>
                  <a:schemeClr val="tx1">
                    <a:lumMod val="65000"/>
                    <a:lumOff val="35000"/>
                  </a:schemeClr>
                </a:solidFill>
                <a:latin typeface="Arial" panose="020B0604020202020204" pitchFamily="34" charset="0"/>
                <a:cs typeface="Arial" panose="020B0604020202020204" pitchFamily="34" charset="0"/>
              </a:rPr>
              <a:t>By submitting a request at the Bank branch</a:t>
            </a:r>
            <a:endParaRPr lang="ru-RU" sz="1400" b="1" dirty="0">
              <a:solidFill>
                <a:schemeClr val="tx1">
                  <a:lumMod val="65000"/>
                  <a:lumOff val="35000"/>
                </a:schemeClr>
              </a:solidFill>
              <a:latin typeface="Arial" panose="020B0604020202020204" pitchFamily="34" charset="0"/>
              <a:cs typeface="Arial" panose="020B0604020202020204" pitchFamily="34" charset="0"/>
            </a:endParaRPr>
          </a:p>
          <a:p>
            <a:pPr marL="108000">
              <a:spcBef>
                <a:spcPts val="1200"/>
              </a:spcBef>
              <a:buClr>
                <a:schemeClr val="tx1"/>
              </a:buClr>
              <a:buSzPct val="70000"/>
            </a:pPr>
            <a:r>
              <a:rPr lang="en-US" sz="1400" dirty="0">
                <a:solidFill>
                  <a:schemeClr val="tx1">
                    <a:lumMod val="85000"/>
                    <a:lumOff val="15000"/>
                  </a:schemeClr>
                </a:solidFill>
                <a:latin typeface="Arial" panose="020B0604020202020204" pitchFamily="34" charset="0"/>
                <a:cs typeface="Arial" panose="020B0604020202020204" pitchFamily="34" charset="0"/>
              </a:rPr>
              <a:t>The Bank employees may use the following contact methods to report potential violations:</a:t>
            </a:r>
            <a:endParaRPr lang="ru-RU" sz="1400" dirty="0">
              <a:solidFill>
                <a:schemeClr val="tx1">
                  <a:lumMod val="85000"/>
                  <a:lumOff val="15000"/>
                </a:schemeClr>
              </a:solidFill>
              <a:latin typeface="Arial" panose="020B0604020202020204" pitchFamily="34" charset="0"/>
              <a:cs typeface="Arial" panose="020B0604020202020204" pitchFamily="34" charset="0"/>
            </a:endParaRPr>
          </a:p>
          <a:p>
            <a:pPr marL="1080000">
              <a:spcBef>
                <a:spcPts val="1200"/>
              </a:spcBef>
              <a:buClr>
                <a:schemeClr val="tx1"/>
              </a:buClr>
              <a:buSzPct val="70000"/>
            </a:pPr>
            <a:r>
              <a:rPr lang="ru-RU" sz="1400" b="1" dirty="0">
                <a:solidFill>
                  <a:schemeClr val="tx1">
                    <a:lumMod val="65000"/>
                    <a:lumOff val="35000"/>
                  </a:schemeClr>
                </a:solidFill>
                <a:latin typeface="Arial" panose="020B0604020202020204" pitchFamily="34" charset="0"/>
                <a:cs typeface="Arial" panose="020B0604020202020204" pitchFamily="34" charset="0"/>
              </a:rPr>
              <a:t>hr@bcc.kz – </a:t>
            </a:r>
            <a:r>
              <a:rPr lang="en-US" sz="1400" b="1" dirty="0">
                <a:solidFill>
                  <a:schemeClr val="tx1">
                    <a:lumMod val="65000"/>
                    <a:lumOff val="35000"/>
                  </a:schemeClr>
                </a:solidFill>
                <a:latin typeface="Arial" panose="020B0604020202020204" pitchFamily="34" charset="0"/>
                <a:cs typeface="Arial" panose="020B0604020202020204" pitchFamily="34" charset="0"/>
              </a:rPr>
              <a:t>for receiving non-anonymous inquiries from employees</a:t>
            </a:r>
            <a:endParaRPr lang="ru-RU" sz="1400" b="1" dirty="0">
              <a:solidFill>
                <a:schemeClr val="tx1">
                  <a:lumMod val="65000"/>
                  <a:lumOff val="35000"/>
                </a:schemeClr>
              </a:solidFill>
              <a:latin typeface="Arial" panose="020B0604020202020204" pitchFamily="34" charset="0"/>
              <a:cs typeface="Arial" panose="020B0604020202020204" pitchFamily="34" charset="0"/>
            </a:endParaRPr>
          </a:p>
          <a:p>
            <a:pPr marL="108000">
              <a:spcBef>
                <a:spcPts val="1200"/>
              </a:spcBef>
              <a:buClr>
                <a:schemeClr val="tx1"/>
              </a:buClr>
              <a:buSzPct val="70000"/>
            </a:pPr>
            <a:r>
              <a:rPr lang="en-US" sz="1400" dirty="0">
                <a:solidFill>
                  <a:schemeClr val="tx1">
                    <a:lumMod val="85000"/>
                    <a:lumOff val="15000"/>
                  </a:schemeClr>
                </a:solidFill>
                <a:latin typeface="Arial" panose="020B0604020202020204" pitchFamily="34" charset="0"/>
                <a:cs typeface="Arial" panose="020B0604020202020204" pitchFamily="34" charset="0"/>
              </a:rPr>
              <a:t>“Rescue Service” is an anonymous reporting channel (accessible via a link in the corporate email system and the Bank’s internal messaging apps). Anonymous reports are accepted for review, but no response is provided</a:t>
            </a:r>
            <a:r>
              <a:rPr lang="ru-RU" sz="1400" dirty="0">
                <a:solidFill>
                  <a:schemeClr val="tx1">
                    <a:lumMod val="85000"/>
                    <a:lumOff val="15000"/>
                  </a:schemeClr>
                </a:solidFill>
                <a:latin typeface="Arial" panose="020B0604020202020204" pitchFamily="34" charset="0"/>
                <a:cs typeface="Arial" panose="020B0604020202020204" pitchFamily="34" charset="0"/>
              </a:rPr>
              <a:t>.</a:t>
            </a:r>
          </a:p>
          <a:p>
            <a:pPr marL="108000">
              <a:spcBef>
                <a:spcPts val="1200"/>
              </a:spcBef>
              <a:buClr>
                <a:schemeClr val="tx1"/>
              </a:buClr>
              <a:buSzPct val="70000"/>
            </a:pPr>
            <a:r>
              <a:rPr lang="en-US" sz="1400" dirty="0">
                <a:solidFill>
                  <a:schemeClr val="tx1">
                    <a:lumMod val="85000"/>
                    <a:lumOff val="15000"/>
                  </a:schemeClr>
                </a:solidFill>
                <a:latin typeface="Arial" panose="020B0604020202020204" pitchFamily="34" charset="0"/>
                <a:cs typeface="Arial" panose="020B0604020202020204" pitchFamily="34" charset="0"/>
              </a:rPr>
              <a:t>The Bank guarantees confidentiality when reviewing reports. </a:t>
            </a:r>
          </a:p>
        </p:txBody>
      </p:sp>
      <p:pic>
        <p:nvPicPr>
          <p:cNvPr id="4" name="Рисунок 3">
            <a:extLst>
              <a:ext uri="{FF2B5EF4-FFF2-40B4-BE49-F238E27FC236}">
                <a16:creationId xmlns:a16="http://schemas.microsoft.com/office/drawing/2014/main" id="{CF920FC5-05A7-FC0A-14E1-DB6FF27A5A8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5981" y="1841061"/>
            <a:ext cx="302068" cy="302068"/>
          </a:xfrm>
          <a:prstGeom prst="rect">
            <a:avLst/>
          </a:prstGeom>
          <a:effectLst>
            <a:outerShdw blurRad="88900" dist="50800" dir="5400000" algn="ctr" rotWithShape="0">
              <a:srgbClr val="000000">
                <a:alpha val="0"/>
              </a:srgbClr>
            </a:outerShdw>
          </a:effectLst>
        </p:spPr>
      </p:pic>
      <p:pic>
        <p:nvPicPr>
          <p:cNvPr id="6" name="Рисунок 5">
            <a:extLst>
              <a:ext uri="{FF2B5EF4-FFF2-40B4-BE49-F238E27FC236}">
                <a16:creationId xmlns:a16="http://schemas.microsoft.com/office/drawing/2014/main" id="{8E60695A-C5C5-90D9-5E1D-DABA924E409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5981" y="2229997"/>
            <a:ext cx="277971" cy="189526"/>
          </a:xfrm>
          <a:prstGeom prst="rect">
            <a:avLst/>
          </a:prstGeom>
          <a:effectLst>
            <a:outerShdw blurRad="88900" dist="50800" dir="5400000" algn="ctr" rotWithShape="0">
              <a:srgbClr val="000000">
                <a:alpha val="0"/>
              </a:srgbClr>
            </a:outerShdw>
          </a:effectLst>
        </p:spPr>
      </p:pic>
      <p:pic>
        <p:nvPicPr>
          <p:cNvPr id="7" name="Рисунок 6">
            <a:extLst>
              <a:ext uri="{FF2B5EF4-FFF2-40B4-BE49-F238E27FC236}">
                <a16:creationId xmlns:a16="http://schemas.microsoft.com/office/drawing/2014/main" id="{788C637E-03BD-7AE0-C41D-C186A597B1B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0078" y="3572724"/>
            <a:ext cx="277971" cy="189526"/>
          </a:xfrm>
          <a:prstGeom prst="rect">
            <a:avLst/>
          </a:prstGeom>
          <a:effectLst>
            <a:outerShdw blurRad="88900" dist="50800" dir="5400000" algn="ctr" rotWithShape="0">
              <a:srgbClr val="000000">
                <a:alpha val="0"/>
              </a:srgbClr>
            </a:outerShdw>
          </a:effectLst>
        </p:spPr>
      </p:pic>
      <p:sp>
        <p:nvSpPr>
          <p:cNvPr id="13" name="Google Shape;6624;p40">
            <a:extLst>
              <a:ext uri="{FF2B5EF4-FFF2-40B4-BE49-F238E27FC236}">
                <a16:creationId xmlns:a16="http://schemas.microsoft.com/office/drawing/2014/main" id="{92B4A477-7AEF-7B8C-D339-B1076C86C5AA}"/>
              </a:ext>
            </a:extLst>
          </p:cNvPr>
          <p:cNvSpPr/>
          <p:nvPr/>
        </p:nvSpPr>
        <p:spPr>
          <a:xfrm>
            <a:off x="953015" y="2553044"/>
            <a:ext cx="288000" cy="288000"/>
          </a:xfrm>
          <a:custGeom>
            <a:avLst/>
            <a:gdLst/>
            <a:ahLst/>
            <a:cxnLst/>
            <a:rect l="l" t="t" r="r" b="b"/>
            <a:pathLst>
              <a:path w="245" h="246" extrusionOk="0">
                <a:moveTo>
                  <a:pt x="241" y="39"/>
                </a:moveTo>
                <a:cubicBezTo>
                  <a:pt x="215" y="64"/>
                  <a:pt x="215" y="64"/>
                  <a:pt x="215" y="64"/>
                </a:cubicBezTo>
                <a:cubicBezTo>
                  <a:pt x="182" y="30"/>
                  <a:pt x="182" y="30"/>
                  <a:pt x="182" y="30"/>
                </a:cubicBezTo>
                <a:cubicBezTo>
                  <a:pt x="207" y="5"/>
                  <a:pt x="207" y="5"/>
                  <a:pt x="207" y="5"/>
                </a:cubicBezTo>
                <a:cubicBezTo>
                  <a:pt x="212" y="0"/>
                  <a:pt x="219" y="0"/>
                  <a:pt x="224" y="5"/>
                </a:cubicBezTo>
                <a:cubicBezTo>
                  <a:pt x="241" y="22"/>
                  <a:pt x="241" y="22"/>
                  <a:pt x="241" y="22"/>
                </a:cubicBezTo>
                <a:cubicBezTo>
                  <a:pt x="245" y="27"/>
                  <a:pt x="245" y="34"/>
                  <a:pt x="241" y="39"/>
                </a:cubicBezTo>
                <a:moveTo>
                  <a:pt x="63" y="148"/>
                </a:moveTo>
                <a:cubicBezTo>
                  <a:pt x="97" y="182"/>
                  <a:pt x="97" y="182"/>
                  <a:pt x="97" y="182"/>
                </a:cubicBezTo>
                <a:cubicBezTo>
                  <a:pt x="52" y="193"/>
                  <a:pt x="52" y="193"/>
                  <a:pt x="52" y="193"/>
                </a:cubicBezTo>
                <a:lnTo>
                  <a:pt x="63" y="148"/>
                </a:lnTo>
                <a:close/>
                <a:moveTo>
                  <a:pt x="207" y="73"/>
                </a:moveTo>
                <a:cubicBezTo>
                  <a:pt x="106" y="174"/>
                  <a:pt x="106" y="174"/>
                  <a:pt x="106" y="174"/>
                </a:cubicBezTo>
                <a:cubicBezTo>
                  <a:pt x="72" y="140"/>
                  <a:pt x="72" y="140"/>
                  <a:pt x="72" y="140"/>
                </a:cubicBezTo>
                <a:cubicBezTo>
                  <a:pt x="173" y="39"/>
                  <a:pt x="173" y="39"/>
                  <a:pt x="173" y="39"/>
                </a:cubicBezTo>
                <a:lnTo>
                  <a:pt x="207" y="73"/>
                </a:lnTo>
                <a:close/>
                <a:moveTo>
                  <a:pt x="24" y="38"/>
                </a:moveTo>
                <a:cubicBezTo>
                  <a:pt x="24" y="222"/>
                  <a:pt x="24" y="222"/>
                  <a:pt x="24" y="222"/>
                </a:cubicBezTo>
                <a:cubicBezTo>
                  <a:pt x="208" y="222"/>
                  <a:pt x="208" y="222"/>
                  <a:pt x="208" y="222"/>
                </a:cubicBezTo>
                <a:cubicBezTo>
                  <a:pt x="208" y="89"/>
                  <a:pt x="208" y="89"/>
                  <a:pt x="208" y="89"/>
                </a:cubicBezTo>
                <a:cubicBezTo>
                  <a:pt x="232" y="65"/>
                  <a:pt x="232" y="65"/>
                  <a:pt x="232" y="65"/>
                </a:cubicBezTo>
                <a:cubicBezTo>
                  <a:pt x="232" y="234"/>
                  <a:pt x="232" y="234"/>
                  <a:pt x="232" y="234"/>
                </a:cubicBezTo>
                <a:cubicBezTo>
                  <a:pt x="232" y="241"/>
                  <a:pt x="227" y="246"/>
                  <a:pt x="220" y="246"/>
                </a:cubicBezTo>
                <a:cubicBezTo>
                  <a:pt x="12" y="246"/>
                  <a:pt x="12" y="246"/>
                  <a:pt x="12" y="246"/>
                </a:cubicBezTo>
                <a:cubicBezTo>
                  <a:pt x="5" y="246"/>
                  <a:pt x="0" y="241"/>
                  <a:pt x="0" y="234"/>
                </a:cubicBezTo>
                <a:cubicBezTo>
                  <a:pt x="0" y="26"/>
                  <a:pt x="0" y="26"/>
                  <a:pt x="0" y="26"/>
                </a:cubicBezTo>
                <a:cubicBezTo>
                  <a:pt x="0" y="19"/>
                  <a:pt x="5" y="14"/>
                  <a:pt x="12" y="14"/>
                </a:cubicBezTo>
                <a:cubicBezTo>
                  <a:pt x="181" y="14"/>
                  <a:pt x="181" y="14"/>
                  <a:pt x="181" y="14"/>
                </a:cubicBezTo>
                <a:cubicBezTo>
                  <a:pt x="157" y="38"/>
                  <a:pt x="157" y="38"/>
                  <a:pt x="157" y="38"/>
                </a:cubicBezTo>
                <a:lnTo>
                  <a:pt x="24" y="38"/>
                </a:lnTo>
                <a:close/>
              </a:path>
            </a:pathLst>
          </a:custGeom>
          <a:solidFill>
            <a:srgbClr val="12B9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57066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C8AE5AB-20D8-D038-5CFF-DA562AF1288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BF746A8A-8320-8CAF-676E-92AA928D1D76}"/>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3450" y="-7291"/>
            <a:ext cx="9144000" cy="5150791"/>
          </a:xfrm>
          <a:prstGeom prst="rect">
            <a:avLst/>
          </a:prstGeom>
        </p:spPr>
      </p:pic>
      <p:sp>
        <p:nvSpPr>
          <p:cNvPr id="2" name="Скругленный прямоугольник 1">
            <a:extLst>
              <a:ext uri="{FF2B5EF4-FFF2-40B4-BE49-F238E27FC236}">
                <a16:creationId xmlns:a16="http://schemas.microsoft.com/office/drawing/2014/main" id="{3D55E560-1637-7CD0-1D0C-2D138B4D0E18}"/>
              </a:ext>
            </a:extLst>
          </p:cNvPr>
          <p:cNvSpPr/>
          <p:nvPr/>
        </p:nvSpPr>
        <p:spPr>
          <a:xfrm>
            <a:off x="7493000" y="409681"/>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pic>
        <p:nvPicPr>
          <p:cNvPr id="28" name="Рисунок 27">
            <a:extLst>
              <a:ext uri="{FF2B5EF4-FFF2-40B4-BE49-F238E27FC236}">
                <a16:creationId xmlns:a16="http://schemas.microsoft.com/office/drawing/2014/main" id="{6718C9EE-BB42-5717-E2A1-55DBFF327082}"/>
              </a:ext>
            </a:extLst>
          </p:cNvPr>
          <p:cNvPicPr>
            <a:picLocks noChangeAspect="1"/>
          </p:cNvPicPr>
          <p:nvPr/>
        </p:nvPicPr>
        <p:blipFill>
          <a:blip r:embed="rId4" cstate="print">
            <a:alphaModFix/>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val="0"/>
              </a:ext>
            </a:extLst>
          </a:blip>
          <a:srcRect l="2051" t="22096" r="77762" b="59256"/>
          <a:stretch>
            <a:fillRect/>
          </a:stretch>
        </p:blipFill>
        <p:spPr>
          <a:xfrm>
            <a:off x="215900" y="1315865"/>
            <a:ext cx="2124075" cy="1103779"/>
          </a:xfrm>
          <a:prstGeom prst="roundRect">
            <a:avLst>
              <a:gd name="adj" fmla="val 17239"/>
            </a:avLst>
          </a:prstGeom>
          <a:effectLst>
            <a:outerShdw blurRad="127000" dist="50800" dir="5400000" algn="ctr" rotWithShape="0">
              <a:srgbClr val="000000">
                <a:alpha val="10000"/>
              </a:srgbClr>
            </a:outerShdw>
          </a:effectLst>
        </p:spPr>
      </p:pic>
      <p:pic>
        <p:nvPicPr>
          <p:cNvPr id="29" name="Рисунок 28">
            <a:extLst>
              <a:ext uri="{FF2B5EF4-FFF2-40B4-BE49-F238E27FC236}">
                <a16:creationId xmlns:a16="http://schemas.microsoft.com/office/drawing/2014/main" id="{A3C2A334-7DB4-6C6A-37A9-2661FF39D6A7}"/>
              </a:ext>
            </a:extLst>
          </p:cNvPr>
          <p:cNvPicPr>
            <a:picLocks noChangeAspect="1"/>
          </p:cNvPicPr>
          <p:nvPr/>
        </p:nvPicPr>
        <p:blipFill>
          <a:blip r:embed="rId4" cstate="print">
            <a:alphaModFix/>
            <a:extLst>
              <a:ext uri="{BEBA8EAE-BF5A-486C-A8C5-ECC9F3942E4B}">
                <a14:imgProps xmlns:a14="http://schemas.microsoft.com/office/drawing/2010/main">
                  <a14:imgLayer r:embed="rId6">
                    <a14:imgEffect>
                      <a14:sharpenSoften amount="-100000"/>
                    </a14:imgEffect>
                  </a14:imgLayer>
                </a14:imgProps>
              </a:ext>
              <a:ext uri="{28A0092B-C50C-407E-A947-70E740481C1C}">
                <a14:useLocalDpi xmlns:a14="http://schemas.microsoft.com/office/drawing/2010/main" val="0"/>
              </a:ext>
            </a:extLst>
          </a:blip>
          <a:srcRect l="23121" t="22096" r="57045" b="59256"/>
          <a:stretch>
            <a:fillRect/>
          </a:stretch>
        </p:blipFill>
        <p:spPr>
          <a:xfrm>
            <a:off x="2413613" y="1322861"/>
            <a:ext cx="2086950" cy="1081720"/>
          </a:xfrm>
          <a:prstGeom prst="roundRect">
            <a:avLst>
              <a:gd name="adj" fmla="val 14938"/>
            </a:avLst>
          </a:prstGeom>
          <a:effectLst>
            <a:outerShdw blurRad="127000" dist="50800" dir="5400000" algn="ctr" rotWithShape="0">
              <a:srgbClr val="000000">
                <a:alpha val="10000"/>
              </a:srgbClr>
            </a:outerShdw>
          </a:effectLst>
        </p:spPr>
      </p:pic>
      <p:pic>
        <p:nvPicPr>
          <p:cNvPr id="31" name="Рисунок 30">
            <a:extLst>
              <a:ext uri="{FF2B5EF4-FFF2-40B4-BE49-F238E27FC236}">
                <a16:creationId xmlns:a16="http://schemas.microsoft.com/office/drawing/2014/main" id="{5A625C5C-C735-2BE1-6F91-338F4107B9D9}"/>
              </a:ext>
            </a:extLst>
          </p:cNvPr>
          <p:cNvPicPr>
            <a:picLocks noChangeAspect="1"/>
          </p:cNvPicPr>
          <p:nvPr/>
        </p:nvPicPr>
        <p:blipFill>
          <a:blip r:embed="rId4" cstate="print">
            <a:alphaModFix/>
            <a:extLst>
              <a:ext uri="{BEBA8EAE-BF5A-486C-A8C5-ECC9F3942E4B}">
                <a14:imgProps xmlns:a14="http://schemas.microsoft.com/office/drawing/2010/main">
                  <a14:imgLayer r:embed="rId7">
                    <a14:imgEffect>
                      <a14:sharpenSoften amount="-100000"/>
                    </a14:imgEffect>
                  </a14:imgLayer>
                </a14:imgProps>
              </a:ext>
              <a:ext uri="{28A0092B-C50C-407E-A947-70E740481C1C}">
                <a14:useLocalDpi xmlns:a14="http://schemas.microsoft.com/office/drawing/2010/main" val="0"/>
              </a:ext>
            </a:extLst>
          </a:blip>
          <a:srcRect l="23121" t="41739" r="57045" b="39834"/>
          <a:stretch>
            <a:fillRect/>
          </a:stretch>
        </p:blipFill>
        <p:spPr>
          <a:xfrm>
            <a:off x="2413613" y="2478464"/>
            <a:ext cx="2086950" cy="1090738"/>
          </a:xfrm>
          <a:prstGeom prst="roundRect">
            <a:avLst>
              <a:gd name="adj" fmla="val 14938"/>
            </a:avLst>
          </a:prstGeom>
          <a:effectLst>
            <a:outerShdw blurRad="127000" dist="50800" dir="5400000" algn="ctr" rotWithShape="0">
              <a:srgbClr val="000000">
                <a:alpha val="10000"/>
              </a:srgbClr>
            </a:outerShdw>
          </a:effectLst>
        </p:spPr>
      </p:pic>
      <p:pic>
        <p:nvPicPr>
          <p:cNvPr id="32" name="Рисунок 31">
            <a:extLst>
              <a:ext uri="{FF2B5EF4-FFF2-40B4-BE49-F238E27FC236}">
                <a16:creationId xmlns:a16="http://schemas.microsoft.com/office/drawing/2014/main" id="{6B395C20-556F-6D77-238C-52F0A6CF5C66}"/>
              </a:ext>
            </a:extLst>
          </p:cNvPr>
          <p:cNvPicPr>
            <a:picLocks noChangeAspect="1"/>
          </p:cNvPicPr>
          <p:nvPr/>
        </p:nvPicPr>
        <p:blipFill>
          <a:blip r:embed="rId4" cstate="print">
            <a:alphaModFix/>
            <a:extLst>
              <a:ext uri="{BEBA8EAE-BF5A-486C-A8C5-ECC9F3942E4B}">
                <a14:imgProps xmlns:a14="http://schemas.microsoft.com/office/drawing/2010/main">
                  <a14:imgLayer r:embed="rId8">
                    <a14:imgEffect>
                      <a14:sharpenSoften amount="-100000"/>
                    </a14:imgEffect>
                  </a14:imgLayer>
                </a14:imgProps>
              </a:ext>
              <a:ext uri="{28A0092B-C50C-407E-A947-70E740481C1C}">
                <a14:useLocalDpi xmlns:a14="http://schemas.microsoft.com/office/drawing/2010/main" val="0"/>
              </a:ext>
            </a:extLst>
          </a:blip>
          <a:srcRect l="2341" t="41739" r="77578" b="39834"/>
          <a:stretch>
            <a:fillRect/>
          </a:stretch>
        </p:blipFill>
        <p:spPr>
          <a:xfrm>
            <a:off x="227001" y="2478464"/>
            <a:ext cx="2112974" cy="1090738"/>
          </a:xfrm>
          <a:prstGeom prst="roundRect">
            <a:avLst>
              <a:gd name="adj" fmla="val 18431"/>
            </a:avLst>
          </a:prstGeom>
          <a:effectLst>
            <a:outerShdw blurRad="127000" dist="50800" dir="5400000" algn="ctr" rotWithShape="0">
              <a:srgbClr val="000000">
                <a:alpha val="10000"/>
              </a:srgbClr>
            </a:outerShdw>
          </a:effectLst>
        </p:spPr>
      </p:pic>
      <p:sp>
        <p:nvSpPr>
          <p:cNvPr id="39" name="Скругленный прямоугольник 38">
            <a:extLst>
              <a:ext uri="{FF2B5EF4-FFF2-40B4-BE49-F238E27FC236}">
                <a16:creationId xmlns:a16="http://schemas.microsoft.com/office/drawing/2014/main" id="{7AF92B00-78AE-422A-1ABF-4B061CC97E8D}"/>
              </a:ext>
            </a:extLst>
          </p:cNvPr>
          <p:cNvSpPr/>
          <p:nvPr/>
        </p:nvSpPr>
        <p:spPr>
          <a:xfrm>
            <a:off x="4620652" y="1332385"/>
            <a:ext cx="4422790" cy="3574743"/>
          </a:xfrm>
          <a:prstGeom prst="roundRect">
            <a:avLst>
              <a:gd name="adj" fmla="val 3757"/>
            </a:avLst>
          </a:prstGeom>
          <a:solidFill>
            <a:schemeClr val="bg1">
              <a:alpha val="5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lvl="0" indent="-4763" algn="l" rtl="0">
              <a:lnSpc>
                <a:spcPct val="110000"/>
              </a:lnSpc>
              <a:spcBef>
                <a:spcPts val="0"/>
              </a:spcBef>
              <a:spcAft>
                <a:spcPts val="0"/>
              </a:spcAft>
              <a:buClr>
                <a:schemeClr val="dk1"/>
              </a:buClr>
              <a:buSzPct val="129032"/>
              <a:buNone/>
            </a:pPr>
            <a:r>
              <a:rPr lang="en-US" sz="1200" b="1" i="0" u="none" dirty="0">
                <a:solidFill>
                  <a:schemeClr val="tx1">
                    <a:lumMod val="85000"/>
                    <a:lumOff val="15000"/>
                  </a:schemeClr>
                </a:solidFill>
                <a:latin typeface="Arial" panose="020B0604020202020204" pitchFamily="34" charset="0"/>
                <a:cs typeface="Arial" panose="020B0604020202020204" pitchFamily="34" charset="0"/>
              </a:rPr>
              <a:t>JSC Bank </a:t>
            </a:r>
            <a:r>
              <a:rPr lang="en-US" sz="1200" b="1" i="0" u="none" dirty="0" err="1">
                <a:solidFill>
                  <a:schemeClr val="tx1">
                    <a:lumMod val="85000"/>
                    <a:lumOff val="15000"/>
                  </a:schemeClr>
                </a:solidFill>
                <a:latin typeface="Arial" panose="020B0604020202020204" pitchFamily="34" charset="0"/>
                <a:cs typeface="Arial" panose="020B0604020202020204" pitchFamily="34" charset="0"/>
              </a:rPr>
              <a:t>CenterCredit</a:t>
            </a:r>
            <a:r>
              <a:rPr lang="ru-RU" sz="1200" b="1" i="0" u="none" dirty="0">
                <a:solidFill>
                  <a:schemeClr val="tx1">
                    <a:lumMod val="85000"/>
                    <a:lumOff val="15000"/>
                  </a:schemeClr>
                </a:solidFill>
                <a:latin typeface="Arial" panose="020B0604020202020204" pitchFamily="34" charset="0"/>
                <a:cs typeface="Arial" panose="020B0604020202020204" pitchFamily="34" charset="0"/>
              </a:rPr>
              <a:t> </a:t>
            </a:r>
            <a:r>
              <a:rPr lang="ru-RU" sz="1200" b="0" i="0" u="none" dirty="0">
                <a:solidFill>
                  <a:schemeClr val="tx1">
                    <a:lumMod val="85000"/>
                    <a:lumOff val="15000"/>
                  </a:schemeClr>
                </a:solidFill>
                <a:latin typeface="Arial" panose="020B0604020202020204" pitchFamily="34" charset="0"/>
                <a:cs typeface="Arial" panose="020B0604020202020204" pitchFamily="34" charset="0"/>
              </a:rPr>
              <a:t>(</a:t>
            </a:r>
            <a:r>
              <a:rPr lang="en-US" sz="1200" b="0" i="0" u="none" dirty="0">
                <a:solidFill>
                  <a:schemeClr val="tx1">
                    <a:lumMod val="85000"/>
                    <a:lumOff val="15000"/>
                  </a:schemeClr>
                </a:solidFill>
                <a:latin typeface="Arial" panose="020B0604020202020204" pitchFamily="34" charset="0"/>
                <a:cs typeface="Arial" panose="020B0604020202020204" pitchFamily="34" charset="0"/>
              </a:rPr>
              <a:t>the Bank</a:t>
            </a:r>
            <a:r>
              <a:rPr lang="ru-RU" sz="1200" b="0" i="0" u="none" dirty="0">
                <a:solidFill>
                  <a:schemeClr val="tx1">
                    <a:lumMod val="85000"/>
                    <a:lumOff val="15000"/>
                  </a:schemeClr>
                </a:solidFill>
                <a:latin typeface="Arial" panose="020B0604020202020204" pitchFamily="34" charset="0"/>
                <a:cs typeface="Arial" panose="020B0604020202020204" pitchFamily="34" charset="0"/>
              </a:rPr>
              <a:t>) </a:t>
            </a:r>
            <a:r>
              <a:rPr lang="en-US" sz="1200" b="0" i="0" u="none" dirty="0">
                <a:solidFill>
                  <a:schemeClr val="tx1">
                    <a:lumMod val="85000"/>
                    <a:lumOff val="15000"/>
                  </a:schemeClr>
                </a:solidFill>
                <a:latin typeface="Arial" panose="020B0604020202020204" pitchFamily="34" charset="0"/>
                <a:cs typeface="Arial" panose="020B0604020202020204" pitchFamily="34" charset="0"/>
              </a:rPr>
              <a:t>is one of the largest banks in the Republic of Kazakhstan providing a full range of high-tech financial services across all regions of Kazakhstan</a:t>
            </a:r>
            <a:r>
              <a:rPr lang="ru-RU" sz="1200" b="0" i="0" u="none" dirty="0">
                <a:solidFill>
                  <a:schemeClr val="tx1">
                    <a:lumMod val="85000"/>
                    <a:lumOff val="15000"/>
                  </a:schemeClr>
                </a:solidFill>
                <a:latin typeface="Arial" panose="020B0604020202020204" pitchFamily="34" charset="0"/>
                <a:cs typeface="Arial" panose="020B0604020202020204" pitchFamily="34" charset="0"/>
              </a:rPr>
              <a:t>.</a:t>
            </a:r>
          </a:p>
          <a:p>
            <a:pPr marL="108000" lvl="0" indent="-4763" algn="l" rtl="0">
              <a:lnSpc>
                <a:spcPct val="110000"/>
              </a:lnSpc>
              <a:spcBef>
                <a:spcPts val="0"/>
              </a:spcBef>
              <a:spcAft>
                <a:spcPts val="0"/>
              </a:spcAft>
              <a:buClr>
                <a:schemeClr val="dk1"/>
              </a:buClr>
              <a:buSzPct val="129032"/>
              <a:buNone/>
            </a:pPr>
            <a:endParaRPr lang="ru-RU" sz="900" b="0" i="0" u="none" dirty="0">
              <a:solidFill>
                <a:schemeClr val="tx1">
                  <a:lumMod val="85000"/>
                  <a:lumOff val="15000"/>
                </a:schemeClr>
              </a:solidFill>
              <a:latin typeface="Arial" panose="020B0604020202020204" pitchFamily="34" charset="0"/>
              <a:cs typeface="Arial" panose="020B0604020202020204" pitchFamily="34" charset="0"/>
            </a:endParaRPr>
          </a:p>
          <a:p>
            <a:pPr marL="108000" indent="-4763" algn="l" rtl="0">
              <a:lnSpc>
                <a:spcPct val="110000"/>
              </a:lnSpc>
              <a:buClr>
                <a:schemeClr val="dk1"/>
              </a:buClr>
              <a:buSzPct val="129032"/>
            </a:pPr>
            <a:r>
              <a:rPr lang="en-US" sz="1200" dirty="0">
                <a:solidFill>
                  <a:schemeClr val="tx1">
                    <a:lumMod val="85000"/>
                    <a:lumOff val="15000"/>
                  </a:schemeClr>
                </a:solidFill>
                <a:latin typeface="Arial" panose="020B0604020202020204" pitchFamily="34" charset="0"/>
                <a:cs typeface="Arial" panose="020B0604020202020204" pitchFamily="34" charset="0"/>
              </a:rPr>
              <a:t>The Bank strives to act in the best long-term interests of the population and the state, make a positive contribution to improving the people’s quality of life, to the country’s socio-economic development and environmental sustainability.</a:t>
            </a:r>
            <a:endParaRPr lang="ru-RU" sz="1200" dirty="0">
              <a:solidFill>
                <a:schemeClr val="tx1">
                  <a:lumMod val="85000"/>
                  <a:lumOff val="15000"/>
                </a:schemeClr>
              </a:solidFill>
              <a:latin typeface="Arial" panose="020B0604020202020204" pitchFamily="34" charset="0"/>
              <a:cs typeface="Arial" panose="020B0604020202020204" pitchFamily="34" charset="0"/>
            </a:endParaRPr>
          </a:p>
          <a:p>
            <a:pPr marL="108000" indent="-4763" algn="l" rtl="0">
              <a:lnSpc>
                <a:spcPct val="110000"/>
              </a:lnSpc>
              <a:buClr>
                <a:schemeClr val="dk1"/>
              </a:buClr>
              <a:buSzPct val="129032"/>
            </a:pPr>
            <a:endParaRPr lang="ru-RU" sz="900" dirty="0">
              <a:solidFill>
                <a:schemeClr val="tx1">
                  <a:lumMod val="85000"/>
                  <a:lumOff val="15000"/>
                </a:schemeClr>
              </a:solidFill>
              <a:latin typeface="Arial" panose="020B0604020202020204" pitchFamily="34" charset="0"/>
              <a:cs typeface="Arial" panose="020B0604020202020204" pitchFamily="34" charset="0"/>
            </a:endParaRPr>
          </a:p>
          <a:p>
            <a:pPr marL="108000" indent="-4763" algn="l" rtl="0">
              <a:lnSpc>
                <a:spcPct val="110000"/>
              </a:lnSpc>
              <a:buClr>
                <a:schemeClr val="dk1"/>
              </a:buClr>
              <a:buSzPct val="129032"/>
            </a:pPr>
            <a:r>
              <a:rPr lang="en-US" sz="1200" dirty="0">
                <a:solidFill>
                  <a:schemeClr val="tx1">
                    <a:lumMod val="85000"/>
                    <a:lumOff val="15000"/>
                  </a:schemeClr>
                </a:solidFill>
                <a:latin typeface="Arial" panose="020B0604020202020204" pitchFamily="34" charset="0"/>
                <a:cs typeface="Arial" panose="020B0604020202020204" pitchFamily="34" charset="0"/>
              </a:rPr>
              <a:t>In June </a:t>
            </a:r>
            <a:r>
              <a:rPr lang="ru-RU" sz="1200" dirty="0">
                <a:solidFill>
                  <a:schemeClr val="tx1">
                    <a:lumMod val="85000"/>
                    <a:lumOff val="15000"/>
                  </a:schemeClr>
                </a:solidFill>
                <a:latin typeface="Arial" panose="020B0604020202020204" pitchFamily="34" charset="0"/>
                <a:cs typeface="Arial" panose="020B0604020202020204" pitchFamily="34" charset="0"/>
              </a:rPr>
              <a:t>2025</a:t>
            </a:r>
            <a:r>
              <a:rPr lang="en-US" sz="1200" dirty="0">
                <a:solidFill>
                  <a:schemeClr val="tx1">
                    <a:lumMod val="85000"/>
                    <a:lumOff val="15000"/>
                  </a:schemeClr>
                </a:solidFill>
                <a:latin typeface="Arial" panose="020B0604020202020204" pitchFamily="34" charset="0"/>
                <a:cs typeface="Arial" panose="020B0604020202020204" pitchFamily="34" charset="0"/>
              </a:rPr>
              <a:t>, the Bank conducted its first </a:t>
            </a:r>
            <a:r>
              <a:rPr lang="ru-RU" sz="1200" dirty="0">
                <a:solidFill>
                  <a:schemeClr val="tx1">
                    <a:lumMod val="85000"/>
                    <a:lumOff val="15000"/>
                  </a:schemeClr>
                </a:solidFill>
                <a:latin typeface="Arial" panose="020B0604020202020204" pitchFamily="34" charset="0"/>
                <a:cs typeface="Arial" panose="020B0604020202020204" pitchFamily="34" charset="0"/>
              </a:rPr>
              <a:t>Human Rights </a:t>
            </a:r>
            <a:r>
              <a:rPr lang="ru-RU" sz="1200" dirty="0" err="1">
                <a:solidFill>
                  <a:schemeClr val="tx1">
                    <a:lumMod val="85000"/>
                    <a:lumOff val="15000"/>
                  </a:schemeClr>
                </a:solidFill>
                <a:latin typeface="Arial" panose="020B0604020202020204" pitchFamily="34" charset="0"/>
                <a:cs typeface="Arial" panose="020B0604020202020204" pitchFamily="34" charset="0"/>
              </a:rPr>
              <a:t>Due</a:t>
            </a:r>
            <a:r>
              <a:rPr lang="ru-RU" sz="1200" dirty="0">
                <a:solidFill>
                  <a:schemeClr val="tx1">
                    <a:lumMod val="85000"/>
                    <a:lumOff val="15000"/>
                  </a:schemeClr>
                </a:solidFill>
                <a:latin typeface="Arial" panose="020B0604020202020204" pitchFamily="34" charset="0"/>
                <a:cs typeface="Arial" panose="020B0604020202020204" pitchFamily="34" charset="0"/>
              </a:rPr>
              <a:t> </a:t>
            </a:r>
            <a:r>
              <a:rPr lang="ru-RU" sz="1200" dirty="0" err="1">
                <a:solidFill>
                  <a:schemeClr val="tx1">
                    <a:lumMod val="85000"/>
                    <a:lumOff val="15000"/>
                  </a:schemeClr>
                </a:solidFill>
                <a:latin typeface="Arial" panose="020B0604020202020204" pitchFamily="34" charset="0"/>
                <a:cs typeface="Arial" panose="020B0604020202020204" pitchFamily="34" charset="0"/>
              </a:rPr>
              <a:t>Diligence</a:t>
            </a:r>
            <a:r>
              <a:rPr lang="ru-RU" sz="1200" dirty="0">
                <a:solidFill>
                  <a:schemeClr val="tx1">
                    <a:lumMod val="85000"/>
                    <a:lumOff val="15000"/>
                  </a:schemeClr>
                </a:solidFill>
                <a:latin typeface="Arial" panose="020B0604020202020204" pitchFamily="34" charset="0"/>
                <a:cs typeface="Arial" panose="020B0604020202020204" pitchFamily="34" charset="0"/>
              </a:rPr>
              <a:t> </a:t>
            </a:r>
            <a:r>
              <a:rPr lang="en-US" sz="1200" dirty="0">
                <a:solidFill>
                  <a:schemeClr val="tx1">
                    <a:lumMod val="85000"/>
                    <a:lumOff val="15000"/>
                  </a:schemeClr>
                </a:solidFill>
                <a:latin typeface="Arial" panose="020B0604020202020204" pitchFamily="34" charset="0"/>
                <a:cs typeface="Arial" panose="020B0604020202020204" pitchFamily="34" charset="0"/>
              </a:rPr>
              <a:t>self-assessment and decided to carry it out on an annual basis.</a:t>
            </a:r>
            <a:endParaRPr lang="ru-RU" sz="1200" dirty="0">
              <a:solidFill>
                <a:schemeClr val="tx1">
                  <a:lumMod val="85000"/>
                  <a:lumOff val="15000"/>
                </a:schemeClr>
              </a:solidFill>
              <a:latin typeface="Arial" panose="020B0604020202020204" pitchFamily="34" charset="0"/>
              <a:cs typeface="Arial" panose="020B0604020202020204" pitchFamily="34" charset="0"/>
            </a:endParaRPr>
          </a:p>
          <a:p>
            <a:pPr marL="108000" indent="-4763" algn="l" rtl="0">
              <a:lnSpc>
                <a:spcPct val="110000"/>
              </a:lnSpc>
              <a:buClr>
                <a:schemeClr val="dk1"/>
              </a:buClr>
              <a:buSzPct val="129032"/>
            </a:pPr>
            <a:endParaRPr lang="ru-KZ" sz="1200" dirty="0">
              <a:solidFill>
                <a:schemeClr val="tx1">
                  <a:lumMod val="85000"/>
                  <a:lumOff val="15000"/>
                </a:schemeClr>
              </a:solidFill>
              <a:latin typeface="Arial" panose="020B0604020202020204" pitchFamily="34" charset="0"/>
              <a:cs typeface="Arial" panose="020B0604020202020204" pitchFamily="34" charset="0"/>
            </a:endParaRPr>
          </a:p>
          <a:p>
            <a:pPr marL="108000" indent="-4763" algn="l" rtl="0">
              <a:lnSpc>
                <a:spcPct val="110000"/>
              </a:lnSpc>
              <a:buClr>
                <a:schemeClr val="dk1"/>
              </a:buClr>
              <a:buSzPct val="129032"/>
            </a:pPr>
            <a:endParaRPr lang="ru-RU" sz="1200" dirty="0">
              <a:solidFill>
                <a:schemeClr val="tx1">
                  <a:lumMod val="85000"/>
                  <a:lumOff val="15000"/>
                </a:schemeClr>
              </a:solidFill>
              <a:latin typeface="Arial" panose="020B0604020202020204" pitchFamily="34" charset="0"/>
              <a:cs typeface="Arial" panose="020B0604020202020204" pitchFamily="34" charset="0"/>
            </a:endParaRPr>
          </a:p>
          <a:p>
            <a:pPr marL="108000" indent="-4763" algn="l" rtl="0">
              <a:lnSpc>
                <a:spcPct val="110000"/>
              </a:lnSpc>
              <a:buClr>
                <a:schemeClr val="dk1"/>
              </a:buClr>
              <a:buSzPct val="129032"/>
            </a:pPr>
            <a:endParaRPr lang="ru-RU" sz="1200" dirty="0">
              <a:solidFill>
                <a:schemeClr val="tx1">
                  <a:lumMod val="85000"/>
                  <a:lumOff val="15000"/>
                </a:schemeClr>
              </a:solidFill>
              <a:latin typeface="Arial" panose="020B0604020202020204" pitchFamily="34" charset="0"/>
              <a:cs typeface="Arial" panose="020B0604020202020204" pitchFamily="34" charset="0"/>
            </a:endParaRPr>
          </a:p>
          <a:p>
            <a:pPr marL="108000" indent="-4763" algn="l" rtl="0">
              <a:lnSpc>
                <a:spcPct val="110000"/>
              </a:lnSpc>
              <a:buClr>
                <a:schemeClr val="dk1"/>
              </a:buClr>
              <a:buSzPct val="129032"/>
            </a:pPr>
            <a:endParaRPr lang="ru-RU" sz="12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7" name="Скругленный прямоугольник 6">
            <a:extLst>
              <a:ext uri="{FF2B5EF4-FFF2-40B4-BE49-F238E27FC236}">
                <a16:creationId xmlns:a16="http://schemas.microsoft.com/office/drawing/2014/main" id="{B67961A9-2FB9-4285-4EBE-70A4BDD0B5E8}"/>
              </a:ext>
            </a:extLst>
          </p:cNvPr>
          <p:cNvSpPr/>
          <p:nvPr/>
        </p:nvSpPr>
        <p:spPr>
          <a:xfrm>
            <a:off x="2418556" y="2481943"/>
            <a:ext cx="2082007" cy="1087259"/>
          </a:xfrm>
          <a:prstGeom prst="roundRect">
            <a:avLst>
              <a:gd name="adj" fmla="val 14238"/>
            </a:avLst>
          </a:prstGeom>
          <a:solidFill>
            <a:schemeClr val="bg1">
              <a:alpha val="5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0" name="Скругленный прямоугольник 29">
            <a:extLst>
              <a:ext uri="{FF2B5EF4-FFF2-40B4-BE49-F238E27FC236}">
                <a16:creationId xmlns:a16="http://schemas.microsoft.com/office/drawing/2014/main" id="{475F1CBC-18D3-13B3-1939-22DD9653AD07}"/>
              </a:ext>
            </a:extLst>
          </p:cNvPr>
          <p:cNvSpPr/>
          <p:nvPr/>
        </p:nvSpPr>
        <p:spPr>
          <a:xfrm>
            <a:off x="217116" y="2481943"/>
            <a:ext cx="2112975" cy="1087259"/>
          </a:xfrm>
          <a:prstGeom prst="roundRect">
            <a:avLst>
              <a:gd name="adj" fmla="val 19310"/>
            </a:avLst>
          </a:prstGeom>
          <a:solidFill>
            <a:schemeClr val="bg1">
              <a:alpha val="5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3" name="Скругленный прямоугольник 32">
            <a:extLst>
              <a:ext uri="{FF2B5EF4-FFF2-40B4-BE49-F238E27FC236}">
                <a16:creationId xmlns:a16="http://schemas.microsoft.com/office/drawing/2014/main" id="{2E427E83-D61E-B405-7D75-367D072305B9}"/>
              </a:ext>
            </a:extLst>
          </p:cNvPr>
          <p:cNvSpPr/>
          <p:nvPr/>
        </p:nvSpPr>
        <p:spPr>
          <a:xfrm>
            <a:off x="2418556" y="1322028"/>
            <a:ext cx="2082007" cy="1087259"/>
          </a:xfrm>
          <a:prstGeom prst="roundRect">
            <a:avLst>
              <a:gd name="adj" fmla="val 15755"/>
            </a:avLst>
          </a:prstGeom>
          <a:solidFill>
            <a:schemeClr val="bg1">
              <a:alpha val="5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6" name="Скругленный прямоугольник 35">
            <a:extLst>
              <a:ext uri="{FF2B5EF4-FFF2-40B4-BE49-F238E27FC236}">
                <a16:creationId xmlns:a16="http://schemas.microsoft.com/office/drawing/2014/main" id="{C3F65114-664B-89B5-F690-ECF470CD67B7}"/>
              </a:ext>
            </a:extLst>
          </p:cNvPr>
          <p:cNvSpPr/>
          <p:nvPr/>
        </p:nvSpPr>
        <p:spPr>
          <a:xfrm>
            <a:off x="206016" y="1332385"/>
            <a:ext cx="2124075" cy="1087259"/>
          </a:xfrm>
          <a:prstGeom prst="roundRect">
            <a:avLst>
              <a:gd name="adj" fmla="val 19310"/>
            </a:avLst>
          </a:prstGeom>
          <a:solidFill>
            <a:schemeClr val="bg1">
              <a:alpha val="5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dirty="0"/>
          </a:p>
        </p:txBody>
      </p:sp>
      <p:sp>
        <p:nvSpPr>
          <p:cNvPr id="10" name="Заголовок 1">
            <a:extLst>
              <a:ext uri="{FF2B5EF4-FFF2-40B4-BE49-F238E27FC236}">
                <a16:creationId xmlns:a16="http://schemas.microsoft.com/office/drawing/2014/main" id="{B925D641-0591-DDF2-BE1C-B0408B2A1F7D}"/>
              </a:ext>
            </a:extLst>
          </p:cNvPr>
          <p:cNvSpPr txBox="1">
            <a:spLocks/>
          </p:cNvSpPr>
          <p:nvPr/>
        </p:nvSpPr>
        <p:spPr>
          <a:xfrm>
            <a:off x="97234" y="365850"/>
            <a:ext cx="5498581"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dirty="0">
                <a:solidFill>
                  <a:schemeClr val="tx1">
                    <a:lumMod val="85000"/>
                    <a:lumOff val="15000"/>
                  </a:schemeClr>
                </a:solidFill>
                <a:sym typeface="Arial"/>
              </a:rPr>
              <a:t>Human Rights </a:t>
            </a:r>
          </a:p>
          <a:p>
            <a:r>
              <a:rPr lang="en-US" b="0" dirty="0">
                <a:solidFill>
                  <a:srgbClr val="00B975"/>
                </a:solidFill>
                <a:sym typeface="Arial"/>
              </a:rPr>
              <a:t>Due Diligence Process</a:t>
            </a:r>
            <a:endParaRPr lang="ru-RU" dirty="0">
              <a:solidFill>
                <a:schemeClr val="tx1">
                  <a:lumMod val="85000"/>
                  <a:lumOff val="15000"/>
                </a:schemeClr>
              </a:solidFill>
              <a:sym typeface="Arial"/>
            </a:endParaRPr>
          </a:p>
        </p:txBody>
      </p:sp>
      <p:sp>
        <p:nvSpPr>
          <p:cNvPr id="8" name="TextBox 7">
            <a:extLst>
              <a:ext uri="{FF2B5EF4-FFF2-40B4-BE49-F238E27FC236}">
                <a16:creationId xmlns:a16="http://schemas.microsoft.com/office/drawing/2014/main" id="{AE8D6DB1-F6A1-6E3C-6332-82DDDB524A2F}"/>
              </a:ext>
            </a:extLst>
          </p:cNvPr>
          <p:cNvSpPr txBox="1"/>
          <p:nvPr/>
        </p:nvSpPr>
        <p:spPr>
          <a:xfrm>
            <a:off x="2345372" y="3018073"/>
            <a:ext cx="1953493" cy="338554"/>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850" b="1" dirty="0">
                <a:solidFill>
                  <a:schemeClr val="dk1"/>
                </a:solidFill>
                <a:latin typeface="Arial"/>
                <a:ea typeface="Arial"/>
                <a:cs typeface="Arial"/>
                <a:sym typeface="Arial"/>
              </a:rPr>
              <a:t>Integration and Management</a:t>
            </a:r>
            <a:br>
              <a:rPr lang="ru-RU" sz="850" dirty="0">
                <a:solidFill>
                  <a:schemeClr val="dk1"/>
                </a:solidFill>
                <a:latin typeface="Arial"/>
                <a:ea typeface="Arial"/>
                <a:cs typeface="Arial"/>
                <a:sym typeface="Arial"/>
              </a:rPr>
            </a:br>
            <a:r>
              <a:rPr lang="en-US" sz="850" dirty="0">
                <a:solidFill>
                  <a:schemeClr val="dk1"/>
                </a:solidFill>
                <a:latin typeface="Arial"/>
                <a:ea typeface="Arial"/>
                <a:cs typeface="Arial"/>
                <a:sym typeface="Arial"/>
              </a:rPr>
              <a:t>Mitigation measures</a:t>
            </a:r>
            <a:endParaRPr lang="ru-RU" u="sng" dirty="0"/>
          </a:p>
        </p:txBody>
      </p:sp>
      <p:sp>
        <p:nvSpPr>
          <p:cNvPr id="13" name="TextBox 12">
            <a:extLst>
              <a:ext uri="{FF2B5EF4-FFF2-40B4-BE49-F238E27FC236}">
                <a16:creationId xmlns:a16="http://schemas.microsoft.com/office/drawing/2014/main" id="{C91A0A52-03EE-3EF8-4B80-FE3EC5513064}"/>
              </a:ext>
            </a:extLst>
          </p:cNvPr>
          <p:cNvSpPr txBox="1"/>
          <p:nvPr/>
        </p:nvSpPr>
        <p:spPr>
          <a:xfrm>
            <a:off x="143478" y="3011242"/>
            <a:ext cx="2196497" cy="51212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850" b="1" dirty="0">
                <a:solidFill>
                  <a:schemeClr val="dk1"/>
                </a:solidFill>
                <a:latin typeface="Arial"/>
                <a:ea typeface="Arial"/>
                <a:cs typeface="Arial"/>
                <a:sym typeface="Arial"/>
              </a:rPr>
              <a:t>Monitoring and Communications</a:t>
            </a:r>
            <a:endParaRPr lang="ru-RU" sz="850" b="1" dirty="0">
              <a:solidFill>
                <a:schemeClr val="dk1"/>
              </a:solidFill>
              <a:latin typeface="Arial"/>
              <a:ea typeface="Arial"/>
              <a:cs typeface="Arial"/>
              <a:sym typeface="Arial"/>
            </a:endParaRPr>
          </a:p>
          <a:p>
            <a:pPr lvl="0"/>
            <a:r>
              <a:rPr lang="en-US" dirty="0">
                <a:solidFill>
                  <a:schemeClr val="dk1"/>
                </a:solidFill>
                <a:latin typeface="Arial"/>
                <a:ea typeface="Arial"/>
                <a:cs typeface="Arial"/>
                <a:sym typeface="Arial"/>
              </a:rPr>
              <a:t>Monitoring compliance with human rights</a:t>
            </a:r>
            <a:endParaRPr lang="ru-RU" dirty="0">
              <a:solidFill>
                <a:schemeClr val="dk1"/>
              </a:solidFill>
              <a:latin typeface="Arial"/>
              <a:ea typeface="Arial"/>
              <a:cs typeface="Arial"/>
              <a:sym typeface="Arial"/>
            </a:endParaRPr>
          </a:p>
          <a:p>
            <a:pPr lvl="0"/>
            <a:r>
              <a:rPr lang="en-US" dirty="0">
                <a:solidFill>
                  <a:schemeClr val="dk1"/>
                </a:solidFill>
                <a:latin typeface="Arial"/>
                <a:ea typeface="Arial"/>
                <a:cs typeface="Arial"/>
                <a:sym typeface="Arial"/>
              </a:rPr>
              <a:t>Communication channels for the</a:t>
            </a:r>
            <a:r>
              <a:rPr lang="ru-RU" dirty="0">
                <a:solidFill>
                  <a:schemeClr val="dk1"/>
                </a:solidFill>
                <a:latin typeface="Arial"/>
                <a:ea typeface="Arial"/>
                <a:cs typeface="Arial"/>
                <a:sym typeface="Arial"/>
              </a:rPr>
              <a:t> </a:t>
            </a:r>
            <a:r>
              <a:rPr lang="en-US" dirty="0">
                <a:solidFill>
                  <a:schemeClr val="dk1"/>
                </a:solidFill>
                <a:latin typeface="Arial"/>
                <a:ea typeface="Arial"/>
                <a:cs typeface="Arial"/>
                <a:sym typeface="Arial"/>
              </a:rPr>
              <a:t>stakeholders</a:t>
            </a:r>
            <a:endParaRPr lang="ru-RU" dirty="0">
              <a:solidFill>
                <a:schemeClr val="dk1"/>
              </a:solidFill>
              <a:latin typeface="Arial"/>
              <a:ea typeface="Arial"/>
              <a:cs typeface="Arial"/>
              <a:sym typeface="Arial"/>
            </a:endParaRPr>
          </a:p>
        </p:txBody>
      </p:sp>
      <p:sp>
        <p:nvSpPr>
          <p:cNvPr id="14" name="TextBox 13">
            <a:extLst>
              <a:ext uri="{FF2B5EF4-FFF2-40B4-BE49-F238E27FC236}">
                <a16:creationId xmlns:a16="http://schemas.microsoft.com/office/drawing/2014/main" id="{267BAF2F-BC25-A604-8354-790545614905}"/>
              </a:ext>
            </a:extLst>
          </p:cNvPr>
          <p:cNvSpPr txBox="1"/>
          <p:nvPr/>
        </p:nvSpPr>
        <p:spPr>
          <a:xfrm>
            <a:off x="2413612" y="1863721"/>
            <a:ext cx="2154938" cy="338554"/>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850" b="1" dirty="0">
                <a:solidFill>
                  <a:schemeClr val="dk1"/>
                </a:solidFill>
                <a:latin typeface="Arial"/>
                <a:ea typeface="Arial"/>
                <a:cs typeface="Arial"/>
                <a:sym typeface="Arial"/>
              </a:rPr>
              <a:t>Risk and Impact Assessment</a:t>
            </a:r>
            <a:endParaRPr lang="ru-RU" sz="850" b="1" dirty="0">
              <a:solidFill>
                <a:schemeClr val="dk1"/>
              </a:solidFill>
              <a:latin typeface="Arial"/>
              <a:ea typeface="Arial"/>
              <a:cs typeface="Arial"/>
              <a:sym typeface="Arial"/>
            </a:endParaRPr>
          </a:p>
          <a:p>
            <a:pPr lvl="0"/>
            <a:r>
              <a:rPr lang="en-US" sz="850" dirty="0">
                <a:solidFill>
                  <a:schemeClr val="dk1"/>
                </a:solidFill>
                <a:latin typeface="Arial"/>
                <a:ea typeface="Arial"/>
                <a:cs typeface="Arial"/>
                <a:sym typeface="Arial"/>
              </a:rPr>
              <a:t>starting from </a:t>
            </a:r>
            <a:r>
              <a:rPr lang="ru-RU" sz="850" dirty="0">
                <a:solidFill>
                  <a:schemeClr val="dk1"/>
                </a:solidFill>
                <a:latin typeface="Arial"/>
                <a:ea typeface="Arial"/>
                <a:cs typeface="Arial"/>
                <a:sym typeface="Arial"/>
              </a:rPr>
              <a:t>2025</a:t>
            </a:r>
          </a:p>
        </p:txBody>
      </p:sp>
      <p:sp>
        <p:nvSpPr>
          <p:cNvPr id="16" name="TextBox 15">
            <a:extLst>
              <a:ext uri="{FF2B5EF4-FFF2-40B4-BE49-F238E27FC236}">
                <a16:creationId xmlns:a16="http://schemas.microsoft.com/office/drawing/2014/main" id="{9F8704C8-387E-986D-5837-322A4A39BFBD}"/>
              </a:ext>
            </a:extLst>
          </p:cNvPr>
          <p:cNvSpPr txBox="1"/>
          <p:nvPr/>
        </p:nvSpPr>
        <p:spPr>
          <a:xfrm>
            <a:off x="227001" y="1848876"/>
            <a:ext cx="2065950" cy="51212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850" b="1" dirty="0">
                <a:solidFill>
                  <a:schemeClr val="dk1"/>
                </a:solidFill>
                <a:latin typeface="Arial"/>
                <a:ea typeface="Arial"/>
                <a:cs typeface="Arial"/>
                <a:sym typeface="Arial"/>
              </a:rPr>
              <a:t>Human Rights Policy</a:t>
            </a:r>
            <a:br>
              <a:rPr lang="ru-RU" sz="850" dirty="0">
                <a:solidFill>
                  <a:schemeClr val="dk1"/>
                </a:solidFill>
                <a:latin typeface="Arial"/>
                <a:ea typeface="Arial"/>
                <a:cs typeface="Arial"/>
                <a:sym typeface="Arial"/>
              </a:rPr>
            </a:br>
            <a:r>
              <a:rPr lang="ru-RU" sz="850" dirty="0">
                <a:solidFill>
                  <a:schemeClr val="dk1"/>
                </a:solidFill>
                <a:latin typeface="Arial"/>
                <a:ea typeface="Arial"/>
                <a:cs typeface="Arial"/>
                <a:sym typeface="Arial"/>
              </a:rPr>
              <a:t>- </a:t>
            </a:r>
            <a:r>
              <a:rPr lang="en-US" sz="850" dirty="0">
                <a:solidFill>
                  <a:schemeClr val="dk1"/>
                </a:solidFill>
                <a:latin typeface="Arial"/>
                <a:ea typeface="Arial"/>
                <a:cs typeface="Arial"/>
                <a:sym typeface="Arial"/>
              </a:rPr>
              <a:t>the Bank’s commitment at all stages of its operations</a:t>
            </a:r>
            <a:endParaRPr lang="ru-RU" dirty="0"/>
          </a:p>
        </p:txBody>
      </p:sp>
      <p:pic>
        <p:nvPicPr>
          <p:cNvPr id="26" name="Рисунок 25">
            <a:extLst>
              <a:ext uri="{FF2B5EF4-FFF2-40B4-BE49-F238E27FC236}">
                <a16:creationId xmlns:a16="http://schemas.microsoft.com/office/drawing/2014/main" id="{29CE08B4-A061-19A3-7219-72C2FCB3A0D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63923" y="497367"/>
            <a:ext cx="1114007" cy="146700"/>
          </a:xfrm>
          <a:prstGeom prst="rect">
            <a:avLst/>
          </a:prstGeom>
        </p:spPr>
      </p:pic>
      <p:sp>
        <p:nvSpPr>
          <p:cNvPr id="5" name="Овал 4">
            <a:extLst>
              <a:ext uri="{FF2B5EF4-FFF2-40B4-BE49-F238E27FC236}">
                <a16:creationId xmlns:a16="http://schemas.microsoft.com/office/drawing/2014/main" id="{7E0C739D-76D3-51BC-6D2A-3912A3811EFC}"/>
              </a:ext>
            </a:extLst>
          </p:cNvPr>
          <p:cNvSpPr/>
          <p:nvPr/>
        </p:nvSpPr>
        <p:spPr>
          <a:xfrm>
            <a:off x="6931683" y="409681"/>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AAD63FD9-B6F8-9387-6852-51CAFF788905}"/>
              </a:ext>
            </a:extLst>
          </p:cNvPr>
          <p:cNvSpPr txBox="1"/>
          <p:nvPr/>
        </p:nvSpPr>
        <p:spPr>
          <a:xfrm>
            <a:off x="6884519" y="422300"/>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01</a:t>
            </a:r>
            <a:endParaRPr lang="ru-RU" sz="900" u="sng" dirty="0"/>
          </a:p>
        </p:txBody>
      </p:sp>
      <p:grpSp>
        <p:nvGrpSpPr>
          <p:cNvPr id="17" name="Группа 16">
            <a:extLst>
              <a:ext uri="{FF2B5EF4-FFF2-40B4-BE49-F238E27FC236}">
                <a16:creationId xmlns:a16="http://schemas.microsoft.com/office/drawing/2014/main" id="{A019825D-1E54-5CC8-342F-358E765598E7}"/>
              </a:ext>
            </a:extLst>
          </p:cNvPr>
          <p:cNvGrpSpPr/>
          <p:nvPr/>
        </p:nvGrpSpPr>
        <p:grpSpPr>
          <a:xfrm>
            <a:off x="341551" y="1470178"/>
            <a:ext cx="350520" cy="344997"/>
            <a:chOff x="5516880" y="1354263"/>
            <a:chExt cx="350520" cy="344997"/>
          </a:xfrm>
        </p:grpSpPr>
        <p:sp>
          <p:nvSpPr>
            <p:cNvPr id="15" name="Прямоугольник: скругленные углы 14">
              <a:extLst>
                <a:ext uri="{FF2B5EF4-FFF2-40B4-BE49-F238E27FC236}">
                  <a16:creationId xmlns:a16="http://schemas.microsoft.com/office/drawing/2014/main" id="{84493CE3-5E06-CAAC-3436-5B5F9D9671EA}"/>
                </a:ext>
              </a:extLst>
            </p:cNvPr>
            <p:cNvSpPr/>
            <p:nvPr/>
          </p:nvSpPr>
          <p:spPr>
            <a:xfrm>
              <a:off x="5516880" y="1354263"/>
              <a:ext cx="350520" cy="344997"/>
            </a:xfrm>
            <a:prstGeom prst="roundRect">
              <a:avLst>
                <a:gd name="adj" fmla="val 36546"/>
              </a:avLst>
            </a:prstGeom>
            <a:solidFill>
              <a:srgbClr val="12B9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Google Shape;6439;p38">
              <a:extLst>
                <a:ext uri="{FF2B5EF4-FFF2-40B4-BE49-F238E27FC236}">
                  <a16:creationId xmlns:a16="http://schemas.microsoft.com/office/drawing/2014/main" id="{96518483-2516-7803-F0D9-FF7DB13C6352}"/>
                </a:ext>
              </a:extLst>
            </p:cNvPr>
            <p:cNvSpPr/>
            <p:nvPr/>
          </p:nvSpPr>
          <p:spPr>
            <a:xfrm>
              <a:off x="5602140" y="1418761"/>
              <a:ext cx="180000" cy="216000"/>
            </a:xfrm>
            <a:custGeom>
              <a:avLst/>
              <a:gdLst/>
              <a:ahLst/>
              <a:cxnLst/>
              <a:rect l="l" t="t" r="r" b="b"/>
              <a:pathLst>
                <a:path w="61" h="72" extrusionOk="0">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44" name="Группа 43">
            <a:extLst>
              <a:ext uri="{FF2B5EF4-FFF2-40B4-BE49-F238E27FC236}">
                <a16:creationId xmlns:a16="http://schemas.microsoft.com/office/drawing/2014/main" id="{A60A778B-3F95-A333-F1C5-9926D6824800}"/>
              </a:ext>
            </a:extLst>
          </p:cNvPr>
          <p:cNvGrpSpPr/>
          <p:nvPr/>
        </p:nvGrpSpPr>
        <p:grpSpPr>
          <a:xfrm>
            <a:off x="2538645" y="1444840"/>
            <a:ext cx="350520" cy="344997"/>
            <a:chOff x="5420555" y="2006565"/>
            <a:chExt cx="350520" cy="344997"/>
          </a:xfrm>
        </p:grpSpPr>
        <p:sp>
          <p:nvSpPr>
            <p:cNvPr id="42" name="Прямоугольник: скругленные углы 41">
              <a:extLst>
                <a:ext uri="{FF2B5EF4-FFF2-40B4-BE49-F238E27FC236}">
                  <a16:creationId xmlns:a16="http://schemas.microsoft.com/office/drawing/2014/main" id="{3B03E8D2-DF24-2146-2FA2-566B3BF24219}"/>
                </a:ext>
              </a:extLst>
            </p:cNvPr>
            <p:cNvSpPr/>
            <p:nvPr/>
          </p:nvSpPr>
          <p:spPr>
            <a:xfrm>
              <a:off x="5420555" y="2006565"/>
              <a:ext cx="350520" cy="344997"/>
            </a:xfrm>
            <a:prstGeom prst="roundRect">
              <a:avLst>
                <a:gd name="adj" fmla="val 36546"/>
              </a:avLst>
            </a:prstGeom>
            <a:solidFill>
              <a:srgbClr val="12B9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Google Shape;6487;p38">
              <a:extLst>
                <a:ext uri="{FF2B5EF4-FFF2-40B4-BE49-F238E27FC236}">
                  <a16:creationId xmlns:a16="http://schemas.microsoft.com/office/drawing/2014/main" id="{F89D1745-A890-3D52-1C10-CBD7AFD46A80}"/>
                </a:ext>
              </a:extLst>
            </p:cNvPr>
            <p:cNvSpPr/>
            <p:nvPr/>
          </p:nvSpPr>
          <p:spPr>
            <a:xfrm>
              <a:off x="5494115" y="2071063"/>
              <a:ext cx="216000" cy="216000"/>
            </a:xfrm>
            <a:custGeom>
              <a:avLst/>
              <a:gdLst/>
              <a:ahLst/>
              <a:cxnLst/>
              <a:rect l="l" t="t" r="r" b="b"/>
              <a:pathLst>
                <a:path w="67" h="67" extrusionOk="0">
                  <a:moveTo>
                    <a:pt x="62" y="67"/>
                  </a:moveTo>
                  <a:cubicBezTo>
                    <a:pt x="61" y="67"/>
                    <a:pt x="59" y="67"/>
                    <a:pt x="59" y="66"/>
                  </a:cubicBezTo>
                  <a:cubicBezTo>
                    <a:pt x="45" y="52"/>
                    <a:pt x="45" y="52"/>
                    <a:pt x="45" y="52"/>
                  </a:cubicBezTo>
                  <a:cubicBezTo>
                    <a:pt x="40" y="55"/>
                    <a:pt x="34" y="57"/>
                    <a:pt x="29" y="57"/>
                  </a:cubicBezTo>
                  <a:cubicBezTo>
                    <a:pt x="13" y="57"/>
                    <a:pt x="0" y="44"/>
                    <a:pt x="0" y="29"/>
                  </a:cubicBezTo>
                  <a:cubicBezTo>
                    <a:pt x="0" y="13"/>
                    <a:pt x="13" y="0"/>
                    <a:pt x="29" y="0"/>
                  </a:cubicBezTo>
                  <a:cubicBezTo>
                    <a:pt x="44" y="0"/>
                    <a:pt x="57" y="13"/>
                    <a:pt x="57" y="29"/>
                  </a:cubicBezTo>
                  <a:cubicBezTo>
                    <a:pt x="57" y="34"/>
                    <a:pt x="55" y="40"/>
                    <a:pt x="52" y="45"/>
                  </a:cubicBezTo>
                  <a:cubicBezTo>
                    <a:pt x="66" y="59"/>
                    <a:pt x="66" y="59"/>
                    <a:pt x="66" y="59"/>
                  </a:cubicBezTo>
                  <a:cubicBezTo>
                    <a:pt x="67" y="59"/>
                    <a:pt x="67" y="61"/>
                    <a:pt x="67" y="62"/>
                  </a:cubicBezTo>
                  <a:cubicBezTo>
                    <a:pt x="67" y="65"/>
                    <a:pt x="65" y="67"/>
                    <a:pt x="62" y="67"/>
                  </a:cubicBezTo>
                  <a:close/>
                  <a:moveTo>
                    <a:pt x="29" y="11"/>
                  </a:moveTo>
                  <a:cubicBezTo>
                    <a:pt x="19" y="11"/>
                    <a:pt x="11" y="19"/>
                    <a:pt x="11" y="29"/>
                  </a:cubicBezTo>
                  <a:cubicBezTo>
                    <a:pt x="11" y="39"/>
                    <a:pt x="19" y="47"/>
                    <a:pt x="29" y="47"/>
                  </a:cubicBezTo>
                  <a:cubicBezTo>
                    <a:pt x="39" y="47"/>
                    <a:pt x="47" y="39"/>
                    <a:pt x="47" y="29"/>
                  </a:cubicBezTo>
                  <a:cubicBezTo>
                    <a:pt x="47" y="19"/>
                    <a:pt x="39" y="11"/>
                    <a:pt x="29" y="11"/>
                  </a:cubicBezTo>
                  <a:close/>
                  <a:moveTo>
                    <a:pt x="42" y="30"/>
                  </a:moveTo>
                  <a:cubicBezTo>
                    <a:pt x="42" y="31"/>
                    <a:pt x="41" y="31"/>
                    <a:pt x="40" y="31"/>
                  </a:cubicBezTo>
                  <a:cubicBezTo>
                    <a:pt x="31" y="31"/>
                    <a:pt x="31" y="31"/>
                    <a:pt x="31" y="31"/>
                  </a:cubicBezTo>
                  <a:cubicBezTo>
                    <a:pt x="31" y="40"/>
                    <a:pt x="31" y="40"/>
                    <a:pt x="31" y="40"/>
                  </a:cubicBezTo>
                  <a:cubicBezTo>
                    <a:pt x="31" y="41"/>
                    <a:pt x="31" y="42"/>
                    <a:pt x="30" y="42"/>
                  </a:cubicBezTo>
                  <a:cubicBezTo>
                    <a:pt x="27" y="42"/>
                    <a:pt x="27" y="42"/>
                    <a:pt x="27" y="42"/>
                  </a:cubicBezTo>
                  <a:cubicBezTo>
                    <a:pt x="27" y="42"/>
                    <a:pt x="26" y="41"/>
                    <a:pt x="26" y="40"/>
                  </a:cubicBezTo>
                  <a:cubicBezTo>
                    <a:pt x="26" y="31"/>
                    <a:pt x="26" y="31"/>
                    <a:pt x="26" y="31"/>
                  </a:cubicBezTo>
                  <a:cubicBezTo>
                    <a:pt x="17" y="31"/>
                    <a:pt x="17" y="31"/>
                    <a:pt x="17" y="31"/>
                  </a:cubicBezTo>
                  <a:cubicBezTo>
                    <a:pt x="17" y="31"/>
                    <a:pt x="16" y="31"/>
                    <a:pt x="16" y="30"/>
                  </a:cubicBezTo>
                  <a:cubicBezTo>
                    <a:pt x="16" y="27"/>
                    <a:pt x="16" y="27"/>
                    <a:pt x="16" y="27"/>
                  </a:cubicBezTo>
                  <a:cubicBezTo>
                    <a:pt x="16" y="27"/>
                    <a:pt x="17" y="26"/>
                    <a:pt x="17" y="26"/>
                  </a:cubicBezTo>
                  <a:cubicBezTo>
                    <a:pt x="26" y="26"/>
                    <a:pt x="26" y="26"/>
                    <a:pt x="26" y="26"/>
                  </a:cubicBezTo>
                  <a:cubicBezTo>
                    <a:pt x="26" y="17"/>
                    <a:pt x="26" y="17"/>
                    <a:pt x="26" y="17"/>
                  </a:cubicBezTo>
                  <a:cubicBezTo>
                    <a:pt x="26" y="16"/>
                    <a:pt x="27" y="16"/>
                    <a:pt x="27" y="16"/>
                  </a:cubicBezTo>
                  <a:cubicBezTo>
                    <a:pt x="30" y="16"/>
                    <a:pt x="30" y="16"/>
                    <a:pt x="30" y="16"/>
                  </a:cubicBezTo>
                  <a:cubicBezTo>
                    <a:pt x="31" y="16"/>
                    <a:pt x="31" y="16"/>
                    <a:pt x="31" y="17"/>
                  </a:cubicBezTo>
                  <a:cubicBezTo>
                    <a:pt x="31" y="26"/>
                    <a:pt x="31" y="26"/>
                    <a:pt x="31" y="26"/>
                  </a:cubicBezTo>
                  <a:cubicBezTo>
                    <a:pt x="40" y="26"/>
                    <a:pt x="40" y="26"/>
                    <a:pt x="40" y="26"/>
                  </a:cubicBezTo>
                  <a:cubicBezTo>
                    <a:pt x="41" y="26"/>
                    <a:pt x="42" y="27"/>
                    <a:pt x="42" y="27"/>
                  </a:cubicBezTo>
                  <a:lnTo>
                    <a:pt x="42" y="30"/>
                  </a:lnTo>
                  <a:close/>
                </a:path>
              </a:pathLst>
            </a:custGeom>
            <a:solidFill>
              <a:schemeClr val="bg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pic>
        <p:nvPicPr>
          <p:cNvPr id="45" name="Рисунок 44">
            <a:extLst>
              <a:ext uri="{FF2B5EF4-FFF2-40B4-BE49-F238E27FC236}">
                <a16:creationId xmlns:a16="http://schemas.microsoft.com/office/drawing/2014/main" id="{4E920BBE-2C97-EEFC-8D84-7BBEB7A1EBA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63506" y="2650141"/>
            <a:ext cx="306610" cy="306610"/>
          </a:xfrm>
          <a:prstGeom prst="rect">
            <a:avLst/>
          </a:prstGeom>
        </p:spPr>
      </p:pic>
      <p:grpSp>
        <p:nvGrpSpPr>
          <p:cNvPr id="47" name="Группа 46">
            <a:extLst>
              <a:ext uri="{FF2B5EF4-FFF2-40B4-BE49-F238E27FC236}">
                <a16:creationId xmlns:a16="http://schemas.microsoft.com/office/drawing/2014/main" id="{2CF59DB5-A63B-F272-8AF6-011C2D6C4FA9}"/>
              </a:ext>
            </a:extLst>
          </p:cNvPr>
          <p:cNvGrpSpPr/>
          <p:nvPr/>
        </p:nvGrpSpPr>
        <p:grpSpPr>
          <a:xfrm>
            <a:off x="2496004" y="2633313"/>
            <a:ext cx="350520" cy="344997"/>
            <a:chOff x="5411195" y="2072083"/>
            <a:chExt cx="350520" cy="344997"/>
          </a:xfrm>
        </p:grpSpPr>
        <p:sp>
          <p:nvSpPr>
            <p:cNvPr id="41" name="Прямоугольник: скругленные углы 40">
              <a:extLst>
                <a:ext uri="{FF2B5EF4-FFF2-40B4-BE49-F238E27FC236}">
                  <a16:creationId xmlns:a16="http://schemas.microsoft.com/office/drawing/2014/main" id="{B53989A1-D5AD-5587-B6F1-A96141C8E004}"/>
                </a:ext>
              </a:extLst>
            </p:cNvPr>
            <p:cNvSpPr/>
            <p:nvPr/>
          </p:nvSpPr>
          <p:spPr>
            <a:xfrm>
              <a:off x="5411195" y="2072083"/>
              <a:ext cx="350520" cy="344997"/>
            </a:xfrm>
            <a:prstGeom prst="roundRect">
              <a:avLst>
                <a:gd name="adj" fmla="val 36546"/>
              </a:avLst>
            </a:prstGeom>
            <a:solidFill>
              <a:srgbClr val="12B9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6" name="Google Shape;5452;p32">
              <a:extLst>
                <a:ext uri="{FF2B5EF4-FFF2-40B4-BE49-F238E27FC236}">
                  <a16:creationId xmlns:a16="http://schemas.microsoft.com/office/drawing/2014/main" id="{D5379165-0DE4-E383-8523-5DE359E01EB7}"/>
                </a:ext>
              </a:extLst>
            </p:cNvPr>
            <p:cNvSpPr/>
            <p:nvPr/>
          </p:nvSpPr>
          <p:spPr>
            <a:xfrm>
              <a:off x="5487815" y="2139227"/>
              <a:ext cx="216000" cy="176213"/>
            </a:xfrm>
            <a:custGeom>
              <a:avLst/>
              <a:gdLst/>
              <a:ahLst/>
              <a:cxnLst/>
              <a:rect l="l" t="t" r="r" b="b"/>
              <a:pathLst>
                <a:path w="498" h="391" extrusionOk="0">
                  <a:moveTo>
                    <a:pt x="372" y="337"/>
                  </a:moveTo>
                  <a:lnTo>
                    <a:pt x="372" y="337"/>
                  </a:lnTo>
                  <a:cubicBezTo>
                    <a:pt x="53" y="337"/>
                    <a:pt x="53" y="337"/>
                    <a:pt x="53" y="337"/>
                  </a:cubicBezTo>
                  <a:cubicBezTo>
                    <a:pt x="53" y="116"/>
                    <a:pt x="53" y="116"/>
                    <a:pt x="53" y="116"/>
                  </a:cubicBezTo>
                  <a:cubicBezTo>
                    <a:pt x="116" y="116"/>
                    <a:pt x="116" y="116"/>
                    <a:pt x="116" y="116"/>
                  </a:cubicBezTo>
                  <a:cubicBezTo>
                    <a:pt x="116" y="116"/>
                    <a:pt x="133" y="98"/>
                    <a:pt x="169" y="71"/>
                  </a:cubicBezTo>
                  <a:cubicBezTo>
                    <a:pt x="27" y="71"/>
                    <a:pt x="27" y="71"/>
                    <a:pt x="27" y="71"/>
                  </a:cubicBezTo>
                  <a:cubicBezTo>
                    <a:pt x="9" y="71"/>
                    <a:pt x="0" y="80"/>
                    <a:pt x="0" y="89"/>
                  </a:cubicBezTo>
                  <a:cubicBezTo>
                    <a:pt x="0" y="363"/>
                    <a:pt x="0" y="363"/>
                    <a:pt x="0" y="363"/>
                  </a:cubicBezTo>
                  <a:cubicBezTo>
                    <a:pt x="0" y="382"/>
                    <a:pt x="9" y="390"/>
                    <a:pt x="27" y="390"/>
                  </a:cubicBezTo>
                  <a:cubicBezTo>
                    <a:pt x="399" y="390"/>
                    <a:pt x="399" y="390"/>
                    <a:pt x="399" y="390"/>
                  </a:cubicBezTo>
                  <a:cubicBezTo>
                    <a:pt x="408" y="390"/>
                    <a:pt x="426" y="382"/>
                    <a:pt x="426" y="363"/>
                  </a:cubicBezTo>
                  <a:cubicBezTo>
                    <a:pt x="426" y="275"/>
                    <a:pt x="426" y="275"/>
                    <a:pt x="426" y="275"/>
                  </a:cubicBezTo>
                  <a:cubicBezTo>
                    <a:pt x="372" y="310"/>
                    <a:pt x="372" y="310"/>
                    <a:pt x="372" y="310"/>
                  </a:cubicBezTo>
                  <a:lnTo>
                    <a:pt x="372" y="337"/>
                  </a:lnTo>
                  <a:close/>
                  <a:moveTo>
                    <a:pt x="328" y="169"/>
                  </a:moveTo>
                  <a:lnTo>
                    <a:pt x="328" y="169"/>
                  </a:lnTo>
                  <a:cubicBezTo>
                    <a:pt x="328" y="257"/>
                    <a:pt x="328" y="257"/>
                    <a:pt x="328" y="257"/>
                  </a:cubicBezTo>
                  <a:cubicBezTo>
                    <a:pt x="497" y="125"/>
                    <a:pt x="497" y="125"/>
                    <a:pt x="497" y="125"/>
                  </a:cubicBezTo>
                  <a:cubicBezTo>
                    <a:pt x="328" y="0"/>
                    <a:pt x="328" y="0"/>
                    <a:pt x="328" y="0"/>
                  </a:cubicBezTo>
                  <a:cubicBezTo>
                    <a:pt x="328" y="80"/>
                    <a:pt x="328" y="80"/>
                    <a:pt x="328" y="80"/>
                  </a:cubicBezTo>
                  <a:cubicBezTo>
                    <a:pt x="133" y="80"/>
                    <a:pt x="133" y="275"/>
                    <a:pt x="133" y="275"/>
                  </a:cubicBezTo>
                  <a:cubicBezTo>
                    <a:pt x="186" y="187"/>
                    <a:pt x="222" y="169"/>
                    <a:pt x="328" y="169"/>
                  </a:cubicBezTo>
                  <a:close/>
                </a:path>
              </a:pathLst>
            </a:custGeom>
            <a:solidFill>
              <a:schemeClr val="bg1"/>
            </a:solidFill>
            <a:ln>
              <a:noFill/>
            </a:ln>
          </p:spPr>
          <p:txBody>
            <a:bodyPr spcFirstLastPara="1" wrap="square" lIns="34275" tIns="17125" rIns="34275" bIns="17125"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48" name="Скругленный прямоугольник 38">
            <a:extLst>
              <a:ext uri="{FF2B5EF4-FFF2-40B4-BE49-F238E27FC236}">
                <a16:creationId xmlns:a16="http://schemas.microsoft.com/office/drawing/2014/main" id="{0306F10E-E95E-4B14-73AF-73A93913909F}"/>
              </a:ext>
            </a:extLst>
          </p:cNvPr>
          <p:cNvSpPr/>
          <p:nvPr/>
        </p:nvSpPr>
        <p:spPr>
          <a:xfrm>
            <a:off x="1103391" y="3803348"/>
            <a:ext cx="3387980" cy="1173629"/>
          </a:xfrm>
          <a:prstGeom prst="roundRect">
            <a:avLst>
              <a:gd name="adj" fmla="val 21005"/>
            </a:avLst>
          </a:prstGeom>
          <a:solidFill>
            <a:schemeClr val="bg1">
              <a:alpha val="54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ru-RU" sz="800" dirty="0">
                <a:solidFill>
                  <a:schemeClr val="tx1">
                    <a:lumMod val="85000"/>
                    <a:lumOff val="15000"/>
                  </a:schemeClr>
                </a:solidFill>
                <a:latin typeface="Arial" panose="020B0604020202020204" pitchFamily="34" charset="0"/>
                <a:cs typeface="Arial" panose="020B0604020202020204" pitchFamily="34" charset="0"/>
              </a:rPr>
              <a:t> </a:t>
            </a:r>
            <a:r>
              <a:rPr lang="en-US" sz="800" dirty="0">
                <a:solidFill>
                  <a:schemeClr val="tx1">
                    <a:lumMod val="85000"/>
                    <a:lumOff val="15000"/>
                  </a:schemeClr>
                </a:solidFill>
                <a:latin typeface="Arial" panose="020B0604020202020204" pitchFamily="34" charset="0"/>
                <a:cs typeface="Arial" panose="020B0604020202020204" pitchFamily="34" charset="0"/>
              </a:rPr>
              <a:t>The steps in the Human Rights Due Diligence process include: identifying stakeholders; analyzing policy and corporate governance commitments; assessing compliance with human rights and applicable due diligence procedures; analyzing the availability and effectiveness of legal remedies; and developing action plans based on the assessment results.</a:t>
            </a:r>
            <a:endParaRPr lang="ru-KZ" sz="800" dirty="0">
              <a:solidFill>
                <a:schemeClr val="tx1">
                  <a:lumMod val="85000"/>
                  <a:lumOff val="15000"/>
                </a:schemeClr>
              </a:solidFill>
            </a:endParaRPr>
          </a:p>
        </p:txBody>
      </p:sp>
      <p:pic>
        <p:nvPicPr>
          <p:cNvPr id="49" name="Рисунок 48" descr="Изображение выглядит как Человеческое лицо, текст, коллаж, одежда&#10;&#10;Содержимое, созданное искусственным интеллектом, может быть неверным.">
            <a:extLst>
              <a:ext uri="{FF2B5EF4-FFF2-40B4-BE49-F238E27FC236}">
                <a16:creationId xmlns:a16="http://schemas.microsoft.com/office/drawing/2014/main" id="{E32865F6-63A3-3ED5-53E9-AC2FA2F63E6A}"/>
              </a:ext>
            </a:extLst>
          </p:cNvPr>
          <p:cNvPicPr>
            <a:picLocks noChangeAspect="1"/>
          </p:cNvPicPr>
          <p:nvPr/>
        </p:nvPicPr>
        <p:blipFill>
          <a:blip r:embed="rId13">
            <a:alphaModFix/>
          </a:blip>
          <a:stretch>
            <a:fillRect/>
          </a:stretch>
        </p:blipFill>
        <p:spPr>
          <a:xfrm>
            <a:off x="261608" y="3716977"/>
            <a:ext cx="892566" cy="1260000"/>
          </a:xfrm>
          <a:prstGeom prst="rect">
            <a:avLst/>
          </a:prstGeom>
          <a:effectLst>
            <a:softEdge rad="139700"/>
          </a:effectLst>
        </p:spPr>
      </p:pic>
      <p:sp>
        <p:nvSpPr>
          <p:cNvPr id="50" name="Google Shape;4489;p24">
            <a:extLst>
              <a:ext uri="{FF2B5EF4-FFF2-40B4-BE49-F238E27FC236}">
                <a16:creationId xmlns:a16="http://schemas.microsoft.com/office/drawing/2014/main" id="{5E329CC5-B3CE-D42F-0306-2FEAF3AF7EC9}"/>
              </a:ext>
            </a:extLst>
          </p:cNvPr>
          <p:cNvSpPr/>
          <p:nvPr/>
        </p:nvSpPr>
        <p:spPr>
          <a:xfrm>
            <a:off x="1095424" y="2381345"/>
            <a:ext cx="216000" cy="144000"/>
          </a:xfrm>
          <a:custGeom>
            <a:avLst/>
            <a:gdLst/>
            <a:ahLst/>
            <a:cxnLst/>
            <a:rect l="l" t="t" r="r" b="b"/>
            <a:pathLst>
              <a:path w="276" h="261" extrusionOk="0">
                <a:moveTo>
                  <a:pt x="276" y="138"/>
                </a:moveTo>
                <a:cubicBezTo>
                  <a:pt x="276" y="144"/>
                  <a:pt x="274" y="149"/>
                  <a:pt x="269" y="154"/>
                </a:cubicBezTo>
                <a:cubicBezTo>
                  <a:pt x="256" y="167"/>
                  <a:pt x="256" y="167"/>
                  <a:pt x="256" y="167"/>
                </a:cubicBezTo>
                <a:cubicBezTo>
                  <a:pt x="251" y="172"/>
                  <a:pt x="246" y="174"/>
                  <a:pt x="240" y="174"/>
                </a:cubicBezTo>
                <a:cubicBezTo>
                  <a:pt x="233" y="174"/>
                  <a:pt x="228" y="172"/>
                  <a:pt x="224" y="167"/>
                </a:cubicBezTo>
                <a:cubicBezTo>
                  <a:pt x="172" y="115"/>
                  <a:pt x="172" y="115"/>
                  <a:pt x="172" y="115"/>
                </a:cubicBezTo>
                <a:cubicBezTo>
                  <a:pt x="172" y="240"/>
                  <a:pt x="172" y="240"/>
                  <a:pt x="172" y="240"/>
                </a:cubicBezTo>
                <a:cubicBezTo>
                  <a:pt x="172" y="246"/>
                  <a:pt x="170" y="251"/>
                  <a:pt x="165" y="255"/>
                </a:cubicBezTo>
                <a:cubicBezTo>
                  <a:pt x="161" y="259"/>
                  <a:pt x="155" y="261"/>
                  <a:pt x="149" y="261"/>
                </a:cubicBezTo>
                <a:cubicBezTo>
                  <a:pt x="127" y="261"/>
                  <a:pt x="127" y="261"/>
                  <a:pt x="127" y="261"/>
                </a:cubicBezTo>
                <a:cubicBezTo>
                  <a:pt x="120" y="261"/>
                  <a:pt x="115" y="259"/>
                  <a:pt x="111" y="255"/>
                </a:cubicBezTo>
                <a:cubicBezTo>
                  <a:pt x="106" y="251"/>
                  <a:pt x="104" y="246"/>
                  <a:pt x="104" y="240"/>
                </a:cubicBezTo>
                <a:cubicBezTo>
                  <a:pt x="104" y="115"/>
                  <a:pt x="104" y="115"/>
                  <a:pt x="104" y="115"/>
                </a:cubicBezTo>
                <a:cubicBezTo>
                  <a:pt x="52" y="167"/>
                  <a:pt x="52" y="167"/>
                  <a:pt x="52" y="167"/>
                </a:cubicBezTo>
                <a:cubicBezTo>
                  <a:pt x="48" y="172"/>
                  <a:pt x="42" y="174"/>
                  <a:pt x="36" y="174"/>
                </a:cubicBezTo>
                <a:cubicBezTo>
                  <a:pt x="30" y="174"/>
                  <a:pt x="24" y="172"/>
                  <a:pt x="20" y="167"/>
                </a:cubicBezTo>
                <a:cubicBezTo>
                  <a:pt x="7" y="154"/>
                  <a:pt x="7" y="154"/>
                  <a:pt x="7" y="154"/>
                </a:cubicBezTo>
                <a:cubicBezTo>
                  <a:pt x="2" y="149"/>
                  <a:pt x="0" y="144"/>
                  <a:pt x="0" y="138"/>
                </a:cubicBezTo>
                <a:cubicBezTo>
                  <a:pt x="0" y="132"/>
                  <a:pt x="2" y="126"/>
                  <a:pt x="7" y="122"/>
                </a:cubicBezTo>
                <a:cubicBezTo>
                  <a:pt x="122" y="7"/>
                  <a:pt x="122" y="7"/>
                  <a:pt x="122" y="7"/>
                </a:cubicBezTo>
                <a:cubicBezTo>
                  <a:pt x="126" y="2"/>
                  <a:pt x="131" y="0"/>
                  <a:pt x="138" y="0"/>
                </a:cubicBezTo>
                <a:cubicBezTo>
                  <a:pt x="144" y="0"/>
                  <a:pt x="150" y="2"/>
                  <a:pt x="154" y="7"/>
                </a:cubicBezTo>
                <a:cubicBezTo>
                  <a:pt x="269" y="122"/>
                  <a:pt x="269" y="122"/>
                  <a:pt x="269" y="122"/>
                </a:cubicBezTo>
                <a:cubicBezTo>
                  <a:pt x="274" y="126"/>
                  <a:pt x="276" y="132"/>
                  <a:pt x="276" y="138"/>
                </a:cubicBezTo>
                <a:close/>
              </a:path>
            </a:pathLst>
          </a:custGeom>
          <a:solidFill>
            <a:srgbClr val="12B9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Google Shape;4494;p24">
            <a:extLst>
              <a:ext uri="{FF2B5EF4-FFF2-40B4-BE49-F238E27FC236}">
                <a16:creationId xmlns:a16="http://schemas.microsoft.com/office/drawing/2014/main" id="{23785049-0625-5638-7CAA-2F2F488A7605}"/>
              </a:ext>
            </a:extLst>
          </p:cNvPr>
          <p:cNvSpPr/>
          <p:nvPr/>
        </p:nvSpPr>
        <p:spPr>
          <a:xfrm>
            <a:off x="2310566" y="1794544"/>
            <a:ext cx="144000" cy="216000"/>
          </a:xfrm>
          <a:custGeom>
            <a:avLst/>
            <a:gdLst/>
            <a:ahLst/>
            <a:cxnLst/>
            <a:rect l="l" t="t" r="r" b="b"/>
            <a:pathLst>
              <a:path w="261" h="276" extrusionOk="0">
                <a:moveTo>
                  <a:pt x="261" y="138"/>
                </a:moveTo>
                <a:cubicBezTo>
                  <a:pt x="261" y="145"/>
                  <a:pt x="259" y="150"/>
                  <a:pt x="254" y="154"/>
                </a:cubicBezTo>
                <a:cubicBezTo>
                  <a:pt x="139" y="270"/>
                  <a:pt x="139" y="270"/>
                  <a:pt x="139" y="270"/>
                </a:cubicBezTo>
                <a:cubicBezTo>
                  <a:pt x="134" y="274"/>
                  <a:pt x="129" y="276"/>
                  <a:pt x="123" y="276"/>
                </a:cubicBezTo>
                <a:cubicBezTo>
                  <a:pt x="117" y="276"/>
                  <a:pt x="112" y="274"/>
                  <a:pt x="107" y="270"/>
                </a:cubicBezTo>
                <a:cubicBezTo>
                  <a:pt x="94" y="256"/>
                  <a:pt x="94" y="256"/>
                  <a:pt x="94" y="256"/>
                </a:cubicBezTo>
                <a:cubicBezTo>
                  <a:pt x="89" y="252"/>
                  <a:pt x="87" y="247"/>
                  <a:pt x="87" y="240"/>
                </a:cubicBezTo>
                <a:cubicBezTo>
                  <a:pt x="87" y="234"/>
                  <a:pt x="89" y="229"/>
                  <a:pt x="94" y="224"/>
                </a:cubicBezTo>
                <a:cubicBezTo>
                  <a:pt x="146" y="172"/>
                  <a:pt x="146" y="172"/>
                  <a:pt x="146" y="172"/>
                </a:cubicBezTo>
                <a:cubicBezTo>
                  <a:pt x="21" y="172"/>
                  <a:pt x="21" y="172"/>
                  <a:pt x="21" y="172"/>
                </a:cubicBezTo>
                <a:cubicBezTo>
                  <a:pt x="15" y="172"/>
                  <a:pt x="10" y="170"/>
                  <a:pt x="6" y="166"/>
                </a:cubicBezTo>
                <a:cubicBezTo>
                  <a:pt x="2" y="161"/>
                  <a:pt x="0" y="156"/>
                  <a:pt x="0" y="150"/>
                </a:cubicBezTo>
                <a:cubicBezTo>
                  <a:pt x="0" y="127"/>
                  <a:pt x="0" y="127"/>
                  <a:pt x="0" y="127"/>
                </a:cubicBezTo>
                <a:cubicBezTo>
                  <a:pt x="0" y="121"/>
                  <a:pt x="2" y="115"/>
                  <a:pt x="6" y="111"/>
                </a:cubicBezTo>
                <a:cubicBezTo>
                  <a:pt x="10" y="107"/>
                  <a:pt x="15" y="104"/>
                  <a:pt x="21" y="104"/>
                </a:cubicBezTo>
                <a:cubicBezTo>
                  <a:pt x="146" y="104"/>
                  <a:pt x="146" y="104"/>
                  <a:pt x="146" y="104"/>
                </a:cubicBezTo>
                <a:cubicBezTo>
                  <a:pt x="94" y="52"/>
                  <a:pt x="94" y="52"/>
                  <a:pt x="94" y="52"/>
                </a:cubicBezTo>
                <a:cubicBezTo>
                  <a:pt x="89" y="48"/>
                  <a:pt x="87" y="43"/>
                  <a:pt x="87" y="36"/>
                </a:cubicBezTo>
                <a:cubicBezTo>
                  <a:pt x="87" y="30"/>
                  <a:pt x="89" y="25"/>
                  <a:pt x="94" y="20"/>
                </a:cubicBezTo>
                <a:cubicBezTo>
                  <a:pt x="107" y="7"/>
                  <a:pt x="107" y="7"/>
                  <a:pt x="107" y="7"/>
                </a:cubicBezTo>
                <a:cubicBezTo>
                  <a:pt x="112" y="3"/>
                  <a:pt x="117" y="0"/>
                  <a:pt x="123" y="0"/>
                </a:cubicBezTo>
                <a:cubicBezTo>
                  <a:pt x="129" y="0"/>
                  <a:pt x="135" y="3"/>
                  <a:pt x="139" y="7"/>
                </a:cubicBezTo>
                <a:cubicBezTo>
                  <a:pt x="254" y="122"/>
                  <a:pt x="254" y="122"/>
                  <a:pt x="254" y="122"/>
                </a:cubicBezTo>
                <a:cubicBezTo>
                  <a:pt x="259" y="127"/>
                  <a:pt x="261" y="132"/>
                  <a:pt x="261" y="138"/>
                </a:cubicBezTo>
                <a:close/>
              </a:path>
            </a:pathLst>
          </a:custGeom>
          <a:solidFill>
            <a:srgbClr val="12B9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Google Shape;4495;p24">
            <a:extLst>
              <a:ext uri="{FF2B5EF4-FFF2-40B4-BE49-F238E27FC236}">
                <a16:creationId xmlns:a16="http://schemas.microsoft.com/office/drawing/2014/main" id="{B77D0BB2-77EF-20AD-8659-91898B60357B}"/>
              </a:ext>
            </a:extLst>
          </p:cNvPr>
          <p:cNvSpPr/>
          <p:nvPr/>
        </p:nvSpPr>
        <p:spPr>
          <a:xfrm>
            <a:off x="2292951" y="2941226"/>
            <a:ext cx="144000" cy="216000"/>
          </a:xfrm>
          <a:custGeom>
            <a:avLst/>
            <a:gdLst/>
            <a:ahLst/>
            <a:cxnLst/>
            <a:rect l="l" t="t" r="r" b="b"/>
            <a:pathLst>
              <a:path w="260" h="276" extrusionOk="0">
                <a:moveTo>
                  <a:pt x="260" y="127"/>
                </a:moveTo>
                <a:cubicBezTo>
                  <a:pt x="260" y="150"/>
                  <a:pt x="260" y="150"/>
                  <a:pt x="260" y="150"/>
                </a:cubicBezTo>
                <a:cubicBezTo>
                  <a:pt x="260" y="156"/>
                  <a:pt x="258" y="161"/>
                  <a:pt x="255" y="166"/>
                </a:cubicBezTo>
                <a:cubicBezTo>
                  <a:pt x="251" y="170"/>
                  <a:pt x="246" y="172"/>
                  <a:pt x="240" y="172"/>
                </a:cubicBezTo>
                <a:cubicBezTo>
                  <a:pt x="115" y="172"/>
                  <a:pt x="115" y="172"/>
                  <a:pt x="115" y="172"/>
                </a:cubicBezTo>
                <a:cubicBezTo>
                  <a:pt x="167" y="224"/>
                  <a:pt x="167" y="224"/>
                  <a:pt x="167" y="224"/>
                </a:cubicBezTo>
                <a:cubicBezTo>
                  <a:pt x="171" y="228"/>
                  <a:pt x="174" y="234"/>
                  <a:pt x="174" y="240"/>
                </a:cubicBezTo>
                <a:cubicBezTo>
                  <a:pt x="174" y="247"/>
                  <a:pt x="171" y="252"/>
                  <a:pt x="167" y="256"/>
                </a:cubicBezTo>
                <a:cubicBezTo>
                  <a:pt x="154" y="270"/>
                  <a:pt x="154" y="270"/>
                  <a:pt x="154" y="270"/>
                </a:cubicBezTo>
                <a:cubicBezTo>
                  <a:pt x="149" y="274"/>
                  <a:pt x="144" y="276"/>
                  <a:pt x="138" y="276"/>
                </a:cubicBezTo>
                <a:cubicBezTo>
                  <a:pt x="131" y="276"/>
                  <a:pt x="126" y="274"/>
                  <a:pt x="122" y="270"/>
                </a:cubicBezTo>
                <a:cubicBezTo>
                  <a:pt x="6" y="154"/>
                  <a:pt x="6" y="154"/>
                  <a:pt x="6" y="154"/>
                </a:cubicBezTo>
                <a:cubicBezTo>
                  <a:pt x="2" y="150"/>
                  <a:pt x="0" y="144"/>
                  <a:pt x="0" y="138"/>
                </a:cubicBezTo>
                <a:cubicBezTo>
                  <a:pt x="0" y="132"/>
                  <a:pt x="2" y="127"/>
                  <a:pt x="6" y="122"/>
                </a:cubicBezTo>
                <a:cubicBezTo>
                  <a:pt x="122" y="7"/>
                  <a:pt x="122" y="7"/>
                  <a:pt x="122" y="7"/>
                </a:cubicBezTo>
                <a:cubicBezTo>
                  <a:pt x="126" y="3"/>
                  <a:pt x="131" y="0"/>
                  <a:pt x="138" y="0"/>
                </a:cubicBezTo>
                <a:cubicBezTo>
                  <a:pt x="144" y="0"/>
                  <a:pt x="149" y="3"/>
                  <a:pt x="154" y="7"/>
                </a:cubicBezTo>
                <a:cubicBezTo>
                  <a:pt x="167" y="20"/>
                  <a:pt x="167" y="20"/>
                  <a:pt x="167" y="20"/>
                </a:cubicBezTo>
                <a:cubicBezTo>
                  <a:pt x="171" y="25"/>
                  <a:pt x="174" y="30"/>
                  <a:pt x="174" y="36"/>
                </a:cubicBezTo>
                <a:cubicBezTo>
                  <a:pt x="174" y="43"/>
                  <a:pt x="171" y="48"/>
                  <a:pt x="167" y="52"/>
                </a:cubicBezTo>
                <a:cubicBezTo>
                  <a:pt x="115" y="104"/>
                  <a:pt x="115" y="104"/>
                  <a:pt x="115" y="104"/>
                </a:cubicBezTo>
                <a:cubicBezTo>
                  <a:pt x="240" y="104"/>
                  <a:pt x="240" y="104"/>
                  <a:pt x="240" y="104"/>
                </a:cubicBezTo>
                <a:cubicBezTo>
                  <a:pt x="246" y="104"/>
                  <a:pt x="251" y="106"/>
                  <a:pt x="255" y="111"/>
                </a:cubicBezTo>
                <a:cubicBezTo>
                  <a:pt x="258" y="115"/>
                  <a:pt x="260" y="121"/>
                  <a:pt x="260" y="127"/>
                </a:cubicBezTo>
                <a:close/>
              </a:path>
            </a:pathLst>
          </a:custGeom>
          <a:solidFill>
            <a:srgbClr val="12B9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4496;p24">
            <a:extLst>
              <a:ext uri="{FF2B5EF4-FFF2-40B4-BE49-F238E27FC236}">
                <a16:creationId xmlns:a16="http://schemas.microsoft.com/office/drawing/2014/main" id="{2B9C4F20-4136-946E-19EC-6431374ACE8D}"/>
              </a:ext>
            </a:extLst>
          </p:cNvPr>
          <p:cNvSpPr/>
          <p:nvPr/>
        </p:nvSpPr>
        <p:spPr>
          <a:xfrm>
            <a:off x="3323999" y="2368793"/>
            <a:ext cx="216000" cy="144000"/>
          </a:xfrm>
          <a:custGeom>
            <a:avLst/>
            <a:gdLst/>
            <a:ahLst/>
            <a:cxnLst/>
            <a:rect l="l" t="t" r="r" b="b"/>
            <a:pathLst>
              <a:path w="275" h="262" extrusionOk="0">
                <a:moveTo>
                  <a:pt x="275" y="125"/>
                </a:moveTo>
                <a:cubicBezTo>
                  <a:pt x="275" y="131"/>
                  <a:pt x="273" y="136"/>
                  <a:pt x="269" y="141"/>
                </a:cubicBezTo>
                <a:cubicBezTo>
                  <a:pt x="154" y="256"/>
                  <a:pt x="154" y="256"/>
                  <a:pt x="154" y="256"/>
                </a:cubicBezTo>
                <a:cubicBezTo>
                  <a:pt x="149" y="260"/>
                  <a:pt x="144" y="262"/>
                  <a:pt x="137" y="262"/>
                </a:cubicBezTo>
                <a:cubicBezTo>
                  <a:pt x="131" y="262"/>
                  <a:pt x="126" y="260"/>
                  <a:pt x="122" y="256"/>
                </a:cubicBezTo>
                <a:cubicBezTo>
                  <a:pt x="6" y="141"/>
                  <a:pt x="6" y="141"/>
                  <a:pt x="6" y="141"/>
                </a:cubicBezTo>
                <a:cubicBezTo>
                  <a:pt x="2" y="136"/>
                  <a:pt x="0" y="131"/>
                  <a:pt x="0" y="125"/>
                </a:cubicBezTo>
                <a:cubicBezTo>
                  <a:pt x="0" y="118"/>
                  <a:pt x="2" y="113"/>
                  <a:pt x="6" y="108"/>
                </a:cubicBezTo>
                <a:cubicBezTo>
                  <a:pt x="19" y="95"/>
                  <a:pt x="19" y="95"/>
                  <a:pt x="19" y="95"/>
                </a:cubicBezTo>
                <a:cubicBezTo>
                  <a:pt x="24" y="91"/>
                  <a:pt x="29" y="89"/>
                  <a:pt x="36" y="89"/>
                </a:cubicBezTo>
                <a:cubicBezTo>
                  <a:pt x="42" y="89"/>
                  <a:pt x="47" y="91"/>
                  <a:pt x="51" y="95"/>
                </a:cubicBezTo>
                <a:cubicBezTo>
                  <a:pt x="103" y="147"/>
                  <a:pt x="103" y="147"/>
                  <a:pt x="103" y="147"/>
                </a:cubicBezTo>
                <a:cubicBezTo>
                  <a:pt x="103" y="23"/>
                  <a:pt x="103" y="23"/>
                  <a:pt x="103" y="23"/>
                </a:cubicBezTo>
                <a:cubicBezTo>
                  <a:pt x="103" y="17"/>
                  <a:pt x="106" y="11"/>
                  <a:pt x="110" y="7"/>
                </a:cubicBezTo>
                <a:cubicBezTo>
                  <a:pt x="115" y="2"/>
                  <a:pt x="120" y="0"/>
                  <a:pt x="126" y="0"/>
                </a:cubicBezTo>
                <a:cubicBezTo>
                  <a:pt x="149" y="0"/>
                  <a:pt x="149" y="0"/>
                  <a:pt x="149" y="0"/>
                </a:cubicBezTo>
                <a:cubicBezTo>
                  <a:pt x="155" y="0"/>
                  <a:pt x="160" y="2"/>
                  <a:pt x="165" y="7"/>
                </a:cubicBezTo>
                <a:cubicBezTo>
                  <a:pt x="169" y="11"/>
                  <a:pt x="171" y="17"/>
                  <a:pt x="171" y="23"/>
                </a:cubicBezTo>
                <a:cubicBezTo>
                  <a:pt x="171" y="147"/>
                  <a:pt x="171" y="147"/>
                  <a:pt x="171" y="147"/>
                </a:cubicBezTo>
                <a:cubicBezTo>
                  <a:pt x="223" y="95"/>
                  <a:pt x="223" y="95"/>
                  <a:pt x="223" y="95"/>
                </a:cubicBezTo>
                <a:cubicBezTo>
                  <a:pt x="228" y="91"/>
                  <a:pt x="233" y="89"/>
                  <a:pt x="239" y="89"/>
                </a:cubicBezTo>
                <a:cubicBezTo>
                  <a:pt x="246" y="89"/>
                  <a:pt x="251" y="91"/>
                  <a:pt x="255" y="95"/>
                </a:cubicBezTo>
                <a:cubicBezTo>
                  <a:pt x="269" y="108"/>
                  <a:pt x="269" y="108"/>
                  <a:pt x="269" y="108"/>
                </a:cubicBezTo>
                <a:cubicBezTo>
                  <a:pt x="273" y="113"/>
                  <a:pt x="275" y="118"/>
                  <a:pt x="275" y="125"/>
                </a:cubicBezTo>
                <a:close/>
              </a:path>
            </a:pathLst>
          </a:custGeom>
          <a:solidFill>
            <a:srgbClr val="12B9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0229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988A3112-EB18-4CBA-FD1C-5F583DD209A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7F4ED06-41B7-9FC6-A2D8-047F23FA49BD}"/>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7291"/>
            <a:ext cx="9144000" cy="5150791"/>
          </a:xfrm>
          <a:prstGeom prst="rect">
            <a:avLst/>
          </a:prstGeom>
          <a:blipFill>
            <a:blip r:embed="rId4"/>
            <a:tile tx="0" ty="0" sx="100000" sy="100000" flip="none" algn="tl"/>
          </a:blipFill>
        </p:spPr>
      </p:pic>
      <p:sp>
        <p:nvSpPr>
          <p:cNvPr id="2" name="Скругленный прямоугольник 1">
            <a:extLst>
              <a:ext uri="{FF2B5EF4-FFF2-40B4-BE49-F238E27FC236}">
                <a16:creationId xmlns:a16="http://schemas.microsoft.com/office/drawing/2014/main" id="{92F0CF79-6B78-2257-4423-2AFDDC1B6F1B}"/>
              </a:ext>
            </a:extLst>
          </p:cNvPr>
          <p:cNvSpPr/>
          <p:nvPr/>
        </p:nvSpPr>
        <p:spPr>
          <a:xfrm>
            <a:off x="7493000" y="409681"/>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9" name="Скругленный прямоугольник 38">
            <a:extLst>
              <a:ext uri="{FF2B5EF4-FFF2-40B4-BE49-F238E27FC236}">
                <a16:creationId xmlns:a16="http://schemas.microsoft.com/office/drawing/2014/main" id="{ACA65172-60E5-3B45-37E0-A9FBA3E753CD}"/>
              </a:ext>
            </a:extLst>
          </p:cNvPr>
          <p:cNvSpPr/>
          <p:nvPr/>
        </p:nvSpPr>
        <p:spPr>
          <a:xfrm>
            <a:off x="230612" y="1134029"/>
            <a:ext cx="8306910" cy="3811351"/>
          </a:xfrm>
          <a:prstGeom prst="roundRect">
            <a:avLst>
              <a:gd name="adj" fmla="val 3757"/>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r>
              <a:rPr lang="en-US" sz="1400" dirty="0">
                <a:solidFill>
                  <a:schemeClr val="tx1">
                    <a:lumMod val="85000"/>
                    <a:lumOff val="15000"/>
                  </a:schemeClr>
                </a:solidFill>
                <a:latin typeface="Arial" panose="020B0604020202020204" pitchFamily="34" charset="0"/>
                <a:cs typeface="Arial" panose="020B0604020202020204" pitchFamily="34" charset="0"/>
              </a:rPr>
              <a:t>The Bank’s Board of Directors has approved the </a:t>
            </a:r>
            <a:r>
              <a:rPr lang="en-US" sz="1400" dirty="0">
                <a:solidFill>
                  <a:srgbClr val="12B978"/>
                </a:solidFill>
                <a:latin typeface="Arial" panose="020B0604020202020204" pitchFamily="34" charset="0"/>
                <a:cs typeface="Arial" panose="020B0604020202020204" pitchFamily="34" charset="0"/>
              </a:rPr>
              <a:t>Human Rights Policy</a:t>
            </a:r>
            <a:r>
              <a:rPr lang="ru-RU" sz="1400" dirty="0">
                <a:solidFill>
                  <a:schemeClr val="tx1">
                    <a:lumMod val="85000"/>
                    <a:lumOff val="15000"/>
                  </a:schemeClr>
                </a:solidFill>
                <a:latin typeface="Arial" panose="020B0604020202020204" pitchFamily="34" charset="0"/>
                <a:cs typeface="Arial" panose="020B0604020202020204" pitchFamily="34" charset="0"/>
              </a:rPr>
              <a:t> </a:t>
            </a:r>
            <a:r>
              <a:rPr lang="en-US" sz="1400" dirty="0">
                <a:solidFill>
                  <a:schemeClr val="tx1">
                    <a:lumMod val="85000"/>
                    <a:lumOff val="15000"/>
                  </a:schemeClr>
                </a:solidFill>
                <a:latin typeface="Arial" panose="020B0604020202020204" pitchFamily="34" charset="0"/>
                <a:cs typeface="Arial" panose="020B0604020202020204" pitchFamily="34" charset="0"/>
              </a:rPr>
              <a:t>that sets out the Bank’s principles and commitments to respect human rights at all stages of its operations</a:t>
            </a:r>
            <a:r>
              <a:rPr lang="ru-RU" sz="1400" dirty="0">
                <a:solidFill>
                  <a:schemeClr val="tx1">
                    <a:lumMod val="85000"/>
                    <a:lumOff val="15000"/>
                  </a:schemeClr>
                </a:solidFill>
                <a:latin typeface="Arial" panose="020B0604020202020204" pitchFamily="34" charset="0"/>
                <a:cs typeface="Arial" panose="020B0604020202020204" pitchFamily="34" charset="0"/>
              </a:rPr>
              <a:t>.</a:t>
            </a:r>
            <a:r>
              <a:rPr lang="en-US" sz="1400" dirty="0">
                <a:solidFill>
                  <a:schemeClr val="tx1">
                    <a:lumMod val="85000"/>
                    <a:lumOff val="15000"/>
                  </a:schemeClr>
                </a:solidFill>
                <a:latin typeface="Arial" panose="020B0604020202020204" pitchFamily="34" charset="0"/>
                <a:cs typeface="Arial" panose="020B0604020202020204" pitchFamily="34" charset="0"/>
              </a:rPr>
              <a:t> The Policy was updated in </a:t>
            </a:r>
            <a:r>
              <a:rPr lang="ru-RU" sz="1400" dirty="0">
                <a:solidFill>
                  <a:schemeClr val="tx1">
                    <a:lumMod val="85000"/>
                    <a:lumOff val="15000"/>
                  </a:schemeClr>
                </a:solidFill>
                <a:latin typeface="Arial" panose="020B0604020202020204" pitchFamily="34" charset="0"/>
                <a:cs typeface="Arial" panose="020B0604020202020204" pitchFamily="34" charset="0"/>
              </a:rPr>
              <a:t>2024 </a:t>
            </a:r>
            <a:r>
              <a:rPr lang="en-US" sz="1400" dirty="0">
                <a:solidFill>
                  <a:schemeClr val="tx1">
                    <a:lumMod val="85000"/>
                    <a:lumOff val="15000"/>
                  </a:schemeClr>
                </a:solidFill>
                <a:latin typeface="Arial" panose="020B0604020202020204" pitchFamily="34" charset="0"/>
                <a:cs typeface="Arial" panose="020B0604020202020204" pitchFamily="34" charset="0"/>
              </a:rPr>
              <a:t>subject to recommendations of the United Nations Development </a:t>
            </a:r>
            <a:r>
              <a:rPr lang="en-US" sz="1400" dirty="0" err="1">
                <a:solidFill>
                  <a:schemeClr val="tx1">
                    <a:lumMod val="85000"/>
                    <a:lumOff val="15000"/>
                  </a:schemeClr>
                </a:solidFill>
                <a:latin typeface="Arial" panose="020B0604020202020204" pitchFamily="34" charset="0"/>
                <a:cs typeface="Arial" panose="020B0604020202020204" pitchFamily="34" charset="0"/>
              </a:rPr>
              <a:t>Programme</a:t>
            </a:r>
            <a:r>
              <a:rPr lang="en-US" sz="1400" dirty="0">
                <a:solidFill>
                  <a:schemeClr val="tx1">
                    <a:lumMod val="85000"/>
                    <a:lumOff val="15000"/>
                  </a:schemeClr>
                </a:solidFill>
                <a:latin typeface="Arial" panose="020B0604020202020204" pitchFamily="34" charset="0"/>
                <a:cs typeface="Arial" panose="020B0604020202020204" pitchFamily="34" charset="0"/>
              </a:rPr>
              <a:t> </a:t>
            </a:r>
            <a:r>
              <a:rPr lang="ru-RU" sz="1400" dirty="0">
                <a:solidFill>
                  <a:schemeClr val="tx1">
                    <a:lumMod val="85000"/>
                    <a:lumOff val="15000"/>
                  </a:schemeClr>
                </a:solidFill>
                <a:latin typeface="Arial" panose="020B0604020202020204" pitchFamily="34" charset="0"/>
                <a:cs typeface="Arial" panose="020B0604020202020204" pitchFamily="34" charset="0"/>
              </a:rPr>
              <a:t>(</a:t>
            </a:r>
            <a:r>
              <a:rPr lang="en-US" sz="1400" dirty="0">
                <a:solidFill>
                  <a:schemeClr val="tx1">
                    <a:lumMod val="85000"/>
                    <a:lumOff val="15000"/>
                  </a:schemeClr>
                </a:solidFill>
                <a:latin typeface="Arial" panose="020B0604020202020204" pitchFamily="34" charset="0"/>
                <a:cs typeface="Arial" panose="020B0604020202020204" pitchFamily="34" charset="0"/>
              </a:rPr>
              <a:t>UNDP</a:t>
            </a:r>
            <a:r>
              <a:rPr lang="ru-RU" sz="1400" dirty="0">
                <a:solidFill>
                  <a:schemeClr val="tx1">
                    <a:lumMod val="85000"/>
                    <a:lumOff val="15000"/>
                  </a:schemeClr>
                </a:solidFill>
                <a:latin typeface="Arial" panose="020B0604020202020204" pitchFamily="34" charset="0"/>
                <a:cs typeface="Arial" panose="020B0604020202020204" pitchFamily="34" charset="0"/>
              </a:rPr>
              <a:t>).</a:t>
            </a:r>
          </a:p>
          <a:p>
            <a:pPr marL="108000"/>
            <a:r>
              <a:rPr lang="en-US" sz="1200" dirty="0">
                <a:solidFill>
                  <a:schemeClr val="tx1"/>
                </a:solidFill>
                <a:latin typeface="Arial" panose="020B0604020202020204" pitchFamily="34" charset="0"/>
                <a:cs typeface="Arial" panose="020B0604020202020204" pitchFamily="34" charset="0"/>
              </a:rPr>
              <a:t>The Bank has defined the following key commitments to respecting and protecting human rights, which it strives to uphold at all stages of its operations</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respect for human dignity and human rights</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zero tolerance for any form of discrimination</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respect for employees’ rights to freedom of assembly associations</a:t>
            </a:r>
            <a:r>
              <a:rPr lang="ru-RU" sz="1200" dirty="0">
                <a:solidFill>
                  <a:schemeClr val="tx1"/>
                </a:solidFill>
                <a:latin typeface="Arial" panose="020B0604020202020204" pitchFamily="34" charset="0"/>
                <a:cs typeface="Arial" panose="020B0604020202020204" pitchFamily="34" charset="0"/>
              </a:rPr>
              <a:t>,</a:t>
            </a:r>
          </a:p>
          <a:p>
            <a:pPr marL="224550" lvl="0"/>
            <a:r>
              <a:rPr lang="ru-RU" sz="1200" dirty="0">
                <a:solidFill>
                  <a:schemeClr val="tx1"/>
                </a:solidFill>
                <a:latin typeface="Arial" panose="020B0604020202020204" pitchFamily="34" charset="0"/>
                <a:cs typeface="Arial" panose="020B0604020202020204" pitchFamily="34" charset="0"/>
              </a:rPr>
              <a:t>    </a:t>
            </a:r>
            <a:r>
              <a:rPr lang="en-US" sz="1200" dirty="0">
                <a:solidFill>
                  <a:schemeClr val="tx1"/>
                </a:solidFill>
                <a:latin typeface="Arial" panose="020B0604020202020204" pitchFamily="34" charset="0"/>
                <a:cs typeface="Arial" panose="020B0604020202020204" pitchFamily="34" charset="0"/>
              </a:rPr>
              <a:t>freedom of opinion and expression</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zero tolerance for child and forced labor</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provision of decent working conditions and fair compensation</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safe and healthy occupational environment</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zero tolerance to any form of violence</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respect for the rights, cultural characteristics and customs of local communities </a:t>
            </a:r>
          </a:p>
          <a:p>
            <a:pPr marL="224550" lvl="0"/>
            <a:r>
              <a:rPr lang="en-US" sz="1200" dirty="0">
                <a:solidFill>
                  <a:schemeClr val="tx1"/>
                </a:solidFill>
                <a:latin typeface="Arial" panose="020B0604020202020204" pitchFamily="34" charset="0"/>
                <a:cs typeface="Arial" panose="020B0604020202020204" pitchFamily="34" charset="0"/>
              </a:rPr>
              <a:t>    in the regions of operations</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prevention of human trafficking</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rights to collective bargaining</a:t>
            </a:r>
            <a:r>
              <a:rPr lang="ru-RU" sz="1200" dirty="0">
                <a:solidFill>
                  <a:schemeClr val="tx1"/>
                </a:solidFill>
                <a:latin typeface="Arial" panose="020B0604020202020204" pitchFamily="34" charset="0"/>
                <a:cs typeface="Arial" panose="020B0604020202020204" pitchFamily="34" charset="0"/>
              </a:rPr>
              <a:t>;</a:t>
            </a:r>
            <a:endParaRPr lang="ru-KZ"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200" dirty="0">
                <a:solidFill>
                  <a:schemeClr val="tx1"/>
                </a:solidFill>
                <a:latin typeface="Arial" panose="020B0604020202020204" pitchFamily="34" charset="0"/>
                <a:cs typeface="Arial" panose="020B0604020202020204" pitchFamily="34" charset="0"/>
              </a:rPr>
              <a:t>equal remuneration.</a:t>
            </a:r>
            <a:endParaRPr lang="ru-RU" sz="12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endParaRPr lang="ru-KZ" sz="1200" dirty="0">
              <a:solidFill>
                <a:schemeClr val="tx1"/>
              </a:solidFill>
              <a:latin typeface="Arial" panose="020B0604020202020204" pitchFamily="34" charset="0"/>
              <a:cs typeface="Arial" panose="020B0604020202020204" pitchFamily="34" charset="0"/>
            </a:endParaRPr>
          </a:p>
          <a:p>
            <a:pPr marL="108000">
              <a:lnSpc>
                <a:spcPct val="85000"/>
              </a:lnSpc>
              <a:spcAft>
                <a:spcPts val="600"/>
              </a:spcAft>
              <a:buClr>
                <a:schemeClr val="accent2"/>
              </a:buClr>
              <a:buSzPct val="70000"/>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Заголовок 1">
            <a:extLst>
              <a:ext uri="{FF2B5EF4-FFF2-40B4-BE49-F238E27FC236}">
                <a16:creationId xmlns:a16="http://schemas.microsoft.com/office/drawing/2014/main" id="{47753EEB-A7F0-65D9-2408-294918B1288E}"/>
              </a:ext>
            </a:extLst>
          </p:cNvPr>
          <p:cNvSpPr txBox="1">
            <a:spLocks/>
          </p:cNvSpPr>
          <p:nvPr/>
        </p:nvSpPr>
        <p:spPr>
          <a:xfrm>
            <a:off x="135334" y="223123"/>
            <a:ext cx="5498581"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dirty="0">
                <a:sym typeface="Arial"/>
              </a:rPr>
              <a:t>Human Rights Compliance </a:t>
            </a:r>
            <a:r>
              <a:rPr lang="en-US" b="0" dirty="0">
                <a:solidFill>
                  <a:srgbClr val="00B975"/>
                </a:solidFill>
                <a:sym typeface="Arial"/>
              </a:rPr>
              <a:t>Commitments</a:t>
            </a:r>
            <a:endParaRPr lang="ru-RU"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62C4020A-519A-548A-52DB-FDDA6E2E05A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3923" y="497367"/>
            <a:ext cx="1114007" cy="146700"/>
          </a:xfrm>
          <a:prstGeom prst="rect">
            <a:avLst/>
          </a:prstGeom>
        </p:spPr>
      </p:pic>
      <p:sp>
        <p:nvSpPr>
          <p:cNvPr id="5" name="Овал 4">
            <a:extLst>
              <a:ext uri="{FF2B5EF4-FFF2-40B4-BE49-F238E27FC236}">
                <a16:creationId xmlns:a16="http://schemas.microsoft.com/office/drawing/2014/main" id="{946650BD-86E4-BBAA-0960-1340464F170C}"/>
              </a:ext>
            </a:extLst>
          </p:cNvPr>
          <p:cNvSpPr/>
          <p:nvPr/>
        </p:nvSpPr>
        <p:spPr>
          <a:xfrm>
            <a:off x="8587627" y="4408634"/>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887D9228-B849-5BE6-75AE-EA242C297284}"/>
              </a:ext>
            </a:extLst>
          </p:cNvPr>
          <p:cNvSpPr txBox="1"/>
          <p:nvPr/>
        </p:nvSpPr>
        <p:spPr>
          <a:xfrm>
            <a:off x="8537522" y="4430811"/>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a:t>
            </a:r>
            <a:r>
              <a:rPr lang="ru-RU" sz="900" dirty="0">
                <a:solidFill>
                  <a:schemeClr val="dk1"/>
                </a:solidFill>
                <a:latin typeface="Arial"/>
                <a:ea typeface="Arial"/>
                <a:cs typeface="Arial"/>
                <a:sym typeface="Arial"/>
              </a:rPr>
              <a:t>2</a:t>
            </a:r>
            <a:endParaRPr lang="ru-RU" sz="900" u="sng" dirty="0"/>
          </a:p>
        </p:txBody>
      </p:sp>
      <p:pic>
        <p:nvPicPr>
          <p:cNvPr id="18" name="Рисунок 17" descr="Изображение выглядит как текст, графический дизайн, Графика, иллюстрация&#10;&#10;Содержимое, созданное искусственным интеллектом, может быть неверным.">
            <a:extLst>
              <a:ext uri="{FF2B5EF4-FFF2-40B4-BE49-F238E27FC236}">
                <a16:creationId xmlns:a16="http://schemas.microsoft.com/office/drawing/2014/main" id="{6250589C-EB13-E6B2-EDBE-45A7B19FA3C4}"/>
              </a:ext>
            </a:extLst>
          </p:cNvPr>
          <p:cNvPicPr>
            <a:picLocks noChangeAspect="1"/>
          </p:cNvPicPr>
          <p:nvPr/>
        </p:nvPicPr>
        <p:blipFill>
          <a:blip r:embed="rId7"/>
          <a:stretch>
            <a:fillRect/>
          </a:stretch>
        </p:blipFill>
        <p:spPr>
          <a:xfrm>
            <a:off x="5994985" y="2333733"/>
            <a:ext cx="2301503" cy="2520000"/>
          </a:xfrm>
          <a:prstGeom prst="rect">
            <a:avLst/>
          </a:prstGeom>
          <a:effectLst>
            <a:softEdge rad="152400"/>
          </a:effectLst>
        </p:spPr>
      </p:pic>
    </p:spTree>
    <p:extLst>
      <p:ext uri="{BB962C8B-B14F-4D97-AF65-F5344CB8AC3E}">
        <p14:creationId xmlns:p14="http://schemas.microsoft.com/office/powerpoint/2010/main" val="3244367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4656E0CA-473C-C726-DCDE-47F28E9AEEC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4DA5D702-414F-7E9E-9E59-61B3857AAB7B}"/>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7291"/>
            <a:ext cx="9144000" cy="5150791"/>
          </a:xfrm>
          <a:prstGeom prst="rect">
            <a:avLst/>
          </a:prstGeom>
          <a:blipFill>
            <a:blip r:embed="rId4"/>
            <a:tile tx="0" ty="0" sx="100000" sy="100000" flip="none" algn="tl"/>
          </a:blipFill>
        </p:spPr>
      </p:pic>
      <p:sp>
        <p:nvSpPr>
          <p:cNvPr id="2" name="Скругленный прямоугольник 1">
            <a:extLst>
              <a:ext uri="{FF2B5EF4-FFF2-40B4-BE49-F238E27FC236}">
                <a16:creationId xmlns:a16="http://schemas.microsoft.com/office/drawing/2014/main" id="{388A3A51-C74D-05E6-CB35-961C751DF7CA}"/>
              </a:ext>
            </a:extLst>
          </p:cNvPr>
          <p:cNvSpPr/>
          <p:nvPr/>
        </p:nvSpPr>
        <p:spPr>
          <a:xfrm>
            <a:off x="7493000" y="409681"/>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9" name="Скругленный прямоугольник 38">
            <a:extLst>
              <a:ext uri="{FF2B5EF4-FFF2-40B4-BE49-F238E27FC236}">
                <a16:creationId xmlns:a16="http://schemas.microsoft.com/office/drawing/2014/main" id="{C7299FC7-EE60-EF78-EF9B-A10ACA3AB688}"/>
              </a:ext>
            </a:extLst>
          </p:cNvPr>
          <p:cNvSpPr/>
          <p:nvPr/>
        </p:nvSpPr>
        <p:spPr>
          <a:xfrm>
            <a:off x="223257" y="1766063"/>
            <a:ext cx="4994166" cy="2322026"/>
          </a:xfrm>
          <a:prstGeom prst="roundRect">
            <a:avLst>
              <a:gd name="adj" fmla="val 3757"/>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24550" lvl="0"/>
            <a:r>
              <a:rPr lang="en-US" sz="1100" dirty="0">
                <a:solidFill>
                  <a:schemeClr val="tx1"/>
                </a:solidFill>
                <a:latin typeface="Arial" panose="020B0604020202020204" pitchFamily="34" charset="0"/>
                <a:cs typeface="Arial" panose="020B0604020202020204" pitchFamily="34" charset="0"/>
              </a:rPr>
              <a:t>The Bank builds its relationship with customers based on the following principles</a:t>
            </a:r>
            <a:r>
              <a:rPr lang="ru-RU" sz="1100" dirty="0">
                <a:solidFill>
                  <a:schemeClr val="tx1"/>
                </a:solidFill>
                <a:latin typeface="Arial" panose="020B0604020202020204" pitchFamily="34" charset="0"/>
                <a:cs typeface="Arial" panose="020B0604020202020204" pitchFamily="34" charset="0"/>
              </a:rPr>
              <a:t>:</a:t>
            </a:r>
          </a:p>
          <a:p>
            <a:pPr marL="396000" lvl="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avoiding any activities that could harm the business reputation or other intangible and tangible interests of customers;</a:t>
            </a:r>
            <a:endParaRPr lang="ru-RU" sz="1100" dirty="0">
              <a:solidFill>
                <a:schemeClr val="tx1"/>
              </a:solidFill>
              <a:latin typeface="Arial" panose="020B0604020202020204" pitchFamily="34" charset="0"/>
              <a:cs typeface="Arial" panose="020B0604020202020204" pitchFamily="34" charset="0"/>
            </a:endParaRPr>
          </a:p>
          <a:p>
            <a:pPr marL="396000" lvl="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prevention of any form of customer discrimination</a:t>
            </a:r>
            <a:r>
              <a:rPr lang="ru-RU" sz="1100" dirty="0">
                <a:solidFill>
                  <a:schemeClr val="tx1"/>
                </a:solidFill>
                <a:latin typeface="Arial" panose="020B0604020202020204" pitchFamily="34" charset="0"/>
                <a:cs typeface="Arial" panose="020B0604020202020204" pitchFamily="34" charset="0"/>
              </a:rPr>
              <a:t>;</a:t>
            </a:r>
          </a:p>
          <a:p>
            <a:pPr marL="396000" lvl="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maintaining the confidentiality of all information, including customers’ personal data</a:t>
            </a:r>
            <a:r>
              <a:rPr lang="ru-RU" sz="1100" dirty="0">
                <a:solidFill>
                  <a:schemeClr val="tx1"/>
                </a:solidFill>
                <a:latin typeface="Arial" panose="020B0604020202020204" pitchFamily="34" charset="0"/>
                <a:cs typeface="Arial" panose="020B0604020202020204" pitchFamily="34" charset="0"/>
              </a:rPr>
              <a:t>;</a:t>
            </a:r>
          </a:p>
          <a:p>
            <a:pPr marL="396000" lvl="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prohibition of unjustified refusal to provide the Bank’s products and services to a customer</a:t>
            </a:r>
            <a:r>
              <a:rPr lang="ru-RU" sz="1100" dirty="0">
                <a:solidFill>
                  <a:schemeClr val="tx1"/>
                </a:solidFill>
                <a:latin typeface="Arial" panose="020B0604020202020204" pitchFamily="34" charset="0"/>
                <a:cs typeface="Arial" panose="020B0604020202020204" pitchFamily="34" charset="0"/>
              </a:rPr>
              <a:t>;</a:t>
            </a:r>
          </a:p>
          <a:p>
            <a:pPr marL="396000" lvl="0" indent="-171450">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timely response to customer comments, complaints, and claims addressed to the Bank, and taking measures to eliminate the consequences of any identified violations or omissions. </a:t>
            </a: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Заголовок 1">
            <a:extLst>
              <a:ext uri="{FF2B5EF4-FFF2-40B4-BE49-F238E27FC236}">
                <a16:creationId xmlns:a16="http://schemas.microsoft.com/office/drawing/2014/main" id="{C44C0B29-466B-5FC7-27E2-E808D4150CEE}"/>
              </a:ext>
            </a:extLst>
          </p:cNvPr>
          <p:cNvSpPr txBox="1">
            <a:spLocks/>
          </p:cNvSpPr>
          <p:nvPr/>
        </p:nvSpPr>
        <p:spPr>
          <a:xfrm>
            <a:off x="169598" y="198401"/>
            <a:ext cx="5498581"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b="0" dirty="0">
                <a:solidFill>
                  <a:srgbClr val="00B975"/>
                </a:solidFill>
                <a:sym typeface="Arial"/>
              </a:rPr>
              <a:t>Protection</a:t>
            </a:r>
            <a:br>
              <a:rPr lang="ru-RU" dirty="0">
                <a:sym typeface="Arial"/>
              </a:rPr>
            </a:br>
            <a:r>
              <a:rPr lang="en-US" dirty="0">
                <a:sym typeface="Arial"/>
              </a:rPr>
              <a:t>of Customer Rights and Interests</a:t>
            </a:r>
            <a:endParaRPr lang="ru-RU"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BB82452E-BB49-D6F5-FBEF-210E3902D8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63923" y="497367"/>
            <a:ext cx="1114007" cy="146700"/>
          </a:xfrm>
          <a:prstGeom prst="rect">
            <a:avLst/>
          </a:prstGeom>
        </p:spPr>
      </p:pic>
      <p:sp>
        <p:nvSpPr>
          <p:cNvPr id="5" name="Овал 4">
            <a:extLst>
              <a:ext uri="{FF2B5EF4-FFF2-40B4-BE49-F238E27FC236}">
                <a16:creationId xmlns:a16="http://schemas.microsoft.com/office/drawing/2014/main" id="{43D0D0FB-8593-5A4D-035E-B86B50F745FF}"/>
              </a:ext>
            </a:extLst>
          </p:cNvPr>
          <p:cNvSpPr/>
          <p:nvPr/>
        </p:nvSpPr>
        <p:spPr>
          <a:xfrm>
            <a:off x="8587627" y="4408634"/>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3DDE24F7-CDAB-B2F4-F2DD-FB7A386F6583}"/>
              </a:ext>
            </a:extLst>
          </p:cNvPr>
          <p:cNvSpPr txBox="1"/>
          <p:nvPr/>
        </p:nvSpPr>
        <p:spPr>
          <a:xfrm>
            <a:off x="8537522" y="4430811"/>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a:t>
            </a:r>
            <a:r>
              <a:rPr lang="ru-RU" sz="900" dirty="0">
                <a:solidFill>
                  <a:schemeClr val="dk1"/>
                </a:solidFill>
                <a:latin typeface="Arial"/>
                <a:ea typeface="Arial"/>
                <a:cs typeface="Arial"/>
                <a:sym typeface="Arial"/>
              </a:rPr>
              <a:t>3</a:t>
            </a:r>
            <a:endParaRPr lang="ru-RU" sz="900" u="sng" dirty="0"/>
          </a:p>
        </p:txBody>
      </p:sp>
      <p:pic>
        <p:nvPicPr>
          <p:cNvPr id="6" name="Рисунок 5">
            <a:extLst>
              <a:ext uri="{FF2B5EF4-FFF2-40B4-BE49-F238E27FC236}">
                <a16:creationId xmlns:a16="http://schemas.microsoft.com/office/drawing/2014/main" id="{229EA399-265F-D4BD-89DC-F076146CEA50}"/>
              </a:ext>
            </a:extLst>
          </p:cNvPr>
          <p:cNvPicPr>
            <a:picLocks noChangeAspect="1"/>
          </p:cNvPicPr>
          <p:nvPr/>
        </p:nvPicPr>
        <p:blipFill>
          <a:blip r:embed="rId7"/>
          <a:stretch>
            <a:fillRect/>
          </a:stretch>
        </p:blipFill>
        <p:spPr>
          <a:xfrm>
            <a:off x="5380304" y="1694484"/>
            <a:ext cx="3703320" cy="2362199"/>
          </a:xfrm>
          <a:prstGeom prst="rect">
            <a:avLst/>
          </a:prstGeom>
          <a:effectLst>
            <a:softEdge rad="469900"/>
          </a:effectLst>
        </p:spPr>
      </p:pic>
      <p:sp>
        <p:nvSpPr>
          <p:cNvPr id="7" name="Скругленный прямоугольник 38">
            <a:extLst>
              <a:ext uri="{FF2B5EF4-FFF2-40B4-BE49-F238E27FC236}">
                <a16:creationId xmlns:a16="http://schemas.microsoft.com/office/drawing/2014/main" id="{735F4C31-DFA4-A656-76E1-55C038736856}"/>
              </a:ext>
            </a:extLst>
          </p:cNvPr>
          <p:cNvSpPr/>
          <p:nvPr/>
        </p:nvSpPr>
        <p:spPr>
          <a:xfrm>
            <a:off x="60376" y="1120782"/>
            <a:ext cx="8697486" cy="801451"/>
          </a:xfrm>
          <a:prstGeom prst="roundRect">
            <a:avLst>
              <a:gd name="adj" fmla="val 3757"/>
            </a:avLst>
          </a:prstGeom>
          <a:solidFill>
            <a:schemeClr val="bg1">
              <a:alpha val="12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r>
              <a:rPr lang="en-US" sz="1400" noProof="0" dirty="0">
                <a:solidFill>
                  <a:schemeClr val="tx1">
                    <a:lumMod val="85000"/>
                    <a:lumOff val="15000"/>
                  </a:schemeClr>
                </a:solidFill>
                <a:latin typeface="Arial" panose="020B0604020202020204" pitchFamily="34" charset="0"/>
                <a:cs typeface="Arial" panose="020B0604020202020204" pitchFamily="34" charset="0"/>
              </a:rPr>
              <a:t>In 2025, the Bank has approved the</a:t>
            </a:r>
            <a:r>
              <a:rPr lang="ru-RU" sz="1400" noProof="0" dirty="0">
                <a:solidFill>
                  <a:schemeClr val="tx1">
                    <a:lumMod val="85000"/>
                    <a:lumOff val="15000"/>
                  </a:schemeClr>
                </a:solidFill>
                <a:latin typeface="Arial" panose="020B0604020202020204" pitchFamily="34" charset="0"/>
                <a:cs typeface="Arial" panose="020B0604020202020204" pitchFamily="34" charset="0"/>
              </a:rPr>
              <a:t> </a:t>
            </a:r>
            <a:r>
              <a:rPr lang="en-US" sz="1400" noProof="0" dirty="0">
                <a:solidFill>
                  <a:srgbClr val="12B978"/>
                </a:solidFill>
                <a:latin typeface="Arial" panose="020B0604020202020204" pitchFamily="34" charset="0"/>
                <a:cs typeface="Arial" panose="020B0604020202020204" pitchFamily="34" charset="0"/>
              </a:rPr>
              <a:t>Customer Rights and Interests Protection Policy</a:t>
            </a:r>
            <a:r>
              <a:rPr lang="ru-RU" sz="1400" noProof="0" dirty="0">
                <a:solidFill>
                  <a:schemeClr val="tx1">
                    <a:lumMod val="85000"/>
                    <a:lumOff val="15000"/>
                  </a:schemeClr>
                </a:solidFill>
                <a:latin typeface="Arial" panose="020B0604020202020204" pitchFamily="34" charset="0"/>
                <a:cs typeface="Arial" panose="020B0604020202020204" pitchFamily="34" charset="0"/>
              </a:rPr>
              <a:t>. </a:t>
            </a:r>
            <a:r>
              <a:rPr lang="en-US" sz="1400" dirty="0">
                <a:solidFill>
                  <a:schemeClr val="tx1">
                    <a:lumMod val="85000"/>
                    <a:lumOff val="15000"/>
                  </a:schemeClr>
                </a:solidFill>
                <a:latin typeface="Arial" panose="020B0604020202020204" pitchFamily="34" charset="0"/>
                <a:cs typeface="Arial" panose="020B0604020202020204" pitchFamily="34" charset="0"/>
              </a:rPr>
              <a:t>This document systematizes the Bank’s approaches, objectives and principles in ensuring protection of the Bank customers’ rights and interests</a:t>
            </a:r>
            <a:r>
              <a:rPr lang="ru-RU" sz="1400" noProof="0" dirty="0">
                <a:solidFill>
                  <a:schemeClr val="tx1"/>
                </a:solidFill>
                <a:latin typeface="Arial" panose="020B0604020202020204" pitchFamily="34" charset="0"/>
                <a:cs typeface="Arial" panose="020B0604020202020204" pitchFamily="34" charset="0"/>
              </a:rPr>
              <a:t>:</a:t>
            </a:r>
          </a:p>
          <a:p>
            <a:pPr marL="108000">
              <a:lnSpc>
                <a:spcPct val="85000"/>
              </a:lnSpc>
              <a:spcAft>
                <a:spcPts val="600"/>
              </a:spcAft>
              <a:buClr>
                <a:schemeClr val="accent2"/>
              </a:buClr>
              <a:buSzPct val="70000"/>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8" name="Скругленный прямоугольник 38">
            <a:extLst>
              <a:ext uri="{FF2B5EF4-FFF2-40B4-BE49-F238E27FC236}">
                <a16:creationId xmlns:a16="http://schemas.microsoft.com/office/drawing/2014/main" id="{AE1A9F1A-AD74-E53F-C028-D88106584363}"/>
              </a:ext>
            </a:extLst>
          </p:cNvPr>
          <p:cNvSpPr/>
          <p:nvPr/>
        </p:nvSpPr>
        <p:spPr>
          <a:xfrm>
            <a:off x="-55240" y="4215069"/>
            <a:ext cx="8276166" cy="801451"/>
          </a:xfrm>
          <a:prstGeom prst="roundRect">
            <a:avLst>
              <a:gd name="adj" fmla="val 3757"/>
            </a:avLst>
          </a:prstGeom>
          <a:solidFill>
            <a:schemeClr val="bg1">
              <a:alpha val="12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224550" lvl="0"/>
            <a:r>
              <a:rPr lang="en-US" sz="1100" dirty="0">
                <a:solidFill>
                  <a:schemeClr val="tx1"/>
                </a:solidFill>
                <a:latin typeface="Arial" panose="020B0604020202020204" pitchFamily="34" charset="0"/>
                <a:cs typeface="Arial" panose="020B0604020202020204" pitchFamily="34" charset="0"/>
              </a:rPr>
              <a:t>The Bank has an extensive branch network and provides its products and services across all regions where it operates. It actively engages with the population, including vulnerable groups</a:t>
            </a: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The Bank creates conditions to ensure seamless access to its products and services for persons with disabilities</a:t>
            </a:r>
            <a:r>
              <a:rPr lang="ru-RU" sz="1100" dirty="0">
                <a:solidFill>
                  <a:schemeClr val="tx1"/>
                </a:solidFill>
                <a:latin typeface="Arial" panose="020B0604020202020204" pitchFamily="34" charset="0"/>
                <a:cs typeface="Arial" panose="020B0604020202020204" pitchFamily="34" charset="0"/>
              </a:rPr>
              <a:t>.</a:t>
            </a:r>
          </a:p>
          <a:p>
            <a:pPr marL="224550" lvl="0"/>
            <a:endParaRPr lang="ru-KZ"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5389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a:extLst>
            <a:ext uri="{FF2B5EF4-FFF2-40B4-BE49-F238E27FC236}">
              <a16:creationId xmlns:a16="http://schemas.microsoft.com/office/drawing/2014/main" id="{81498520-E247-AF79-70F8-6CD906998877}"/>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48034BC2-CD4A-E758-485D-19D1911009F0}"/>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7291"/>
            <a:ext cx="9144000" cy="5150791"/>
          </a:xfrm>
          <a:prstGeom prst="rect">
            <a:avLst/>
          </a:prstGeom>
          <a:blipFill>
            <a:blip r:embed="rId4"/>
            <a:tile tx="0" ty="0" sx="100000" sy="100000" flip="none" algn="tl"/>
          </a:blipFill>
        </p:spPr>
      </p:pic>
      <p:sp>
        <p:nvSpPr>
          <p:cNvPr id="2" name="Скругленный прямоугольник 1">
            <a:extLst>
              <a:ext uri="{FF2B5EF4-FFF2-40B4-BE49-F238E27FC236}">
                <a16:creationId xmlns:a16="http://schemas.microsoft.com/office/drawing/2014/main" id="{87EF4A16-411B-6682-FB3D-13BF7C409DF5}"/>
              </a:ext>
            </a:extLst>
          </p:cNvPr>
          <p:cNvSpPr/>
          <p:nvPr/>
        </p:nvSpPr>
        <p:spPr>
          <a:xfrm>
            <a:off x="7499134" y="295402"/>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9" name="Скругленный прямоугольник 38">
            <a:extLst>
              <a:ext uri="{FF2B5EF4-FFF2-40B4-BE49-F238E27FC236}">
                <a16:creationId xmlns:a16="http://schemas.microsoft.com/office/drawing/2014/main" id="{C2F48250-B4F7-71EF-7DD3-3B60FDEE3C8E}"/>
              </a:ext>
            </a:extLst>
          </p:cNvPr>
          <p:cNvSpPr/>
          <p:nvPr/>
        </p:nvSpPr>
        <p:spPr>
          <a:xfrm>
            <a:off x="109932" y="756962"/>
            <a:ext cx="8697486" cy="556518"/>
          </a:xfrm>
          <a:prstGeom prst="roundRect">
            <a:avLst>
              <a:gd name="adj" fmla="val 11595"/>
            </a:avLst>
          </a:prstGeom>
          <a:solidFill>
            <a:schemeClr val="bg1">
              <a:alpha val="14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r>
              <a:rPr lang="en-US" sz="1100" noProof="0" dirty="0">
                <a:solidFill>
                  <a:schemeClr val="tx1">
                    <a:lumMod val="85000"/>
                    <a:lumOff val="15000"/>
                  </a:schemeClr>
                </a:solidFill>
                <a:latin typeface="Arial" panose="020B0604020202020204" pitchFamily="34" charset="0"/>
                <a:cs typeface="Arial" panose="020B0604020202020204" pitchFamily="34" charset="0"/>
              </a:rPr>
              <a:t>As part of the self-assessment, the Bank conducts risk assessment to identify key </a:t>
            </a:r>
            <a:r>
              <a:rPr lang="en-US" sz="1100" dirty="0">
                <a:solidFill>
                  <a:srgbClr val="12B978"/>
                </a:solidFill>
                <a:latin typeface="Arial" panose="020B0604020202020204" pitchFamily="34" charset="0"/>
                <a:cs typeface="Arial" panose="020B0604020202020204" pitchFamily="34" charset="0"/>
              </a:rPr>
              <a:t>potential</a:t>
            </a:r>
            <a:r>
              <a:rPr lang="ru-RU" sz="1100" noProof="0" dirty="0">
                <a:solidFill>
                  <a:schemeClr val="tx1">
                    <a:lumMod val="85000"/>
                    <a:lumOff val="15000"/>
                  </a:schemeClr>
                </a:solidFill>
                <a:latin typeface="Arial" panose="020B0604020202020204" pitchFamily="34" charset="0"/>
                <a:cs typeface="Arial" panose="020B0604020202020204" pitchFamily="34" charset="0"/>
              </a:rPr>
              <a:t> </a:t>
            </a:r>
            <a:r>
              <a:rPr lang="en-US" sz="1100" noProof="0" dirty="0">
                <a:solidFill>
                  <a:schemeClr val="tx1">
                    <a:lumMod val="85000"/>
                    <a:lumOff val="15000"/>
                  </a:schemeClr>
                </a:solidFill>
                <a:latin typeface="Arial" panose="020B0604020202020204" pitchFamily="34" charset="0"/>
                <a:cs typeface="Arial" panose="020B0604020202020204" pitchFamily="34" charset="0"/>
              </a:rPr>
              <a:t>human rights violations and to develop measures to prevent and mitigate the direct or indirect impact of its activities on human rights:</a:t>
            </a: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0" name="Заголовок 1">
            <a:extLst>
              <a:ext uri="{FF2B5EF4-FFF2-40B4-BE49-F238E27FC236}">
                <a16:creationId xmlns:a16="http://schemas.microsoft.com/office/drawing/2014/main" id="{F51742AD-A0EB-9773-EA57-C1EDA3F22E32}"/>
              </a:ext>
            </a:extLst>
          </p:cNvPr>
          <p:cNvSpPr txBox="1">
            <a:spLocks/>
          </p:cNvSpPr>
          <p:nvPr/>
        </p:nvSpPr>
        <p:spPr>
          <a:xfrm>
            <a:off x="174239" y="125392"/>
            <a:ext cx="5498581"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dirty="0">
                <a:sym typeface="Arial"/>
              </a:rPr>
              <a:t>Human Rights </a:t>
            </a:r>
          </a:p>
          <a:p>
            <a:r>
              <a:rPr lang="en-US" b="0" dirty="0">
                <a:solidFill>
                  <a:srgbClr val="00B975"/>
                </a:solidFill>
                <a:sym typeface="Arial"/>
              </a:rPr>
              <a:t>Risk and Impact Assessment</a:t>
            </a:r>
            <a:endParaRPr lang="ru-RU"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22EA9650-516F-6069-314D-2D419272DD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653007" y="382270"/>
            <a:ext cx="1114007" cy="146700"/>
          </a:xfrm>
          <a:prstGeom prst="rect">
            <a:avLst/>
          </a:prstGeom>
        </p:spPr>
      </p:pic>
      <p:sp>
        <p:nvSpPr>
          <p:cNvPr id="5" name="Овал 4">
            <a:extLst>
              <a:ext uri="{FF2B5EF4-FFF2-40B4-BE49-F238E27FC236}">
                <a16:creationId xmlns:a16="http://schemas.microsoft.com/office/drawing/2014/main" id="{4E9B2B5D-0771-FEB3-A782-A4A25CE86088}"/>
              </a:ext>
            </a:extLst>
          </p:cNvPr>
          <p:cNvSpPr/>
          <p:nvPr/>
        </p:nvSpPr>
        <p:spPr>
          <a:xfrm>
            <a:off x="6942630" y="295402"/>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CE30AD3B-3CBC-4DC1-2C64-A9BA8194BD90}"/>
              </a:ext>
            </a:extLst>
          </p:cNvPr>
          <p:cNvSpPr txBox="1"/>
          <p:nvPr/>
        </p:nvSpPr>
        <p:spPr>
          <a:xfrm>
            <a:off x="6885390" y="321452"/>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a:t>
            </a:r>
            <a:r>
              <a:rPr lang="ru-RU" sz="900" dirty="0">
                <a:solidFill>
                  <a:schemeClr val="dk1"/>
                </a:solidFill>
                <a:latin typeface="Arial"/>
                <a:ea typeface="Arial"/>
                <a:cs typeface="Arial"/>
                <a:sym typeface="Arial"/>
              </a:rPr>
              <a:t>4</a:t>
            </a:r>
            <a:endParaRPr lang="ru-RU" sz="900" u="sng" dirty="0"/>
          </a:p>
        </p:txBody>
      </p:sp>
      <p:sp>
        <p:nvSpPr>
          <p:cNvPr id="4" name="Скругленный прямоугольник 38">
            <a:extLst>
              <a:ext uri="{FF2B5EF4-FFF2-40B4-BE49-F238E27FC236}">
                <a16:creationId xmlns:a16="http://schemas.microsoft.com/office/drawing/2014/main" id="{95C6F486-D97B-B0CB-7D76-79C9A50AA36A}"/>
              </a:ext>
            </a:extLst>
          </p:cNvPr>
          <p:cNvSpPr/>
          <p:nvPr/>
        </p:nvSpPr>
        <p:spPr>
          <a:xfrm>
            <a:off x="145671" y="1320212"/>
            <a:ext cx="3633850" cy="3622190"/>
          </a:xfrm>
          <a:prstGeom prst="roundRect">
            <a:avLst>
              <a:gd name="adj" fmla="val 6640"/>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endParaRPr lang="ru-RU" sz="1400" noProof="0" dirty="0">
              <a:solidFill>
                <a:schemeClr val="tx1">
                  <a:lumMod val="85000"/>
                  <a:lumOff val="15000"/>
                </a:schemeClr>
              </a:solidFill>
              <a:latin typeface="Arial" panose="020B0604020202020204" pitchFamily="34" charset="0"/>
              <a:cs typeface="Arial" panose="020B0604020202020204" pitchFamily="34" charset="0"/>
            </a:endParaRPr>
          </a:p>
          <a:p>
            <a:pPr marL="108000">
              <a:lnSpc>
                <a:spcPct val="85000"/>
              </a:lnSpc>
              <a:spcAft>
                <a:spcPts val="600"/>
              </a:spcAft>
              <a:buClr>
                <a:schemeClr val="accent2"/>
              </a:buClr>
              <a:buSzPct val="70000"/>
            </a:pPr>
            <a:endParaRPr lang="ru-RU" sz="1400" dirty="0">
              <a:solidFill>
                <a:schemeClr val="tx1">
                  <a:lumMod val="85000"/>
                  <a:lumOff val="15000"/>
                </a:schemeClr>
              </a:solidFill>
              <a:latin typeface="Arial" panose="020B0604020202020204" pitchFamily="34" charset="0"/>
              <a:cs typeface="Arial" panose="020B0604020202020204" pitchFamily="34" charset="0"/>
            </a:endParaRPr>
          </a:p>
          <a:p>
            <a:pPr marL="108000">
              <a:lnSpc>
                <a:spcPct val="85000"/>
              </a:lnSpc>
              <a:spcAft>
                <a:spcPts val="600"/>
              </a:spcAft>
              <a:buClr>
                <a:schemeClr val="accent2"/>
              </a:buClr>
              <a:buSzPct val="70000"/>
            </a:pPr>
            <a:endParaRPr lang="ru-RU" sz="10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900" noProof="0" dirty="0">
                <a:solidFill>
                  <a:schemeClr val="tx1">
                    <a:lumMod val="85000"/>
                    <a:lumOff val="15000"/>
                  </a:schemeClr>
                </a:solidFill>
                <a:latin typeface="Arial" panose="020B0604020202020204" pitchFamily="34" charset="0"/>
                <a:cs typeface="Arial" panose="020B0604020202020204" pitchFamily="34" charset="0"/>
              </a:rPr>
              <a:t>Identification of any actual and potential human rights impacts associated with both the Bank’s business operations and activities of our suppliers and customers, in such areas as: health and well-being, diversity and inclusion, fair wages, discrimination, forced labor, child labor, damage to livelihoods, data protection, access to information, and responsible marketing</a:t>
            </a:r>
            <a:endParaRPr lang="ru-RU" sz="900" noProof="0" dirty="0">
              <a:solidFill>
                <a:schemeClr val="tx1"/>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endParaRPr lang="ru-RU" sz="900" dirty="0">
              <a:solidFill>
                <a:schemeClr val="tx1"/>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900" noProof="0" dirty="0">
                <a:solidFill>
                  <a:schemeClr val="tx1"/>
                </a:solidFill>
                <a:latin typeface="Arial" panose="020B0604020202020204" pitchFamily="34" charset="0"/>
                <a:cs typeface="Arial" panose="020B0604020202020204" pitchFamily="34" charset="0"/>
              </a:rPr>
              <a:t>Identification of particularly vulnerable groups, such as women, elderly customers, persons with disabilities, low-income customers, seasonal workers, migrant workers, and Bank employees. </a:t>
            </a:r>
            <a:endParaRPr lang="ru-RU" sz="900" noProof="0" dirty="0">
              <a:solidFill>
                <a:schemeClr val="tx1"/>
              </a:solidFill>
              <a:latin typeface="Arial" panose="020B0604020202020204" pitchFamily="34" charset="0"/>
              <a:cs typeface="Arial" panose="020B0604020202020204" pitchFamily="34" charset="0"/>
            </a:endParaRPr>
          </a:p>
          <a:p>
            <a:pPr marL="108000">
              <a:lnSpc>
                <a:spcPct val="85000"/>
              </a:lnSpc>
              <a:spcAft>
                <a:spcPts val="600"/>
              </a:spcAft>
              <a:buClr>
                <a:schemeClr val="accent2"/>
              </a:buClr>
              <a:buSzPct val="70000"/>
            </a:pPr>
            <a:endParaRPr lang="ru-RU" sz="1000" noProof="0" dirty="0">
              <a:solidFill>
                <a:schemeClr val="tx1"/>
              </a:solidFill>
              <a:latin typeface="Arial" panose="020B0604020202020204" pitchFamily="34" charset="0"/>
              <a:cs typeface="Arial" panose="020B0604020202020204" pitchFamily="34" charset="0"/>
            </a:endParaRPr>
          </a:p>
          <a:p>
            <a:pPr marL="108000">
              <a:lnSpc>
                <a:spcPct val="85000"/>
              </a:lnSpc>
              <a:spcAft>
                <a:spcPts val="600"/>
              </a:spcAft>
              <a:buClr>
                <a:schemeClr val="accent2"/>
              </a:buClr>
              <a:buSzPct val="70000"/>
            </a:pP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8" name="Группа 7">
            <a:extLst>
              <a:ext uri="{FF2B5EF4-FFF2-40B4-BE49-F238E27FC236}">
                <a16:creationId xmlns:a16="http://schemas.microsoft.com/office/drawing/2014/main" id="{14FA1C83-19E8-E243-012D-9B95035D3EA4}"/>
              </a:ext>
            </a:extLst>
          </p:cNvPr>
          <p:cNvGrpSpPr/>
          <p:nvPr/>
        </p:nvGrpSpPr>
        <p:grpSpPr>
          <a:xfrm>
            <a:off x="328554" y="1433404"/>
            <a:ext cx="541830" cy="280208"/>
            <a:chOff x="443932" y="1355957"/>
            <a:chExt cx="541830" cy="280208"/>
          </a:xfrm>
        </p:grpSpPr>
        <p:sp>
          <p:nvSpPr>
            <p:cNvPr id="9" name="TextBox 8">
              <a:extLst>
                <a:ext uri="{FF2B5EF4-FFF2-40B4-BE49-F238E27FC236}">
                  <a16:creationId xmlns:a16="http://schemas.microsoft.com/office/drawing/2014/main" id="{E070704C-9DDE-B882-27AE-7AD09E1E4EE0}"/>
                </a:ext>
              </a:extLst>
            </p:cNvPr>
            <p:cNvSpPr txBox="1"/>
            <p:nvPr/>
          </p:nvSpPr>
          <p:spPr>
            <a:xfrm>
              <a:off x="443932" y="1355957"/>
              <a:ext cx="541830" cy="279854"/>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ru-RU" sz="1400" spc="-30" dirty="0">
                  <a:solidFill>
                    <a:srgbClr val="00B975"/>
                  </a:solidFill>
                  <a:latin typeface="Arial"/>
                  <a:ea typeface="Arial"/>
                  <a:cs typeface="Arial"/>
                  <a:sym typeface="Arial"/>
                </a:rPr>
                <a:t>01</a:t>
              </a:r>
              <a:endParaRPr lang="ru-RU" sz="1400" spc="-30" dirty="0">
                <a:solidFill>
                  <a:srgbClr val="00B975"/>
                </a:solidFill>
              </a:endParaRPr>
            </a:p>
          </p:txBody>
        </p:sp>
        <p:sp>
          <p:nvSpPr>
            <p:cNvPr id="11" name="Скругленный прямоугольник 30">
              <a:extLst>
                <a:ext uri="{FF2B5EF4-FFF2-40B4-BE49-F238E27FC236}">
                  <a16:creationId xmlns:a16="http://schemas.microsoft.com/office/drawing/2014/main" id="{79EB2A56-A22D-1F0A-9CF8-8764E69CD036}"/>
                </a:ext>
              </a:extLst>
            </p:cNvPr>
            <p:cNvSpPr/>
            <p:nvPr/>
          </p:nvSpPr>
          <p:spPr>
            <a:xfrm>
              <a:off x="490871" y="1403766"/>
              <a:ext cx="400231" cy="232399"/>
            </a:xfrm>
            <a:prstGeom prst="roundRect">
              <a:avLst>
                <a:gd name="adj" fmla="val 50000"/>
              </a:avLst>
            </a:prstGeom>
            <a:noFill/>
            <a:ln w="9525">
              <a:solidFill>
                <a:srgbClr val="00B975"/>
              </a:solidFill>
            </a:ln>
            <a:effectLst>
              <a:outerShdw blurRad="127000" dist="50800" dir="5400000" algn="ctr" rotWithShape="0">
                <a:srgbClr val="000000">
                  <a:alpha val="10992"/>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grpSp>
      <p:sp>
        <p:nvSpPr>
          <p:cNvPr id="18" name="TextBox 17">
            <a:extLst>
              <a:ext uri="{FF2B5EF4-FFF2-40B4-BE49-F238E27FC236}">
                <a16:creationId xmlns:a16="http://schemas.microsoft.com/office/drawing/2014/main" id="{F0BD8A39-20AC-7200-FE78-05CD07F74045}"/>
              </a:ext>
            </a:extLst>
          </p:cNvPr>
          <p:cNvSpPr txBox="1"/>
          <p:nvPr/>
        </p:nvSpPr>
        <p:spPr>
          <a:xfrm>
            <a:off x="809237" y="1383413"/>
            <a:ext cx="2969857" cy="597779"/>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Risk Identification</a:t>
            </a:r>
            <a:br>
              <a:rPr lang="ru-RU" sz="1600" b="1" spc="-30" dirty="0">
                <a:solidFill>
                  <a:schemeClr val="dk1"/>
                </a:solidFill>
                <a:latin typeface="Arial"/>
                <a:ea typeface="Arial"/>
                <a:cs typeface="Arial"/>
                <a:sym typeface="Arial"/>
              </a:rPr>
            </a:br>
            <a:r>
              <a:rPr lang="en-US" sz="900" spc="-30" dirty="0">
                <a:solidFill>
                  <a:srgbClr val="0070C0"/>
                </a:solidFill>
                <a:latin typeface="Arial"/>
                <a:ea typeface="Arial"/>
                <a:cs typeface="Arial"/>
                <a:sym typeface="Arial"/>
              </a:rPr>
              <a:t>Identify any actual and potential impact of the Bank’s activities on people</a:t>
            </a:r>
            <a:endParaRPr lang="ru-RU" sz="900" spc="-30" dirty="0">
              <a:solidFill>
                <a:srgbClr val="0070C0"/>
              </a:solidFill>
            </a:endParaRPr>
          </a:p>
        </p:txBody>
      </p:sp>
      <p:grpSp>
        <p:nvGrpSpPr>
          <p:cNvPr id="24" name="Группа 23">
            <a:extLst>
              <a:ext uri="{FF2B5EF4-FFF2-40B4-BE49-F238E27FC236}">
                <a16:creationId xmlns:a16="http://schemas.microsoft.com/office/drawing/2014/main" id="{8971A1CC-EBAA-BECD-2DA8-9716D074A809}"/>
              </a:ext>
            </a:extLst>
          </p:cNvPr>
          <p:cNvGrpSpPr/>
          <p:nvPr/>
        </p:nvGrpSpPr>
        <p:grpSpPr>
          <a:xfrm>
            <a:off x="3962404" y="1361289"/>
            <a:ext cx="4971828" cy="1069491"/>
            <a:chOff x="4441563" y="1867476"/>
            <a:chExt cx="4618978" cy="1097453"/>
          </a:xfrm>
        </p:grpSpPr>
        <p:sp>
          <p:nvSpPr>
            <p:cNvPr id="19" name="Скругленный прямоугольник 38">
              <a:extLst>
                <a:ext uri="{FF2B5EF4-FFF2-40B4-BE49-F238E27FC236}">
                  <a16:creationId xmlns:a16="http://schemas.microsoft.com/office/drawing/2014/main" id="{E7234EC7-4CF3-4513-D478-3B161A6C5FB8}"/>
                </a:ext>
              </a:extLst>
            </p:cNvPr>
            <p:cNvSpPr/>
            <p:nvPr/>
          </p:nvSpPr>
          <p:spPr>
            <a:xfrm>
              <a:off x="4441563" y="1867476"/>
              <a:ext cx="4618978" cy="1097453"/>
            </a:xfrm>
            <a:prstGeom prst="roundRect">
              <a:avLst>
                <a:gd name="adj" fmla="val 9275"/>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endParaRPr lang="ru-RU" sz="1400" noProof="0" dirty="0">
                <a:solidFill>
                  <a:schemeClr val="tx1">
                    <a:lumMod val="85000"/>
                    <a:lumOff val="15000"/>
                  </a:schemeClr>
                </a:solidFill>
                <a:latin typeface="Arial" panose="020B0604020202020204" pitchFamily="34" charset="0"/>
                <a:cs typeface="Arial" panose="020B0604020202020204" pitchFamily="34" charset="0"/>
              </a:endParaRPr>
            </a:p>
            <a:p>
              <a:pPr marL="108000">
                <a:lnSpc>
                  <a:spcPct val="85000"/>
                </a:lnSpc>
                <a:buClr>
                  <a:schemeClr val="accent2"/>
                </a:buClr>
                <a:buSzPct val="70000"/>
              </a:pPr>
              <a:endParaRPr lang="ru-RU" sz="8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900" noProof="0" dirty="0">
                  <a:solidFill>
                    <a:schemeClr val="tx1"/>
                  </a:solidFill>
                  <a:latin typeface="Arial" panose="020B0604020202020204" pitchFamily="34" charset="0"/>
                  <a:cs typeface="Arial" panose="020B0604020202020204" pitchFamily="34" charset="0"/>
                </a:rPr>
                <a:t>Conduction of a human rights </a:t>
              </a:r>
              <a:r>
                <a:rPr lang="en-US" sz="900" dirty="0">
                  <a:solidFill>
                    <a:schemeClr val="tx1"/>
                  </a:solidFill>
                  <a:latin typeface="Arial" panose="020B0604020202020204" pitchFamily="34" charset="0"/>
                  <a:cs typeface="Arial" panose="020B0604020202020204" pitchFamily="34" charset="0"/>
                </a:rPr>
                <a:t>risk assessment</a:t>
              </a:r>
              <a:r>
                <a:rPr lang="ru-RU" sz="900" noProof="0" dirty="0">
                  <a:solidFill>
                    <a:schemeClr val="tx1"/>
                  </a:solidFill>
                  <a:latin typeface="Arial" panose="020B0604020202020204" pitchFamily="34" charset="0"/>
                  <a:cs typeface="Arial" panose="020B0604020202020204" pitchFamily="34" charset="0"/>
                </a:rPr>
                <a:t>, </a:t>
              </a:r>
              <a:r>
                <a:rPr lang="en-US" sz="900" dirty="0">
                  <a:solidFill>
                    <a:srgbClr val="12B978"/>
                  </a:solidFill>
                  <a:latin typeface="Arial" panose="020B0604020202020204" pitchFamily="34" charset="0"/>
                  <a:cs typeface="Arial" panose="020B0604020202020204" pitchFamily="34" charset="0"/>
                </a:rPr>
                <a:t>without taking into account any existing mitigation measures/controls</a:t>
              </a:r>
              <a:endParaRPr lang="ru-RU" sz="900" noProof="0" dirty="0">
                <a:solidFill>
                  <a:srgbClr val="12B978"/>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900" noProof="0" dirty="0">
                  <a:solidFill>
                    <a:schemeClr val="tx1"/>
                  </a:solidFill>
                  <a:latin typeface="Arial" panose="020B0604020202020204" pitchFamily="34" charset="0"/>
                  <a:cs typeface="Arial" panose="020B0604020202020204" pitchFamily="34" charset="0"/>
                </a:rPr>
                <a:t>Ranking of human rights risks based on severity and likelihood</a:t>
              </a:r>
              <a:endParaRPr lang="ru-RU" sz="900" noProof="0" dirty="0">
                <a:solidFill>
                  <a:schemeClr val="tx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23222409-3E7E-82BB-2CF8-C1140D7FEAC3}"/>
                </a:ext>
              </a:extLst>
            </p:cNvPr>
            <p:cNvSpPr txBox="1"/>
            <p:nvPr/>
          </p:nvSpPr>
          <p:spPr>
            <a:xfrm>
              <a:off x="5066109" y="1915573"/>
              <a:ext cx="3634587" cy="360677"/>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Inherent Risk Assessment</a:t>
              </a:r>
              <a:endParaRPr lang="ru-RU" sz="900" spc="-30" dirty="0">
                <a:solidFill>
                  <a:srgbClr val="0070C0"/>
                </a:solidFill>
              </a:endParaRPr>
            </a:p>
          </p:txBody>
        </p:sp>
      </p:grpSp>
      <p:sp>
        <p:nvSpPr>
          <p:cNvPr id="25" name="Скругленный прямоугольник 38">
            <a:extLst>
              <a:ext uri="{FF2B5EF4-FFF2-40B4-BE49-F238E27FC236}">
                <a16:creationId xmlns:a16="http://schemas.microsoft.com/office/drawing/2014/main" id="{78DDEBB8-062C-A7AB-D582-1C7936B77B52}"/>
              </a:ext>
            </a:extLst>
          </p:cNvPr>
          <p:cNvSpPr/>
          <p:nvPr/>
        </p:nvSpPr>
        <p:spPr>
          <a:xfrm>
            <a:off x="3995605" y="2580546"/>
            <a:ext cx="4971828" cy="816933"/>
          </a:xfrm>
          <a:prstGeom prst="roundRect">
            <a:avLst>
              <a:gd name="adj" fmla="val 9275"/>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endParaRPr lang="ru-RU" sz="1400" noProof="0" dirty="0">
              <a:solidFill>
                <a:schemeClr val="tx1">
                  <a:lumMod val="85000"/>
                  <a:lumOff val="15000"/>
                </a:schemeClr>
              </a:solidFill>
              <a:latin typeface="Arial" panose="020B0604020202020204" pitchFamily="34" charset="0"/>
              <a:cs typeface="Arial" panose="020B0604020202020204" pitchFamily="34" charset="0"/>
            </a:endParaRPr>
          </a:p>
          <a:p>
            <a:pPr marL="108000">
              <a:lnSpc>
                <a:spcPct val="85000"/>
              </a:lnSpc>
              <a:buClr>
                <a:schemeClr val="accent2"/>
              </a:buClr>
              <a:buSzPct val="70000"/>
            </a:pPr>
            <a:endParaRPr lang="ru-RU" sz="9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900" noProof="0" dirty="0">
                <a:solidFill>
                  <a:schemeClr val="tx1"/>
                </a:solidFill>
                <a:latin typeface="Arial" panose="020B0604020202020204" pitchFamily="34" charset="0"/>
                <a:cs typeface="Arial" panose="020B0604020202020204" pitchFamily="34" charset="0"/>
              </a:rPr>
              <a:t>Identifying existing mitigation measures/controls and determining their impact on the likelihood that the risks will materialize</a:t>
            </a: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9896CD2-E7AC-F9B9-84C2-052562B90F52}"/>
              </a:ext>
            </a:extLst>
          </p:cNvPr>
          <p:cNvSpPr txBox="1"/>
          <p:nvPr/>
        </p:nvSpPr>
        <p:spPr>
          <a:xfrm>
            <a:off x="4652493" y="2628335"/>
            <a:ext cx="3844677" cy="360677"/>
          </a:xfrm>
          <a:prstGeom prst="rect">
            <a:avLst/>
          </a:prstGeom>
        </p:spPr>
        <p:txBody>
          <a:bodyPr vert="horz" wrap="square" lIns="162560" tIns="7200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Identification of Mitigation Measures</a:t>
            </a:r>
            <a:endParaRPr lang="ru-RU" sz="900" spc="-30" dirty="0">
              <a:solidFill>
                <a:srgbClr val="0070C0"/>
              </a:solidFill>
            </a:endParaRPr>
          </a:p>
        </p:txBody>
      </p:sp>
      <p:grpSp>
        <p:nvGrpSpPr>
          <p:cNvPr id="30" name="Группа 29">
            <a:extLst>
              <a:ext uri="{FF2B5EF4-FFF2-40B4-BE49-F238E27FC236}">
                <a16:creationId xmlns:a16="http://schemas.microsoft.com/office/drawing/2014/main" id="{8F85B09B-6913-29E6-D571-3D051F2329A8}"/>
              </a:ext>
            </a:extLst>
          </p:cNvPr>
          <p:cNvGrpSpPr/>
          <p:nvPr/>
        </p:nvGrpSpPr>
        <p:grpSpPr>
          <a:xfrm>
            <a:off x="4091278" y="2628335"/>
            <a:ext cx="541830" cy="280208"/>
            <a:chOff x="443932" y="1355957"/>
            <a:chExt cx="541830" cy="280208"/>
          </a:xfrm>
        </p:grpSpPr>
        <p:sp>
          <p:nvSpPr>
            <p:cNvPr id="31" name="TextBox 30">
              <a:extLst>
                <a:ext uri="{FF2B5EF4-FFF2-40B4-BE49-F238E27FC236}">
                  <a16:creationId xmlns:a16="http://schemas.microsoft.com/office/drawing/2014/main" id="{978E35A5-872D-29F7-A6E1-CFB19DAFF375}"/>
                </a:ext>
              </a:extLst>
            </p:cNvPr>
            <p:cNvSpPr txBox="1"/>
            <p:nvPr/>
          </p:nvSpPr>
          <p:spPr>
            <a:xfrm>
              <a:off x="443932" y="1355957"/>
              <a:ext cx="541830" cy="279854"/>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ru-RU" sz="1400" spc="-30" dirty="0">
                  <a:solidFill>
                    <a:srgbClr val="00B975"/>
                  </a:solidFill>
                  <a:latin typeface="Arial"/>
                  <a:ea typeface="Arial"/>
                  <a:cs typeface="Arial"/>
                  <a:sym typeface="Arial"/>
                </a:rPr>
                <a:t>03</a:t>
              </a:r>
              <a:endParaRPr lang="ru-RU" sz="1400" spc="-30" dirty="0">
                <a:solidFill>
                  <a:srgbClr val="00B975"/>
                </a:solidFill>
              </a:endParaRPr>
            </a:p>
          </p:txBody>
        </p:sp>
        <p:sp>
          <p:nvSpPr>
            <p:cNvPr id="32" name="Скругленный прямоугольник 30">
              <a:extLst>
                <a:ext uri="{FF2B5EF4-FFF2-40B4-BE49-F238E27FC236}">
                  <a16:creationId xmlns:a16="http://schemas.microsoft.com/office/drawing/2014/main" id="{09F01C3C-4770-8033-DEE0-0AB9A2E50665}"/>
                </a:ext>
              </a:extLst>
            </p:cNvPr>
            <p:cNvSpPr/>
            <p:nvPr/>
          </p:nvSpPr>
          <p:spPr>
            <a:xfrm>
              <a:off x="490871" y="1403766"/>
              <a:ext cx="400231" cy="232399"/>
            </a:xfrm>
            <a:prstGeom prst="roundRect">
              <a:avLst>
                <a:gd name="adj" fmla="val 50000"/>
              </a:avLst>
            </a:prstGeom>
            <a:noFill/>
            <a:ln w="9525">
              <a:solidFill>
                <a:srgbClr val="00B975"/>
              </a:solidFill>
            </a:ln>
            <a:effectLst>
              <a:outerShdw blurRad="127000" dist="50800" dir="5400000" algn="ctr" rotWithShape="0">
                <a:srgbClr val="000000">
                  <a:alpha val="10992"/>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grpSp>
      <p:sp>
        <p:nvSpPr>
          <p:cNvPr id="33" name="Скругленный прямоугольник 38">
            <a:extLst>
              <a:ext uri="{FF2B5EF4-FFF2-40B4-BE49-F238E27FC236}">
                <a16:creationId xmlns:a16="http://schemas.microsoft.com/office/drawing/2014/main" id="{3791DE17-B2EB-FB82-D6ED-BD1141F3C86E}"/>
              </a:ext>
            </a:extLst>
          </p:cNvPr>
          <p:cNvSpPr/>
          <p:nvPr/>
        </p:nvSpPr>
        <p:spPr>
          <a:xfrm>
            <a:off x="3984829" y="3534307"/>
            <a:ext cx="4971827" cy="1408095"/>
          </a:xfrm>
          <a:prstGeom prst="roundRect">
            <a:avLst>
              <a:gd name="adj" fmla="val 9275"/>
            </a:avLst>
          </a:prstGeom>
          <a:solidFill>
            <a:schemeClr val="bg1">
              <a:alpha val="80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08000">
              <a:lnSpc>
                <a:spcPct val="85000"/>
              </a:lnSpc>
              <a:spcAft>
                <a:spcPts val="600"/>
              </a:spcAft>
              <a:buClr>
                <a:schemeClr val="accent2"/>
              </a:buClr>
              <a:buSzPct val="70000"/>
            </a:pPr>
            <a:endParaRPr lang="ru-RU" sz="1400" noProof="0" dirty="0">
              <a:solidFill>
                <a:schemeClr val="tx1">
                  <a:lumMod val="85000"/>
                  <a:lumOff val="15000"/>
                </a:schemeClr>
              </a:solidFill>
              <a:latin typeface="Arial" panose="020B0604020202020204" pitchFamily="34" charset="0"/>
              <a:cs typeface="Arial" panose="020B0604020202020204" pitchFamily="34" charset="0"/>
            </a:endParaRPr>
          </a:p>
          <a:p>
            <a:pPr marL="108000">
              <a:lnSpc>
                <a:spcPct val="85000"/>
              </a:lnSpc>
              <a:spcAft>
                <a:spcPts val="600"/>
              </a:spcAft>
              <a:buClr>
                <a:schemeClr val="accent2"/>
              </a:buClr>
              <a:buSzPct val="70000"/>
            </a:pPr>
            <a:endParaRPr lang="ru-RU" sz="900" dirty="0">
              <a:solidFill>
                <a:schemeClr val="tx1">
                  <a:lumMod val="85000"/>
                  <a:lumOff val="15000"/>
                </a:schemeClr>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900" noProof="0" dirty="0">
                <a:solidFill>
                  <a:schemeClr val="tx1"/>
                </a:solidFill>
                <a:latin typeface="Arial" panose="020B0604020202020204" pitchFamily="34" charset="0"/>
                <a:cs typeface="Arial" panose="020B0604020202020204" pitchFamily="34" charset="0"/>
              </a:rPr>
              <a:t>Assessment of residual human rights risks</a:t>
            </a:r>
            <a:r>
              <a:rPr lang="ru-RU" sz="900" noProof="0" dirty="0">
                <a:solidFill>
                  <a:schemeClr val="tx1"/>
                </a:solidFill>
                <a:latin typeface="Arial" panose="020B0604020202020204" pitchFamily="34" charset="0"/>
                <a:cs typeface="Arial" panose="020B0604020202020204" pitchFamily="34" charset="0"/>
              </a:rPr>
              <a:t>, </a:t>
            </a:r>
            <a:r>
              <a:rPr lang="en-US" sz="900" dirty="0">
                <a:solidFill>
                  <a:srgbClr val="12B978"/>
                </a:solidFill>
                <a:latin typeface="Arial" panose="020B0604020202020204" pitchFamily="34" charset="0"/>
                <a:cs typeface="Arial" panose="020B0604020202020204" pitchFamily="34" charset="0"/>
              </a:rPr>
              <a:t>subject to existing mitigation measures/controls</a:t>
            </a:r>
            <a:endParaRPr lang="ru-RU" sz="900" noProof="0" dirty="0">
              <a:solidFill>
                <a:srgbClr val="12B978"/>
              </a:solidFill>
              <a:latin typeface="Arial" panose="020B0604020202020204" pitchFamily="34" charset="0"/>
              <a:cs typeface="Arial" panose="020B0604020202020204" pitchFamily="34" charset="0"/>
            </a:endParaRPr>
          </a:p>
          <a:p>
            <a:pPr marL="279450" indent="-171450">
              <a:buClr>
                <a:schemeClr val="tx1"/>
              </a:buClr>
              <a:buSzPct val="70000"/>
              <a:buFont typeface="Arial" panose="020B0604020202020204" pitchFamily="34" charset="0"/>
              <a:buChar char="•"/>
            </a:pPr>
            <a:r>
              <a:rPr lang="en-US" sz="900" noProof="0" dirty="0">
                <a:solidFill>
                  <a:schemeClr val="tx1"/>
                </a:solidFill>
                <a:latin typeface="Arial" panose="020B0604020202020204" pitchFamily="34" charset="0"/>
                <a:cs typeface="Arial" panose="020B0604020202020204" pitchFamily="34" charset="0"/>
              </a:rPr>
              <a:t>Ranking of residual risks based on severity and likelihood</a:t>
            </a:r>
            <a:r>
              <a:rPr lang="ru-RU" sz="900" noProof="0" dirty="0">
                <a:solidFill>
                  <a:schemeClr val="tx1"/>
                </a:solidFill>
                <a:latin typeface="Arial" panose="020B0604020202020204" pitchFamily="34" charset="0"/>
                <a:cs typeface="Arial" panose="020B0604020202020204" pitchFamily="34" charset="0"/>
              </a:rPr>
              <a:t>.</a:t>
            </a:r>
          </a:p>
          <a:p>
            <a:pPr marL="279450" indent="-171450">
              <a:buClr>
                <a:schemeClr val="tx1"/>
              </a:buClr>
              <a:buSzPct val="70000"/>
              <a:buFont typeface="Arial" panose="020B0604020202020204" pitchFamily="34" charset="0"/>
              <a:buChar char="•"/>
            </a:pPr>
            <a:r>
              <a:rPr lang="en-US" sz="900" noProof="0" dirty="0">
                <a:solidFill>
                  <a:schemeClr val="tx1"/>
                </a:solidFill>
                <a:latin typeface="Arial" panose="020B0604020202020204" pitchFamily="34" charset="0"/>
                <a:cs typeface="Arial" panose="020B0604020202020204" pitchFamily="34" charset="0"/>
              </a:rPr>
              <a:t>Identification of priority human rights issues and development of additional measures to minimize risks</a:t>
            </a:r>
            <a:r>
              <a:rPr lang="ru-RU" sz="900" noProof="0" dirty="0">
                <a:solidFill>
                  <a:schemeClr val="tx1"/>
                </a:solidFill>
                <a:latin typeface="Arial" panose="020B0604020202020204" pitchFamily="34" charset="0"/>
                <a:cs typeface="Arial" panose="020B0604020202020204" pitchFamily="34" charset="0"/>
              </a:rPr>
              <a:t>.</a:t>
            </a:r>
            <a:endParaRPr lang="en-US" sz="1400" dirty="0">
              <a:solidFill>
                <a:schemeClr val="tx1">
                  <a:lumMod val="85000"/>
                  <a:lumOff val="15000"/>
                </a:schemeClr>
              </a:solidFill>
              <a:latin typeface="Arial" panose="020B0604020202020204" pitchFamily="34" charset="0"/>
              <a:cs typeface="Arial" panose="020B0604020202020204" pitchFamily="34" charset="0"/>
            </a:endParaRPr>
          </a:p>
        </p:txBody>
      </p:sp>
      <p:grpSp>
        <p:nvGrpSpPr>
          <p:cNvPr id="34" name="Группа 33">
            <a:extLst>
              <a:ext uri="{FF2B5EF4-FFF2-40B4-BE49-F238E27FC236}">
                <a16:creationId xmlns:a16="http://schemas.microsoft.com/office/drawing/2014/main" id="{60522130-813C-D0DC-B85E-C9A787826061}"/>
              </a:ext>
            </a:extLst>
          </p:cNvPr>
          <p:cNvGrpSpPr/>
          <p:nvPr/>
        </p:nvGrpSpPr>
        <p:grpSpPr>
          <a:xfrm>
            <a:off x="4044339" y="1425288"/>
            <a:ext cx="541830" cy="280208"/>
            <a:chOff x="443932" y="1355957"/>
            <a:chExt cx="541830" cy="280208"/>
          </a:xfrm>
        </p:grpSpPr>
        <p:sp>
          <p:nvSpPr>
            <p:cNvPr id="35" name="TextBox 34">
              <a:extLst>
                <a:ext uri="{FF2B5EF4-FFF2-40B4-BE49-F238E27FC236}">
                  <a16:creationId xmlns:a16="http://schemas.microsoft.com/office/drawing/2014/main" id="{50E50058-5DC9-9437-E150-ECEDE75E900F}"/>
                </a:ext>
              </a:extLst>
            </p:cNvPr>
            <p:cNvSpPr txBox="1"/>
            <p:nvPr/>
          </p:nvSpPr>
          <p:spPr>
            <a:xfrm>
              <a:off x="443932" y="1355957"/>
              <a:ext cx="541830" cy="279854"/>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ru-RU" sz="1400" spc="-30" dirty="0">
                  <a:solidFill>
                    <a:srgbClr val="00B975"/>
                  </a:solidFill>
                  <a:latin typeface="Arial"/>
                  <a:ea typeface="Arial"/>
                  <a:cs typeface="Arial"/>
                  <a:sym typeface="Arial"/>
                </a:rPr>
                <a:t>02</a:t>
              </a:r>
              <a:endParaRPr lang="ru-RU" sz="1400" spc="-30" dirty="0">
                <a:solidFill>
                  <a:srgbClr val="00B975"/>
                </a:solidFill>
              </a:endParaRPr>
            </a:p>
          </p:txBody>
        </p:sp>
        <p:sp>
          <p:nvSpPr>
            <p:cNvPr id="36" name="Скругленный прямоугольник 30">
              <a:extLst>
                <a:ext uri="{FF2B5EF4-FFF2-40B4-BE49-F238E27FC236}">
                  <a16:creationId xmlns:a16="http://schemas.microsoft.com/office/drawing/2014/main" id="{6AFD81DD-4BCA-EC42-E39D-38F1FCF42ED2}"/>
                </a:ext>
              </a:extLst>
            </p:cNvPr>
            <p:cNvSpPr/>
            <p:nvPr/>
          </p:nvSpPr>
          <p:spPr>
            <a:xfrm>
              <a:off x="490871" y="1403766"/>
              <a:ext cx="400231" cy="232399"/>
            </a:xfrm>
            <a:prstGeom prst="roundRect">
              <a:avLst>
                <a:gd name="adj" fmla="val 50000"/>
              </a:avLst>
            </a:prstGeom>
            <a:noFill/>
            <a:ln w="9525">
              <a:solidFill>
                <a:srgbClr val="00B975"/>
              </a:solidFill>
            </a:ln>
            <a:effectLst>
              <a:outerShdw blurRad="127000" dist="50800" dir="5400000" algn="ctr" rotWithShape="0">
                <a:srgbClr val="000000">
                  <a:alpha val="10992"/>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grpSp>
      <p:grpSp>
        <p:nvGrpSpPr>
          <p:cNvPr id="37" name="Группа 36">
            <a:extLst>
              <a:ext uri="{FF2B5EF4-FFF2-40B4-BE49-F238E27FC236}">
                <a16:creationId xmlns:a16="http://schemas.microsoft.com/office/drawing/2014/main" id="{68024F6A-DF56-5C05-0B67-22747D4A969E}"/>
              </a:ext>
            </a:extLst>
          </p:cNvPr>
          <p:cNvGrpSpPr/>
          <p:nvPr/>
        </p:nvGrpSpPr>
        <p:grpSpPr>
          <a:xfrm>
            <a:off x="4091278" y="3621109"/>
            <a:ext cx="541830" cy="280208"/>
            <a:chOff x="443932" y="1355957"/>
            <a:chExt cx="541830" cy="280208"/>
          </a:xfrm>
        </p:grpSpPr>
        <p:sp>
          <p:nvSpPr>
            <p:cNvPr id="38" name="TextBox 37">
              <a:extLst>
                <a:ext uri="{FF2B5EF4-FFF2-40B4-BE49-F238E27FC236}">
                  <a16:creationId xmlns:a16="http://schemas.microsoft.com/office/drawing/2014/main" id="{FC1E5255-9F0D-8169-0562-56A4C342BC3C}"/>
                </a:ext>
              </a:extLst>
            </p:cNvPr>
            <p:cNvSpPr txBox="1"/>
            <p:nvPr/>
          </p:nvSpPr>
          <p:spPr>
            <a:xfrm>
              <a:off x="443932" y="1355957"/>
              <a:ext cx="541830" cy="279854"/>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ru-RU" sz="1400" spc="-30" dirty="0">
                  <a:solidFill>
                    <a:srgbClr val="00B975"/>
                  </a:solidFill>
                  <a:latin typeface="Arial"/>
                  <a:ea typeface="Arial"/>
                  <a:cs typeface="Arial"/>
                  <a:sym typeface="Arial"/>
                </a:rPr>
                <a:t>04</a:t>
              </a:r>
              <a:endParaRPr lang="ru-RU" sz="1400" spc="-30" dirty="0">
                <a:solidFill>
                  <a:srgbClr val="00B975"/>
                </a:solidFill>
              </a:endParaRPr>
            </a:p>
          </p:txBody>
        </p:sp>
        <p:sp>
          <p:nvSpPr>
            <p:cNvPr id="40" name="Скругленный прямоугольник 30">
              <a:extLst>
                <a:ext uri="{FF2B5EF4-FFF2-40B4-BE49-F238E27FC236}">
                  <a16:creationId xmlns:a16="http://schemas.microsoft.com/office/drawing/2014/main" id="{796FB729-8050-714C-04CC-4367A57E6F0C}"/>
                </a:ext>
              </a:extLst>
            </p:cNvPr>
            <p:cNvSpPr/>
            <p:nvPr/>
          </p:nvSpPr>
          <p:spPr>
            <a:xfrm>
              <a:off x="490871" y="1403766"/>
              <a:ext cx="400231" cy="232399"/>
            </a:xfrm>
            <a:prstGeom prst="roundRect">
              <a:avLst>
                <a:gd name="adj" fmla="val 50000"/>
              </a:avLst>
            </a:prstGeom>
            <a:noFill/>
            <a:ln w="9525">
              <a:solidFill>
                <a:srgbClr val="00B975"/>
              </a:solidFill>
            </a:ln>
            <a:effectLst>
              <a:outerShdw blurRad="127000" dist="50800" dir="5400000" algn="ctr" rotWithShape="0">
                <a:srgbClr val="000000">
                  <a:alpha val="10992"/>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grpSp>
      <p:sp>
        <p:nvSpPr>
          <p:cNvPr id="41" name="TextBox 40">
            <a:extLst>
              <a:ext uri="{FF2B5EF4-FFF2-40B4-BE49-F238E27FC236}">
                <a16:creationId xmlns:a16="http://schemas.microsoft.com/office/drawing/2014/main" id="{BE7CC5F2-2F1B-62F8-5E44-11DE2A83B65D}"/>
              </a:ext>
            </a:extLst>
          </p:cNvPr>
          <p:cNvSpPr txBox="1"/>
          <p:nvPr/>
        </p:nvSpPr>
        <p:spPr>
          <a:xfrm>
            <a:off x="4680047" y="3621109"/>
            <a:ext cx="4254185" cy="360677"/>
          </a:xfrm>
          <a:prstGeom prst="rect">
            <a:avLst/>
          </a:prstGeom>
        </p:spPr>
        <p:txBody>
          <a:bodyPr vert="horz" wrap="square" lIns="162560" tIns="7200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Residual Risk and Next Steps</a:t>
            </a:r>
            <a:endParaRPr lang="ru-RU" sz="900" spc="-30" dirty="0">
              <a:solidFill>
                <a:srgbClr val="0070C0"/>
              </a:solidFill>
            </a:endParaRPr>
          </a:p>
        </p:txBody>
      </p:sp>
    </p:spTree>
    <p:extLst>
      <p:ext uri="{BB962C8B-B14F-4D97-AF65-F5344CB8AC3E}">
        <p14:creationId xmlns:p14="http://schemas.microsoft.com/office/powerpoint/2010/main" val="2322564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73589F-20DF-21C4-2458-00483AD11DAB}"/>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FF24E641-302B-DEE9-FCBC-E9F7E4AFF9C7}"/>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0"/>
            <a:ext cx="9144000" cy="5150791"/>
          </a:xfrm>
          <a:prstGeom prst="rect">
            <a:avLst/>
          </a:prstGeom>
        </p:spPr>
      </p:pic>
      <p:sp>
        <p:nvSpPr>
          <p:cNvPr id="2" name="Скругленный прямоугольник 1">
            <a:extLst>
              <a:ext uri="{FF2B5EF4-FFF2-40B4-BE49-F238E27FC236}">
                <a16:creationId xmlns:a16="http://schemas.microsoft.com/office/drawing/2014/main" id="{412CA2F1-C71C-6784-86D1-F56323C50DE2}"/>
              </a:ext>
            </a:extLst>
          </p:cNvPr>
          <p:cNvSpPr/>
          <p:nvPr/>
        </p:nvSpPr>
        <p:spPr>
          <a:xfrm>
            <a:off x="7493000" y="409681"/>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9" name="Скругленный прямоугольник 38">
            <a:extLst>
              <a:ext uri="{FF2B5EF4-FFF2-40B4-BE49-F238E27FC236}">
                <a16:creationId xmlns:a16="http://schemas.microsoft.com/office/drawing/2014/main" id="{F4FA507F-259E-BBF4-178A-51556606857D}"/>
              </a:ext>
            </a:extLst>
          </p:cNvPr>
          <p:cNvSpPr/>
          <p:nvPr/>
        </p:nvSpPr>
        <p:spPr>
          <a:xfrm>
            <a:off x="584741" y="1088048"/>
            <a:ext cx="3850099" cy="3751310"/>
          </a:xfrm>
          <a:prstGeom prst="roundRect">
            <a:avLst>
              <a:gd name="adj" fmla="val 3757"/>
            </a:avLst>
          </a:prstGeom>
          <a:solidFill>
            <a:schemeClr val="bg1">
              <a:alpha val="57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9450" indent="-171450" algn="l">
              <a:buFont typeface="Arial" panose="020B0604020202020204" pitchFamily="34" charset="0"/>
              <a:buChar char="•"/>
            </a:pPr>
            <a:endParaRPr lang="ru-RU" sz="1100" dirty="0">
              <a:solidFill>
                <a:schemeClr val="tx1"/>
              </a:solidFill>
              <a:latin typeface="Arial" panose="020B0604020202020204" pitchFamily="34" charset="0"/>
              <a:cs typeface="Arial" panose="020B0604020202020204" pitchFamily="34" charset="0"/>
            </a:endParaRPr>
          </a:p>
          <a:p>
            <a:pPr marL="279450" indent="-171450" algn="l">
              <a:buFont typeface="Arial" panose="020B0604020202020204" pitchFamily="34" charset="0"/>
              <a:buChar char="•"/>
            </a:pPr>
            <a:endParaRPr lang="ru-RU" sz="1100" dirty="0">
              <a:solidFill>
                <a:schemeClr val="tx1"/>
              </a:solidFill>
              <a:latin typeface="Arial" panose="020B0604020202020204" pitchFamily="34" charset="0"/>
              <a:cs typeface="Arial" panose="020B0604020202020204" pitchFamily="34" charset="0"/>
            </a:endParaRPr>
          </a:p>
          <a:p>
            <a:pPr marL="279450" indent="-171450" algn="l">
              <a:buFont typeface="Arial" panose="020B0604020202020204" pitchFamily="34" charset="0"/>
              <a:buChar char="•"/>
            </a:pPr>
            <a:endParaRPr lang="ru-RU" sz="1100" dirty="0">
              <a:solidFill>
                <a:schemeClr val="tx1"/>
              </a:solidFill>
              <a:latin typeface="Arial" panose="020B0604020202020204" pitchFamily="34" charset="0"/>
              <a:cs typeface="Arial" panose="020B0604020202020204" pitchFamily="34" charset="0"/>
            </a:endParaRP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Unfair practices in</a:t>
            </a:r>
            <a:r>
              <a:rPr lang="ru-RU" sz="1100" dirty="0">
                <a:solidFill>
                  <a:schemeClr val="tx1"/>
                </a:solidFill>
                <a:latin typeface="Arial" panose="020B0604020202020204" pitchFamily="34" charset="0"/>
                <a:cs typeface="Arial" panose="020B0604020202020204" pitchFamily="34" charset="0"/>
              </a:rPr>
              <a:t>:</a:t>
            </a:r>
          </a:p>
          <a:p>
            <a:pPr marL="108000" algn="l">
              <a:spcBef>
                <a:spcPts val="400"/>
              </a:spcBef>
            </a:pP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sales of banking products and services</a:t>
            </a:r>
            <a:endParaRPr lang="ru-RU" sz="1100" dirty="0">
              <a:solidFill>
                <a:schemeClr val="tx1"/>
              </a:solidFill>
              <a:latin typeface="Arial" panose="020B0604020202020204" pitchFamily="34" charset="0"/>
              <a:cs typeface="Arial" panose="020B0604020202020204" pitchFamily="34" charset="0"/>
            </a:endParaRPr>
          </a:p>
          <a:p>
            <a:pPr marL="108000" algn="l">
              <a:spcBef>
                <a:spcPts val="400"/>
              </a:spcBef>
            </a:pP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handling of customer inquiries</a:t>
            </a:r>
            <a:endParaRPr lang="ru-RU" sz="1100" dirty="0">
              <a:solidFill>
                <a:schemeClr val="tx1"/>
              </a:solidFill>
              <a:latin typeface="Arial" panose="020B0604020202020204" pitchFamily="34" charset="0"/>
              <a:cs typeface="Arial" panose="020B0604020202020204" pitchFamily="34" charset="0"/>
            </a:endParaRPr>
          </a:p>
          <a:p>
            <a:pPr marL="108000" algn="l">
              <a:spcBef>
                <a:spcPts val="400"/>
              </a:spcBef>
            </a:pP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debt restructuring and collection</a:t>
            </a:r>
            <a:endParaRPr lang="ru-RU" sz="1100" dirty="0">
              <a:solidFill>
                <a:schemeClr val="tx1"/>
              </a:solidFill>
              <a:latin typeface="Arial" panose="020B0604020202020204" pitchFamily="34" charset="0"/>
              <a:cs typeface="Arial" panose="020B0604020202020204" pitchFamily="34" charset="0"/>
            </a:endParaRP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Transaction failure or error</a:t>
            </a:r>
            <a:endParaRPr lang="ru-RU" sz="1100" dirty="0">
              <a:solidFill>
                <a:schemeClr val="tx1"/>
              </a:solidFill>
              <a:latin typeface="Arial" panose="020B0604020202020204" pitchFamily="34" charset="0"/>
              <a:cs typeface="Arial" panose="020B0604020202020204" pitchFamily="34" charset="0"/>
            </a:endParaRP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Fraudulent or unauthorized actions</a:t>
            </a:r>
            <a:r>
              <a:rPr lang="ru-RU" sz="1100" dirty="0">
                <a:solidFill>
                  <a:schemeClr val="tx1"/>
                </a:solidFill>
                <a:latin typeface="Arial" panose="020B0604020202020204" pitchFamily="34" charset="0"/>
                <a:cs typeface="Arial" panose="020B0604020202020204" pitchFamily="34" charset="0"/>
              </a:rPr>
              <a:t> </a:t>
            </a: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Unlawful blocking or restriction of accounts and/or debiting of funds</a:t>
            </a:r>
            <a:endParaRPr lang="ru-RU" sz="1100" dirty="0">
              <a:solidFill>
                <a:schemeClr val="tx1"/>
              </a:solidFill>
              <a:latin typeface="Arial" panose="020B0604020202020204" pitchFamily="34" charset="0"/>
              <a:cs typeface="Arial" panose="020B0604020202020204" pitchFamily="34" charset="0"/>
            </a:endParaRP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Data privacy </a:t>
            </a: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Data security </a:t>
            </a:r>
            <a:endParaRPr lang="ru-RU" sz="1100" dirty="0">
              <a:solidFill>
                <a:schemeClr val="tx1"/>
              </a:solidFill>
              <a:latin typeface="Arial" panose="020B0604020202020204" pitchFamily="34" charset="0"/>
              <a:cs typeface="Arial" panose="020B0604020202020204" pitchFamily="34" charset="0"/>
            </a:endParaRP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Discrimination</a:t>
            </a:r>
            <a:endParaRPr lang="ru-RU" sz="1100" dirty="0">
              <a:solidFill>
                <a:schemeClr val="tx1"/>
              </a:solidFill>
              <a:latin typeface="Arial" panose="020B0604020202020204" pitchFamily="34" charset="0"/>
              <a:cs typeface="Arial" panose="020B0604020202020204" pitchFamily="34" charset="0"/>
            </a:endParaRP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Accessible environment for persons with disabilities and persons with limited mobility</a:t>
            </a:r>
            <a:endParaRPr lang="ru-RU" sz="1100" dirty="0">
              <a:solidFill>
                <a:schemeClr val="tx1"/>
              </a:solidFill>
              <a:latin typeface="Arial" panose="020B0604020202020204" pitchFamily="34" charset="0"/>
              <a:cs typeface="Arial" panose="020B0604020202020204" pitchFamily="34" charset="0"/>
            </a:endParaRPr>
          </a:p>
          <a:p>
            <a:pPr marL="279450" indent="-171450" algn="l">
              <a:spcBef>
                <a:spcPts val="4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Accessibility of digital services</a:t>
            </a:r>
            <a:endParaRPr lang="ru-RU" sz="1100" dirty="0">
              <a:solidFill>
                <a:schemeClr val="tx1"/>
              </a:solidFill>
              <a:latin typeface="Arial" panose="020B0604020202020204" pitchFamily="34" charset="0"/>
              <a:cs typeface="Arial" panose="020B0604020202020204" pitchFamily="34" charset="0"/>
            </a:endParaRPr>
          </a:p>
        </p:txBody>
      </p:sp>
      <p:sp>
        <p:nvSpPr>
          <p:cNvPr id="10" name="Заголовок 1">
            <a:extLst>
              <a:ext uri="{FF2B5EF4-FFF2-40B4-BE49-F238E27FC236}">
                <a16:creationId xmlns:a16="http://schemas.microsoft.com/office/drawing/2014/main" id="{BB9FEF2B-5489-C16C-99EF-AE924B1AD3E8}"/>
              </a:ext>
            </a:extLst>
          </p:cNvPr>
          <p:cNvSpPr txBox="1">
            <a:spLocks/>
          </p:cNvSpPr>
          <p:nvPr/>
        </p:nvSpPr>
        <p:spPr>
          <a:xfrm>
            <a:off x="112474" y="157120"/>
            <a:ext cx="6669326"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sz="2000" b="0" dirty="0">
                <a:solidFill>
                  <a:srgbClr val="00B975"/>
                </a:solidFill>
                <a:sym typeface="Arial"/>
              </a:rPr>
              <a:t>Identified Potential Risks:</a:t>
            </a:r>
            <a:br>
              <a:rPr lang="ru-RU" sz="2000" dirty="0">
                <a:sym typeface="Arial"/>
              </a:rPr>
            </a:br>
            <a:r>
              <a:rPr lang="en-US" sz="2000" dirty="0">
                <a:solidFill>
                  <a:schemeClr val="tx1">
                    <a:lumMod val="85000"/>
                    <a:lumOff val="15000"/>
                  </a:schemeClr>
                </a:solidFill>
                <a:sym typeface="Arial"/>
              </a:rPr>
              <a:t>Direct Impact</a:t>
            </a:r>
            <a:endParaRPr lang="ru-RU" sz="2000"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7FC13F99-BC49-D846-C66A-586330FFC99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3923" y="497367"/>
            <a:ext cx="1114007" cy="146700"/>
          </a:xfrm>
          <a:prstGeom prst="rect">
            <a:avLst/>
          </a:prstGeom>
        </p:spPr>
      </p:pic>
      <p:sp>
        <p:nvSpPr>
          <p:cNvPr id="5" name="Овал 4">
            <a:extLst>
              <a:ext uri="{FF2B5EF4-FFF2-40B4-BE49-F238E27FC236}">
                <a16:creationId xmlns:a16="http://schemas.microsoft.com/office/drawing/2014/main" id="{78F99003-3F13-CABA-6DEB-05AACDFE6D7F}"/>
              </a:ext>
            </a:extLst>
          </p:cNvPr>
          <p:cNvSpPr/>
          <p:nvPr/>
        </p:nvSpPr>
        <p:spPr>
          <a:xfrm>
            <a:off x="8587627" y="4408634"/>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FBC98487-98F0-1BAA-B05D-EFED6223480C}"/>
              </a:ext>
            </a:extLst>
          </p:cNvPr>
          <p:cNvSpPr txBox="1"/>
          <p:nvPr/>
        </p:nvSpPr>
        <p:spPr>
          <a:xfrm>
            <a:off x="8537522" y="4430811"/>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a:t>
            </a:r>
            <a:r>
              <a:rPr lang="ru-RU" sz="900" dirty="0">
                <a:solidFill>
                  <a:schemeClr val="dk1"/>
                </a:solidFill>
                <a:latin typeface="Arial"/>
                <a:ea typeface="Arial"/>
                <a:cs typeface="Arial"/>
                <a:sym typeface="Arial"/>
              </a:rPr>
              <a:t>5</a:t>
            </a:r>
            <a:endParaRPr lang="ru-RU" sz="900" u="sng" dirty="0"/>
          </a:p>
        </p:txBody>
      </p:sp>
      <p:sp>
        <p:nvSpPr>
          <p:cNvPr id="9" name="Скругленный прямоугольник 38">
            <a:extLst>
              <a:ext uri="{FF2B5EF4-FFF2-40B4-BE49-F238E27FC236}">
                <a16:creationId xmlns:a16="http://schemas.microsoft.com/office/drawing/2014/main" id="{E277E37E-8C83-54EB-8E31-498BAE495BAD}"/>
              </a:ext>
            </a:extLst>
          </p:cNvPr>
          <p:cNvSpPr/>
          <p:nvPr/>
        </p:nvSpPr>
        <p:spPr>
          <a:xfrm>
            <a:off x="4853804" y="1088048"/>
            <a:ext cx="3617288" cy="3751310"/>
          </a:xfrm>
          <a:prstGeom prst="roundRect">
            <a:avLst>
              <a:gd name="adj" fmla="val 3757"/>
            </a:avLst>
          </a:prstGeom>
          <a:solidFill>
            <a:schemeClr val="bg1">
              <a:alpha val="57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93750" indent="-285750" algn="l">
              <a:spcBef>
                <a:spcPts val="600"/>
              </a:spcBef>
              <a:buFont typeface="Arial" panose="020B0604020202020204" pitchFamily="34" charset="0"/>
              <a:buChar char="•"/>
            </a:pPr>
            <a:r>
              <a:rPr lang="en-US" sz="1400" dirty="0">
                <a:solidFill>
                  <a:schemeClr val="tx1"/>
                </a:solidFill>
              </a:rPr>
              <a:t>Working conditions</a:t>
            </a:r>
            <a:endParaRPr lang="ru-RU" sz="1400" dirty="0">
              <a:solidFill>
                <a:schemeClr val="tx1"/>
              </a:solidFill>
            </a:endParaRPr>
          </a:p>
          <a:p>
            <a:pPr marL="393750" indent="-285750" algn="l">
              <a:spcBef>
                <a:spcPts val="600"/>
              </a:spcBef>
              <a:buFont typeface="Arial" panose="020B0604020202020204" pitchFamily="34" charset="0"/>
              <a:buChar char="•"/>
            </a:pPr>
            <a:r>
              <a:rPr lang="en-US" sz="1400" dirty="0">
                <a:solidFill>
                  <a:schemeClr val="tx1"/>
                </a:solidFill>
              </a:rPr>
              <a:t>Occupational health and safety</a:t>
            </a:r>
            <a:endParaRPr lang="ru-RU" sz="1400" dirty="0">
              <a:solidFill>
                <a:schemeClr val="tx1"/>
              </a:solidFill>
            </a:endParaRPr>
          </a:p>
          <a:p>
            <a:pPr marL="393750" indent="-285750" algn="l">
              <a:spcBef>
                <a:spcPts val="600"/>
              </a:spcBef>
              <a:buFont typeface="Arial" panose="020B0604020202020204" pitchFamily="34" charset="0"/>
              <a:buChar char="•"/>
            </a:pPr>
            <a:r>
              <a:rPr lang="en-US" sz="1400" dirty="0">
                <a:solidFill>
                  <a:schemeClr val="tx1"/>
                </a:solidFill>
              </a:rPr>
              <a:t>Discrimination</a:t>
            </a:r>
            <a:r>
              <a:rPr lang="ru-RU" sz="1400" dirty="0">
                <a:solidFill>
                  <a:schemeClr val="tx1"/>
                </a:solidFill>
              </a:rPr>
              <a:t> </a:t>
            </a:r>
          </a:p>
          <a:p>
            <a:pPr marL="393750" indent="-285750" algn="l">
              <a:spcBef>
                <a:spcPts val="600"/>
              </a:spcBef>
              <a:buFont typeface="Arial" panose="020B0604020202020204" pitchFamily="34" charset="0"/>
              <a:buChar char="•"/>
            </a:pPr>
            <a:r>
              <a:rPr lang="en-US" sz="1400" dirty="0">
                <a:solidFill>
                  <a:schemeClr val="tx1"/>
                </a:solidFill>
              </a:rPr>
              <a:t>Data privacy</a:t>
            </a:r>
            <a:endParaRPr lang="ru-RU" sz="1400" dirty="0">
              <a:solidFill>
                <a:schemeClr val="tx1"/>
              </a:solidFill>
            </a:endParaRPr>
          </a:p>
          <a:p>
            <a:pPr marL="393750" indent="-285750" algn="l">
              <a:spcBef>
                <a:spcPts val="600"/>
              </a:spcBef>
              <a:buFont typeface="Arial" panose="020B0604020202020204" pitchFamily="34" charset="0"/>
              <a:buChar char="•"/>
            </a:pPr>
            <a:r>
              <a:rPr lang="en-US" sz="1400" dirty="0">
                <a:solidFill>
                  <a:schemeClr val="tx1"/>
                </a:solidFill>
              </a:rPr>
              <a:t>Data security</a:t>
            </a:r>
            <a:endParaRPr lang="ru-RU" sz="1400" dirty="0">
              <a:solidFill>
                <a:schemeClr val="tx1"/>
              </a:solidFill>
            </a:endParaRPr>
          </a:p>
        </p:txBody>
      </p:sp>
      <p:pic>
        <p:nvPicPr>
          <p:cNvPr id="12" name="Рисунок 11">
            <a:extLst>
              <a:ext uri="{FF2B5EF4-FFF2-40B4-BE49-F238E27FC236}">
                <a16:creationId xmlns:a16="http://schemas.microsoft.com/office/drawing/2014/main" id="{5C7D2F2C-F6E8-043E-0E9D-0C5E9644050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2034" y="1237855"/>
            <a:ext cx="270486" cy="446165"/>
          </a:xfrm>
          <a:prstGeom prst="rect">
            <a:avLst/>
          </a:prstGeom>
          <a:effectLst>
            <a:outerShdw blurRad="88900" dist="50800" dir="5400000" algn="ctr" rotWithShape="0">
              <a:srgbClr val="000000">
                <a:alpha val="0"/>
              </a:srgbClr>
            </a:outerShdw>
          </a:effectLst>
        </p:spPr>
      </p:pic>
      <p:sp>
        <p:nvSpPr>
          <p:cNvPr id="18" name="Google Shape;6382;p38">
            <a:extLst>
              <a:ext uri="{FF2B5EF4-FFF2-40B4-BE49-F238E27FC236}">
                <a16:creationId xmlns:a16="http://schemas.microsoft.com/office/drawing/2014/main" id="{B8CE0848-691A-B6C3-1619-F9BF32A05362}"/>
              </a:ext>
            </a:extLst>
          </p:cNvPr>
          <p:cNvSpPr/>
          <p:nvPr/>
        </p:nvSpPr>
        <p:spPr>
          <a:xfrm>
            <a:off x="5093818" y="1237855"/>
            <a:ext cx="324000" cy="360000"/>
          </a:xfrm>
          <a:custGeom>
            <a:avLst/>
            <a:gdLst/>
            <a:ahLst/>
            <a:cxnLst/>
            <a:rect l="l" t="t" r="r" b="b"/>
            <a:pathLst>
              <a:path w="77" h="72" extrusionOk="0">
                <a:moveTo>
                  <a:pt x="77" y="16"/>
                </a:moveTo>
                <a:cubicBezTo>
                  <a:pt x="77" y="21"/>
                  <a:pt x="77" y="21"/>
                  <a:pt x="77" y="21"/>
                </a:cubicBezTo>
                <a:cubicBezTo>
                  <a:pt x="72" y="21"/>
                  <a:pt x="72" y="21"/>
                  <a:pt x="72" y="21"/>
                </a:cubicBezTo>
                <a:cubicBezTo>
                  <a:pt x="72" y="22"/>
                  <a:pt x="70" y="23"/>
                  <a:pt x="69" y="23"/>
                </a:cubicBezTo>
                <a:cubicBezTo>
                  <a:pt x="8" y="23"/>
                  <a:pt x="8" y="23"/>
                  <a:pt x="8" y="23"/>
                </a:cubicBezTo>
                <a:cubicBezTo>
                  <a:pt x="6" y="23"/>
                  <a:pt x="5" y="22"/>
                  <a:pt x="5" y="21"/>
                </a:cubicBezTo>
                <a:cubicBezTo>
                  <a:pt x="0" y="21"/>
                  <a:pt x="0" y="21"/>
                  <a:pt x="0" y="21"/>
                </a:cubicBezTo>
                <a:cubicBezTo>
                  <a:pt x="0" y="16"/>
                  <a:pt x="0" y="16"/>
                  <a:pt x="0" y="16"/>
                </a:cubicBezTo>
                <a:cubicBezTo>
                  <a:pt x="38" y="0"/>
                  <a:pt x="38" y="0"/>
                  <a:pt x="38" y="0"/>
                </a:cubicBezTo>
                <a:lnTo>
                  <a:pt x="77" y="16"/>
                </a:lnTo>
                <a:close/>
                <a:moveTo>
                  <a:pt x="77" y="67"/>
                </a:moveTo>
                <a:cubicBezTo>
                  <a:pt x="77" y="72"/>
                  <a:pt x="77" y="72"/>
                  <a:pt x="77" y="72"/>
                </a:cubicBezTo>
                <a:cubicBezTo>
                  <a:pt x="0" y="72"/>
                  <a:pt x="0" y="72"/>
                  <a:pt x="0" y="72"/>
                </a:cubicBezTo>
                <a:cubicBezTo>
                  <a:pt x="0" y="67"/>
                  <a:pt x="0" y="67"/>
                  <a:pt x="0" y="67"/>
                </a:cubicBezTo>
                <a:cubicBezTo>
                  <a:pt x="0" y="66"/>
                  <a:pt x="1" y="65"/>
                  <a:pt x="3" y="65"/>
                </a:cubicBezTo>
                <a:cubicBezTo>
                  <a:pt x="74" y="65"/>
                  <a:pt x="74" y="65"/>
                  <a:pt x="74" y="65"/>
                </a:cubicBezTo>
                <a:cubicBezTo>
                  <a:pt x="76" y="65"/>
                  <a:pt x="77" y="66"/>
                  <a:pt x="77" y="67"/>
                </a:cubicBezTo>
                <a:close/>
                <a:moveTo>
                  <a:pt x="20" y="26"/>
                </a:moveTo>
                <a:cubicBezTo>
                  <a:pt x="20" y="57"/>
                  <a:pt x="20" y="57"/>
                  <a:pt x="20" y="57"/>
                </a:cubicBezTo>
                <a:cubicBezTo>
                  <a:pt x="25" y="57"/>
                  <a:pt x="25" y="57"/>
                  <a:pt x="25" y="57"/>
                </a:cubicBezTo>
                <a:cubicBezTo>
                  <a:pt x="25" y="26"/>
                  <a:pt x="25" y="26"/>
                  <a:pt x="25" y="26"/>
                </a:cubicBezTo>
                <a:cubicBezTo>
                  <a:pt x="36" y="26"/>
                  <a:pt x="36" y="26"/>
                  <a:pt x="36" y="26"/>
                </a:cubicBezTo>
                <a:cubicBezTo>
                  <a:pt x="36" y="57"/>
                  <a:pt x="36" y="57"/>
                  <a:pt x="36" y="57"/>
                </a:cubicBezTo>
                <a:cubicBezTo>
                  <a:pt x="41" y="57"/>
                  <a:pt x="41" y="57"/>
                  <a:pt x="41" y="57"/>
                </a:cubicBezTo>
                <a:cubicBezTo>
                  <a:pt x="41" y="26"/>
                  <a:pt x="41" y="26"/>
                  <a:pt x="41" y="26"/>
                </a:cubicBezTo>
                <a:cubicBezTo>
                  <a:pt x="51" y="26"/>
                  <a:pt x="51" y="26"/>
                  <a:pt x="51" y="26"/>
                </a:cubicBezTo>
                <a:cubicBezTo>
                  <a:pt x="51" y="57"/>
                  <a:pt x="51" y="57"/>
                  <a:pt x="51" y="57"/>
                </a:cubicBezTo>
                <a:cubicBezTo>
                  <a:pt x="56" y="57"/>
                  <a:pt x="56" y="57"/>
                  <a:pt x="56" y="57"/>
                </a:cubicBezTo>
                <a:cubicBezTo>
                  <a:pt x="56" y="26"/>
                  <a:pt x="56" y="26"/>
                  <a:pt x="56" y="26"/>
                </a:cubicBezTo>
                <a:cubicBezTo>
                  <a:pt x="67" y="26"/>
                  <a:pt x="67" y="26"/>
                  <a:pt x="67" y="26"/>
                </a:cubicBezTo>
                <a:cubicBezTo>
                  <a:pt x="67" y="57"/>
                  <a:pt x="67" y="57"/>
                  <a:pt x="67" y="57"/>
                </a:cubicBezTo>
                <a:cubicBezTo>
                  <a:pt x="69" y="57"/>
                  <a:pt x="69" y="57"/>
                  <a:pt x="69" y="57"/>
                </a:cubicBezTo>
                <a:cubicBezTo>
                  <a:pt x="70" y="57"/>
                  <a:pt x="72" y="58"/>
                  <a:pt x="72" y="59"/>
                </a:cubicBezTo>
                <a:cubicBezTo>
                  <a:pt x="72" y="62"/>
                  <a:pt x="72" y="62"/>
                  <a:pt x="72" y="62"/>
                </a:cubicBezTo>
                <a:cubicBezTo>
                  <a:pt x="5" y="62"/>
                  <a:pt x="5" y="62"/>
                  <a:pt x="5" y="62"/>
                </a:cubicBezTo>
                <a:cubicBezTo>
                  <a:pt x="5" y="59"/>
                  <a:pt x="5" y="59"/>
                  <a:pt x="5" y="59"/>
                </a:cubicBezTo>
                <a:cubicBezTo>
                  <a:pt x="5" y="58"/>
                  <a:pt x="6" y="57"/>
                  <a:pt x="8" y="57"/>
                </a:cubicBezTo>
                <a:cubicBezTo>
                  <a:pt x="10" y="57"/>
                  <a:pt x="10" y="57"/>
                  <a:pt x="10" y="57"/>
                </a:cubicBezTo>
                <a:cubicBezTo>
                  <a:pt x="10" y="26"/>
                  <a:pt x="10" y="26"/>
                  <a:pt x="10" y="26"/>
                </a:cubicBezTo>
                <a:lnTo>
                  <a:pt x="20" y="26"/>
                </a:lnTo>
                <a:close/>
              </a:path>
            </a:pathLst>
          </a:custGeom>
          <a:solidFill>
            <a:srgbClr val="12B9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 name="TextBox 18">
            <a:extLst>
              <a:ext uri="{FF2B5EF4-FFF2-40B4-BE49-F238E27FC236}">
                <a16:creationId xmlns:a16="http://schemas.microsoft.com/office/drawing/2014/main" id="{430F9A90-FAC0-002E-9653-D8054235AEFD}"/>
              </a:ext>
            </a:extLst>
          </p:cNvPr>
          <p:cNvSpPr txBox="1"/>
          <p:nvPr/>
        </p:nvSpPr>
        <p:spPr>
          <a:xfrm>
            <a:off x="1178949" y="1315483"/>
            <a:ext cx="3189461" cy="351487"/>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Retail Customers</a:t>
            </a:r>
            <a:endParaRPr lang="ru-RU" sz="900" spc="-30" dirty="0">
              <a:solidFill>
                <a:srgbClr val="0070C0"/>
              </a:solidFill>
            </a:endParaRPr>
          </a:p>
        </p:txBody>
      </p:sp>
      <p:sp>
        <p:nvSpPr>
          <p:cNvPr id="20" name="TextBox 19">
            <a:extLst>
              <a:ext uri="{FF2B5EF4-FFF2-40B4-BE49-F238E27FC236}">
                <a16:creationId xmlns:a16="http://schemas.microsoft.com/office/drawing/2014/main" id="{CBD0EAD6-FADA-9B80-91D4-EF0F8BFF999D}"/>
              </a:ext>
            </a:extLst>
          </p:cNvPr>
          <p:cNvSpPr txBox="1"/>
          <p:nvPr/>
        </p:nvSpPr>
        <p:spPr>
          <a:xfrm>
            <a:off x="5519864" y="1315482"/>
            <a:ext cx="2938270" cy="351487"/>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Bank Employees</a:t>
            </a:r>
            <a:endParaRPr lang="ru-RU" sz="900" spc="-30" dirty="0">
              <a:solidFill>
                <a:srgbClr val="0070C0"/>
              </a:solidFill>
            </a:endParaRPr>
          </a:p>
        </p:txBody>
      </p:sp>
    </p:spTree>
    <p:extLst>
      <p:ext uri="{BB962C8B-B14F-4D97-AF65-F5344CB8AC3E}">
        <p14:creationId xmlns:p14="http://schemas.microsoft.com/office/powerpoint/2010/main" val="1335912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438E4B-ED0D-229B-92BF-47A16FB6F91C}"/>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BCC29413-A39E-3A46-D4F4-69FA80920554}"/>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0"/>
            <a:ext cx="9144000" cy="5150791"/>
          </a:xfrm>
          <a:prstGeom prst="rect">
            <a:avLst/>
          </a:prstGeom>
        </p:spPr>
      </p:pic>
      <p:sp>
        <p:nvSpPr>
          <p:cNvPr id="2" name="Скругленный прямоугольник 1">
            <a:extLst>
              <a:ext uri="{FF2B5EF4-FFF2-40B4-BE49-F238E27FC236}">
                <a16:creationId xmlns:a16="http://schemas.microsoft.com/office/drawing/2014/main" id="{0ED44AA7-4BE5-68A7-CF84-5390588B7A37}"/>
              </a:ext>
            </a:extLst>
          </p:cNvPr>
          <p:cNvSpPr/>
          <p:nvPr/>
        </p:nvSpPr>
        <p:spPr>
          <a:xfrm>
            <a:off x="7493000" y="409681"/>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39" name="Скругленный прямоугольник 38">
            <a:extLst>
              <a:ext uri="{FF2B5EF4-FFF2-40B4-BE49-F238E27FC236}">
                <a16:creationId xmlns:a16="http://schemas.microsoft.com/office/drawing/2014/main" id="{CA383EFF-5992-7B38-9460-14678BCD0F0B}"/>
              </a:ext>
            </a:extLst>
          </p:cNvPr>
          <p:cNvSpPr/>
          <p:nvPr/>
        </p:nvSpPr>
        <p:spPr>
          <a:xfrm>
            <a:off x="584741" y="1088048"/>
            <a:ext cx="3850099" cy="3751310"/>
          </a:xfrm>
          <a:prstGeom prst="roundRect">
            <a:avLst>
              <a:gd name="adj" fmla="val 3757"/>
            </a:avLst>
          </a:prstGeom>
          <a:solidFill>
            <a:schemeClr val="bg1">
              <a:alpha val="57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79450" indent="-171450" algn="l">
              <a:buFont typeface="Arial" panose="020B0604020202020204" pitchFamily="34" charset="0"/>
              <a:buChar char="•"/>
            </a:pPr>
            <a:endParaRPr lang="ru-RU" sz="1100" dirty="0">
              <a:solidFill>
                <a:schemeClr val="tx1"/>
              </a:solidFill>
              <a:latin typeface="Arial" panose="020B0604020202020204" pitchFamily="34" charset="0"/>
              <a:cs typeface="Arial" panose="020B0604020202020204" pitchFamily="34" charset="0"/>
            </a:endParaRPr>
          </a:p>
          <a:p>
            <a:pPr marL="279450" indent="-171450" algn="l">
              <a:buFont typeface="Arial" panose="020B0604020202020204" pitchFamily="34" charset="0"/>
              <a:buChar char="•"/>
            </a:pPr>
            <a:endParaRPr lang="ru-RU" sz="1100" dirty="0">
              <a:solidFill>
                <a:schemeClr val="tx1"/>
              </a:solidFill>
              <a:latin typeface="Arial" panose="020B0604020202020204" pitchFamily="34" charset="0"/>
              <a:cs typeface="Arial" panose="020B0604020202020204" pitchFamily="34" charset="0"/>
            </a:endParaRPr>
          </a:p>
          <a:p>
            <a:pPr marL="279450" indent="-171450" algn="l">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Environmental Impact</a:t>
            </a:r>
          </a:p>
          <a:p>
            <a:pPr marL="279450" indent="-171450" algn="l">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Working Conditions</a:t>
            </a:r>
          </a:p>
          <a:p>
            <a:pPr marL="279450" indent="-171450" algn="l">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Occupational Health and Safety</a:t>
            </a:r>
            <a:endParaRPr lang="ru-RU" sz="1400" dirty="0">
              <a:solidFill>
                <a:schemeClr val="tx1"/>
              </a:solidFill>
              <a:latin typeface="Arial" panose="020B0604020202020204" pitchFamily="34" charset="0"/>
              <a:cs typeface="Arial" panose="020B0604020202020204" pitchFamily="34" charset="0"/>
            </a:endParaRPr>
          </a:p>
          <a:p>
            <a:pPr marL="279450" indent="-171450" algn="l">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Market conduct violation</a:t>
            </a:r>
            <a:endParaRPr lang="ru-RU" sz="1400" dirty="0">
              <a:solidFill>
                <a:schemeClr val="tx1"/>
              </a:solidFill>
              <a:latin typeface="Arial" panose="020B0604020202020204" pitchFamily="34" charset="0"/>
              <a:cs typeface="Arial" panose="020B0604020202020204" pitchFamily="34" charset="0"/>
            </a:endParaRPr>
          </a:p>
          <a:p>
            <a:pPr marL="279450" indent="-171450" algn="l">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Community rights</a:t>
            </a:r>
            <a:endParaRPr lang="ru-RU" sz="1400" dirty="0">
              <a:solidFill>
                <a:schemeClr val="tx1"/>
              </a:solidFill>
              <a:latin typeface="Arial" panose="020B0604020202020204" pitchFamily="34" charset="0"/>
              <a:cs typeface="Arial" panose="020B0604020202020204" pitchFamily="34" charset="0"/>
            </a:endParaRPr>
          </a:p>
        </p:txBody>
      </p:sp>
      <p:sp>
        <p:nvSpPr>
          <p:cNvPr id="10" name="Заголовок 1">
            <a:extLst>
              <a:ext uri="{FF2B5EF4-FFF2-40B4-BE49-F238E27FC236}">
                <a16:creationId xmlns:a16="http://schemas.microsoft.com/office/drawing/2014/main" id="{99D07E5B-D98B-567D-2FCB-25029546479B}"/>
              </a:ext>
            </a:extLst>
          </p:cNvPr>
          <p:cNvSpPr txBox="1">
            <a:spLocks/>
          </p:cNvSpPr>
          <p:nvPr/>
        </p:nvSpPr>
        <p:spPr>
          <a:xfrm>
            <a:off x="112474" y="157120"/>
            <a:ext cx="6669326" cy="680493"/>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sz="2000" b="0" dirty="0">
                <a:solidFill>
                  <a:srgbClr val="00B975"/>
                </a:solidFill>
                <a:sym typeface="Arial"/>
              </a:rPr>
              <a:t>Identified Potential Risks:</a:t>
            </a:r>
            <a:br>
              <a:rPr lang="ru-RU" sz="2000" dirty="0">
                <a:sym typeface="Arial"/>
              </a:rPr>
            </a:br>
            <a:r>
              <a:rPr lang="en-US" sz="2000" dirty="0">
                <a:solidFill>
                  <a:schemeClr val="tx1">
                    <a:lumMod val="85000"/>
                    <a:lumOff val="15000"/>
                  </a:schemeClr>
                </a:solidFill>
                <a:sym typeface="Arial"/>
              </a:rPr>
              <a:t>Indirect Impact</a:t>
            </a:r>
            <a:endParaRPr lang="ru-RU" sz="2000"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9571F78E-B27D-42AB-65E0-ECCB944410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3923" y="497367"/>
            <a:ext cx="1114007" cy="146700"/>
          </a:xfrm>
          <a:prstGeom prst="rect">
            <a:avLst/>
          </a:prstGeom>
        </p:spPr>
      </p:pic>
      <p:sp>
        <p:nvSpPr>
          <p:cNvPr id="5" name="Овал 4">
            <a:extLst>
              <a:ext uri="{FF2B5EF4-FFF2-40B4-BE49-F238E27FC236}">
                <a16:creationId xmlns:a16="http://schemas.microsoft.com/office/drawing/2014/main" id="{2BC76B5C-6D25-54C2-A8DB-4AB515AA9CF1}"/>
              </a:ext>
            </a:extLst>
          </p:cNvPr>
          <p:cNvSpPr/>
          <p:nvPr/>
        </p:nvSpPr>
        <p:spPr>
          <a:xfrm>
            <a:off x="8587627" y="4408634"/>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33866DA2-EAFA-3103-6870-0B650A42CA42}"/>
              </a:ext>
            </a:extLst>
          </p:cNvPr>
          <p:cNvSpPr txBox="1"/>
          <p:nvPr/>
        </p:nvSpPr>
        <p:spPr>
          <a:xfrm>
            <a:off x="8537522" y="4430811"/>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a:t>
            </a:r>
            <a:r>
              <a:rPr lang="ru-RU" sz="900" dirty="0">
                <a:solidFill>
                  <a:schemeClr val="dk1"/>
                </a:solidFill>
                <a:latin typeface="Arial"/>
                <a:ea typeface="Arial"/>
                <a:cs typeface="Arial"/>
                <a:sym typeface="Arial"/>
              </a:rPr>
              <a:t>6</a:t>
            </a:r>
            <a:endParaRPr lang="ru-RU" sz="900" u="sng" dirty="0"/>
          </a:p>
        </p:txBody>
      </p:sp>
      <p:sp>
        <p:nvSpPr>
          <p:cNvPr id="9" name="Скругленный прямоугольник 38">
            <a:extLst>
              <a:ext uri="{FF2B5EF4-FFF2-40B4-BE49-F238E27FC236}">
                <a16:creationId xmlns:a16="http://schemas.microsoft.com/office/drawing/2014/main" id="{A7A6B551-B3B3-8C49-3842-51977C446C90}"/>
              </a:ext>
            </a:extLst>
          </p:cNvPr>
          <p:cNvSpPr/>
          <p:nvPr/>
        </p:nvSpPr>
        <p:spPr>
          <a:xfrm>
            <a:off x="4709161" y="1088048"/>
            <a:ext cx="3850098" cy="3751310"/>
          </a:xfrm>
          <a:prstGeom prst="roundRect">
            <a:avLst>
              <a:gd name="adj" fmla="val 3757"/>
            </a:avLst>
          </a:prstGeom>
          <a:solidFill>
            <a:schemeClr val="bg1">
              <a:alpha val="57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93750" indent="-285750" algn="l">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Environmental Impact</a:t>
            </a:r>
          </a:p>
          <a:p>
            <a:pPr marL="393750" indent="-285750" algn="l">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Working Conditions</a:t>
            </a:r>
          </a:p>
          <a:p>
            <a:pPr marL="393750" indent="-285750" algn="l">
              <a:spcBef>
                <a:spcPts val="600"/>
              </a:spcBef>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Occupational Health and Safety</a:t>
            </a:r>
            <a:endParaRPr lang="ru-RU" sz="1400" dirty="0">
              <a:solidFill>
                <a:schemeClr val="tx1"/>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CB3110B-0AA7-2B8D-A28B-79441DEBA879}"/>
              </a:ext>
            </a:extLst>
          </p:cNvPr>
          <p:cNvSpPr txBox="1"/>
          <p:nvPr/>
        </p:nvSpPr>
        <p:spPr>
          <a:xfrm>
            <a:off x="1178949" y="1315483"/>
            <a:ext cx="3189461" cy="555520"/>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Corporate Business</a:t>
            </a:r>
            <a:endParaRPr lang="ru-RU" sz="1500" b="1" spc="-30" dirty="0">
              <a:solidFill>
                <a:schemeClr val="dk1"/>
              </a:solidFill>
              <a:latin typeface="Arial"/>
              <a:ea typeface="Arial"/>
              <a:cs typeface="Arial"/>
              <a:sym typeface="Arial"/>
            </a:endParaRPr>
          </a:p>
          <a:p>
            <a:pPr lvl="0">
              <a:lnSpc>
                <a:spcPct val="90000"/>
              </a:lnSpc>
            </a:pPr>
            <a:r>
              <a:rPr lang="en-US" sz="900" dirty="0">
                <a:solidFill>
                  <a:srgbClr val="0070C0"/>
                </a:solidFill>
              </a:rPr>
              <a:t>Impact on the society and population in the regions of operations</a:t>
            </a:r>
            <a:endParaRPr lang="ru-RU" sz="900" spc="-30" dirty="0">
              <a:solidFill>
                <a:srgbClr val="0070C0"/>
              </a:solidFill>
            </a:endParaRPr>
          </a:p>
        </p:txBody>
      </p:sp>
      <p:sp>
        <p:nvSpPr>
          <p:cNvPr id="20" name="TextBox 19">
            <a:extLst>
              <a:ext uri="{FF2B5EF4-FFF2-40B4-BE49-F238E27FC236}">
                <a16:creationId xmlns:a16="http://schemas.microsoft.com/office/drawing/2014/main" id="{175CD5BC-D912-3BCE-5B48-E707AF795C11}"/>
              </a:ext>
            </a:extLst>
          </p:cNvPr>
          <p:cNvSpPr txBox="1"/>
          <p:nvPr/>
        </p:nvSpPr>
        <p:spPr>
          <a:xfrm>
            <a:off x="5519864" y="1315482"/>
            <a:ext cx="2938270" cy="555521"/>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1500" b="1" spc="-30" dirty="0">
                <a:solidFill>
                  <a:schemeClr val="dk1"/>
                </a:solidFill>
                <a:latin typeface="Arial"/>
                <a:ea typeface="Arial"/>
                <a:cs typeface="Arial"/>
                <a:sym typeface="Arial"/>
              </a:rPr>
              <a:t>Suppliers</a:t>
            </a:r>
            <a:endParaRPr lang="ru-RU" sz="1500" b="1" spc="-30" dirty="0">
              <a:solidFill>
                <a:schemeClr val="dk1"/>
              </a:solidFill>
              <a:latin typeface="Arial"/>
              <a:ea typeface="Arial"/>
              <a:cs typeface="Arial"/>
              <a:sym typeface="Arial"/>
            </a:endParaRPr>
          </a:p>
          <a:p>
            <a:pPr>
              <a:lnSpc>
                <a:spcPct val="90000"/>
              </a:lnSpc>
            </a:pPr>
            <a:r>
              <a:rPr lang="en-US" sz="900" dirty="0">
                <a:solidFill>
                  <a:srgbClr val="0070C0"/>
                </a:solidFill>
              </a:rPr>
              <a:t>Impact on the society and population in the regions of operations</a:t>
            </a:r>
            <a:endParaRPr lang="ru-RU" sz="900" spc="-30" dirty="0">
              <a:solidFill>
                <a:srgbClr val="0070C0"/>
              </a:solidFill>
            </a:endParaRPr>
          </a:p>
          <a:p>
            <a:pPr lvl="0">
              <a:lnSpc>
                <a:spcPct val="90000"/>
              </a:lnSpc>
            </a:pPr>
            <a:br>
              <a:rPr lang="ru-RU" sz="900" b="1" spc="-30" dirty="0">
                <a:solidFill>
                  <a:schemeClr val="dk1"/>
                </a:solidFill>
                <a:latin typeface="Arial"/>
                <a:ea typeface="Arial"/>
                <a:cs typeface="Arial"/>
                <a:sym typeface="Arial"/>
              </a:rPr>
            </a:br>
            <a:endParaRPr lang="ru-RU" sz="900" spc="-30" dirty="0">
              <a:solidFill>
                <a:srgbClr val="0070C0"/>
              </a:solidFill>
            </a:endParaRPr>
          </a:p>
        </p:txBody>
      </p:sp>
      <p:sp>
        <p:nvSpPr>
          <p:cNvPr id="4" name="Google Shape;6379;p38">
            <a:extLst>
              <a:ext uri="{FF2B5EF4-FFF2-40B4-BE49-F238E27FC236}">
                <a16:creationId xmlns:a16="http://schemas.microsoft.com/office/drawing/2014/main" id="{45EA505F-2990-42A3-3F97-80D49AAEF92F}"/>
              </a:ext>
            </a:extLst>
          </p:cNvPr>
          <p:cNvSpPr/>
          <p:nvPr/>
        </p:nvSpPr>
        <p:spPr>
          <a:xfrm>
            <a:off x="5057434" y="1406402"/>
            <a:ext cx="396000" cy="324000"/>
          </a:xfrm>
          <a:custGeom>
            <a:avLst/>
            <a:gdLst/>
            <a:ahLst/>
            <a:cxnLst/>
            <a:rect l="l" t="t" r="r" b="b"/>
            <a:pathLst>
              <a:path w="69" h="56" extrusionOk="0">
                <a:moveTo>
                  <a:pt x="69" y="43"/>
                </a:moveTo>
                <a:cubicBezTo>
                  <a:pt x="69" y="46"/>
                  <a:pt x="66" y="46"/>
                  <a:pt x="64" y="46"/>
                </a:cubicBezTo>
                <a:cubicBezTo>
                  <a:pt x="64" y="52"/>
                  <a:pt x="60" y="56"/>
                  <a:pt x="54" y="56"/>
                </a:cubicBezTo>
                <a:cubicBezTo>
                  <a:pt x="48" y="56"/>
                  <a:pt x="44" y="52"/>
                  <a:pt x="44" y="46"/>
                </a:cubicBezTo>
                <a:cubicBezTo>
                  <a:pt x="28" y="46"/>
                  <a:pt x="28" y="46"/>
                  <a:pt x="28" y="46"/>
                </a:cubicBezTo>
                <a:cubicBezTo>
                  <a:pt x="28" y="52"/>
                  <a:pt x="24" y="56"/>
                  <a:pt x="18" y="56"/>
                </a:cubicBezTo>
                <a:cubicBezTo>
                  <a:pt x="12" y="56"/>
                  <a:pt x="8" y="52"/>
                  <a:pt x="8" y="46"/>
                </a:cubicBezTo>
                <a:cubicBezTo>
                  <a:pt x="5" y="46"/>
                  <a:pt x="5" y="46"/>
                  <a:pt x="5" y="46"/>
                </a:cubicBezTo>
                <a:cubicBezTo>
                  <a:pt x="3" y="46"/>
                  <a:pt x="0" y="46"/>
                  <a:pt x="0" y="43"/>
                </a:cubicBezTo>
                <a:cubicBezTo>
                  <a:pt x="0" y="42"/>
                  <a:pt x="1" y="41"/>
                  <a:pt x="3" y="41"/>
                </a:cubicBezTo>
                <a:cubicBezTo>
                  <a:pt x="3" y="28"/>
                  <a:pt x="3" y="28"/>
                  <a:pt x="3" y="28"/>
                </a:cubicBezTo>
                <a:cubicBezTo>
                  <a:pt x="3" y="25"/>
                  <a:pt x="2" y="22"/>
                  <a:pt x="4" y="20"/>
                </a:cubicBezTo>
                <a:cubicBezTo>
                  <a:pt x="12" y="12"/>
                  <a:pt x="12" y="12"/>
                  <a:pt x="12" y="12"/>
                </a:cubicBezTo>
                <a:cubicBezTo>
                  <a:pt x="13" y="11"/>
                  <a:pt x="15" y="10"/>
                  <a:pt x="17" y="10"/>
                </a:cubicBezTo>
                <a:cubicBezTo>
                  <a:pt x="23" y="10"/>
                  <a:pt x="23" y="10"/>
                  <a:pt x="23" y="10"/>
                </a:cubicBezTo>
                <a:cubicBezTo>
                  <a:pt x="23" y="2"/>
                  <a:pt x="23" y="2"/>
                  <a:pt x="23" y="2"/>
                </a:cubicBezTo>
                <a:cubicBezTo>
                  <a:pt x="23" y="1"/>
                  <a:pt x="24" y="0"/>
                  <a:pt x="26" y="0"/>
                </a:cubicBezTo>
                <a:cubicBezTo>
                  <a:pt x="67" y="0"/>
                  <a:pt x="67" y="0"/>
                  <a:pt x="67" y="0"/>
                </a:cubicBezTo>
                <a:cubicBezTo>
                  <a:pt x="68" y="0"/>
                  <a:pt x="69" y="1"/>
                  <a:pt x="69" y="2"/>
                </a:cubicBezTo>
                <a:lnTo>
                  <a:pt x="69" y="43"/>
                </a:lnTo>
                <a:close/>
                <a:moveTo>
                  <a:pt x="23" y="25"/>
                </a:moveTo>
                <a:cubicBezTo>
                  <a:pt x="23" y="15"/>
                  <a:pt x="23" y="15"/>
                  <a:pt x="23" y="15"/>
                </a:cubicBezTo>
                <a:cubicBezTo>
                  <a:pt x="17" y="15"/>
                  <a:pt x="17" y="15"/>
                  <a:pt x="17" y="15"/>
                </a:cubicBezTo>
                <a:cubicBezTo>
                  <a:pt x="17" y="15"/>
                  <a:pt x="16" y="15"/>
                  <a:pt x="16" y="15"/>
                </a:cubicBezTo>
                <a:cubicBezTo>
                  <a:pt x="8" y="23"/>
                  <a:pt x="8" y="23"/>
                  <a:pt x="8" y="23"/>
                </a:cubicBezTo>
                <a:cubicBezTo>
                  <a:pt x="8" y="23"/>
                  <a:pt x="8" y="24"/>
                  <a:pt x="8" y="24"/>
                </a:cubicBezTo>
                <a:cubicBezTo>
                  <a:pt x="8" y="25"/>
                  <a:pt x="8" y="25"/>
                  <a:pt x="8" y="25"/>
                </a:cubicBezTo>
                <a:lnTo>
                  <a:pt x="23" y="25"/>
                </a:lnTo>
                <a:close/>
                <a:moveTo>
                  <a:pt x="18" y="41"/>
                </a:moveTo>
                <a:cubicBezTo>
                  <a:pt x="15" y="41"/>
                  <a:pt x="13" y="43"/>
                  <a:pt x="13" y="46"/>
                </a:cubicBezTo>
                <a:cubicBezTo>
                  <a:pt x="13" y="49"/>
                  <a:pt x="15" y="51"/>
                  <a:pt x="18" y="51"/>
                </a:cubicBezTo>
                <a:cubicBezTo>
                  <a:pt x="21" y="51"/>
                  <a:pt x="23" y="49"/>
                  <a:pt x="23" y="46"/>
                </a:cubicBezTo>
                <a:cubicBezTo>
                  <a:pt x="23" y="43"/>
                  <a:pt x="21" y="41"/>
                  <a:pt x="18" y="41"/>
                </a:cubicBezTo>
                <a:close/>
                <a:moveTo>
                  <a:pt x="54" y="41"/>
                </a:moveTo>
                <a:cubicBezTo>
                  <a:pt x="51" y="41"/>
                  <a:pt x="49" y="43"/>
                  <a:pt x="49" y="46"/>
                </a:cubicBezTo>
                <a:cubicBezTo>
                  <a:pt x="49" y="49"/>
                  <a:pt x="51" y="51"/>
                  <a:pt x="54" y="51"/>
                </a:cubicBezTo>
                <a:cubicBezTo>
                  <a:pt x="57" y="51"/>
                  <a:pt x="59" y="49"/>
                  <a:pt x="59" y="46"/>
                </a:cubicBezTo>
                <a:cubicBezTo>
                  <a:pt x="59" y="43"/>
                  <a:pt x="57" y="41"/>
                  <a:pt x="54" y="41"/>
                </a:cubicBezTo>
                <a:close/>
              </a:path>
            </a:pathLst>
          </a:custGeom>
          <a:solidFill>
            <a:srgbClr val="12B9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 name="Google Shape;6268;p37">
            <a:extLst>
              <a:ext uri="{FF2B5EF4-FFF2-40B4-BE49-F238E27FC236}">
                <a16:creationId xmlns:a16="http://schemas.microsoft.com/office/drawing/2014/main" id="{B0330F8F-72B9-F21D-C524-E21A1194D84C}"/>
              </a:ext>
            </a:extLst>
          </p:cNvPr>
          <p:cNvSpPr/>
          <p:nvPr/>
        </p:nvSpPr>
        <p:spPr>
          <a:xfrm>
            <a:off x="808427" y="1393216"/>
            <a:ext cx="360000" cy="324000"/>
          </a:xfrm>
          <a:custGeom>
            <a:avLst/>
            <a:gdLst/>
            <a:ahLst/>
            <a:cxnLst/>
            <a:rect l="l" t="t" r="r" b="b"/>
            <a:pathLst>
              <a:path w="68" h="58" extrusionOk="0">
                <a:moveTo>
                  <a:pt x="68" y="30"/>
                </a:moveTo>
                <a:cubicBezTo>
                  <a:pt x="0" y="30"/>
                  <a:pt x="0" y="30"/>
                  <a:pt x="0" y="30"/>
                </a:cubicBezTo>
                <a:cubicBezTo>
                  <a:pt x="0" y="15"/>
                  <a:pt x="0" y="15"/>
                  <a:pt x="0" y="15"/>
                </a:cubicBezTo>
                <a:cubicBezTo>
                  <a:pt x="0" y="12"/>
                  <a:pt x="3" y="9"/>
                  <a:pt x="7" y="9"/>
                </a:cubicBezTo>
                <a:cubicBezTo>
                  <a:pt x="20" y="9"/>
                  <a:pt x="20" y="9"/>
                  <a:pt x="20" y="9"/>
                </a:cubicBezTo>
                <a:cubicBezTo>
                  <a:pt x="20" y="3"/>
                  <a:pt x="20" y="3"/>
                  <a:pt x="20" y="3"/>
                </a:cubicBezTo>
                <a:cubicBezTo>
                  <a:pt x="20" y="1"/>
                  <a:pt x="22" y="0"/>
                  <a:pt x="24" y="0"/>
                </a:cubicBezTo>
                <a:cubicBezTo>
                  <a:pt x="45" y="0"/>
                  <a:pt x="45" y="0"/>
                  <a:pt x="45" y="0"/>
                </a:cubicBezTo>
                <a:cubicBezTo>
                  <a:pt x="47" y="0"/>
                  <a:pt x="49" y="1"/>
                  <a:pt x="49" y="3"/>
                </a:cubicBezTo>
                <a:cubicBezTo>
                  <a:pt x="49" y="9"/>
                  <a:pt x="49" y="9"/>
                  <a:pt x="49" y="9"/>
                </a:cubicBezTo>
                <a:cubicBezTo>
                  <a:pt x="62" y="9"/>
                  <a:pt x="62" y="9"/>
                  <a:pt x="62" y="9"/>
                </a:cubicBezTo>
                <a:cubicBezTo>
                  <a:pt x="66" y="9"/>
                  <a:pt x="68" y="12"/>
                  <a:pt x="68" y="15"/>
                </a:cubicBezTo>
                <a:lnTo>
                  <a:pt x="68" y="30"/>
                </a:lnTo>
                <a:close/>
                <a:moveTo>
                  <a:pt x="68" y="52"/>
                </a:moveTo>
                <a:cubicBezTo>
                  <a:pt x="68" y="55"/>
                  <a:pt x="66" y="58"/>
                  <a:pt x="62" y="58"/>
                </a:cubicBezTo>
                <a:cubicBezTo>
                  <a:pt x="7" y="58"/>
                  <a:pt x="7" y="58"/>
                  <a:pt x="7" y="58"/>
                </a:cubicBezTo>
                <a:cubicBezTo>
                  <a:pt x="3" y="58"/>
                  <a:pt x="0" y="55"/>
                  <a:pt x="0" y="52"/>
                </a:cubicBezTo>
                <a:cubicBezTo>
                  <a:pt x="0" y="34"/>
                  <a:pt x="0" y="34"/>
                  <a:pt x="0" y="34"/>
                </a:cubicBezTo>
                <a:cubicBezTo>
                  <a:pt x="26" y="34"/>
                  <a:pt x="26" y="34"/>
                  <a:pt x="26" y="34"/>
                </a:cubicBezTo>
                <a:cubicBezTo>
                  <a:pt x="26" y="40"/>
                  <a:pt x="26" y="40"/>
                  <a:pt x="26" y="40"/>
                </a:cubicBezTo>
                <a:cubicBezTo>
                  <a:pt x="26" y="41"/>
                  <a:pt x="27" y="42"/>
                  <a:pt x="28" y="42"/>
                </a:cubicBezTo>
                <a:cubicBezTo>
                  <a:pt x="41" y="42"/>
                  <a:pt x="41" y="42"/>
                  <a:pt x="41" y="42"/>
                </a:cubicBezTo>
                <a:cubicBezTo>
                  <a:pt x="42" y="42"/>
                  <a:pt x="43" y="41"/>
                  <a:pt x="43" y="40"/>
                </a:cubicBezTo>
                <a:cubicBezTo>
                  <a:pt x="43" y="34"/>
                  <a:pt x="43" y="34"/>
                  <a:pt x="43" y="34"/>
                </a:cubicBezTo>
                <a:cubicBezTo>
                  <a:pt x="68" y="34"/>
                  <a:pt x="68" y="34"/>
                  <a:pt x="68" y="34"/>
                </a:cubicBezTo>
                <a:lnTo>
                  <a:pt x="68" y="52"/>
                </a:lnTo>
                <a:close/>
                <a:moveTo>
                  <a:pt x="44" y="9"/>
                </a:moveTo>
                <a:cubicBezTo>
                  <a:pt x="44" y="5"/>
                  <a:pt x="44" y="5"/>
                  <a:pt x="44" y="5"/>
                </a:cubicBezTo>
                <a:cubicBezTo>
                  <a:pt x="25" y="5"/>
                  <a:pt x="25" y="5"/>
                  <a:pt x="25" y="5"/>
                </a:cubicBezTo>
                <a:cubicBezTo>
                  <a:pt x="25" y="9"/>
                  <a:pt x="25" y="9"/>
                  <a:pt x="25" y="9"/>
                </a:cubicBezTo>
                <a:lnTo>
                  <a:pt x="44" y="9"/>
                </a:lnTo>
                <a:close/>
                <a:moveTo>
                  <a:pt x="39" y="39"/>
                </a:moveTo>
                <a:cubicBezTo>
                  <a:pt x="30" y="39"/>
                  <a:pt x="30" y="39"/>
                  <a:pt x="30" y="39"/>
                </a:cubicBezTo>
                <a:cubicBezTo>
                  <a:pt x="30" y="34"/>
                  <a:pt x="30" y="34"/>
                  <a:pt x="30" y="34"/>
                </a:cubicBezTo>
                <a:cubicBezTo>
                  <a:pt x="39" y="34"/>
                  <a:pt x="39" y="34"/>
                  <a:pt x="39" y="34"/>
                </a:cubicBezTo>
                <a:lnTo>
                  <a:pt x="39" y="39"/>
                </a:lnTo>
                <a:close/>
              </a:path>
            </a:pathLst>
          </a:custGeom>
          <a:solidFill>
            <a:srgbClr val="12B9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83494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DE8A588-DF51-86F6-4CA1-0CA4A1CA9AB6}"/>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61A8C72B-0AD1-1E64-D88B-97A4CC502C64}"/>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0"/>
            <a:ext cx="9144000" cy="5150791"/>
          </a:xfrm>
          <a:prstGeom prst="rect">
            <a:avLst/>
          </a:prstGeom>
        </p:spPr>
      </p:pic>
      <p:sp>
        <p:nvSpPr>
          <p:cNvPr id="2" name="Скругленный прямоугольник 1">
            <a:extLst>
              <a:ext uri="{FF2B5EF4-FFF2-40B4-BE49-F238E27FC236}">
                <a16:creationId xmlns:a16="http://schemas.microsoft.com/office/drawing/2014/main" id="{FC7B3BC9-2D9F-8A7D-9172-73855F8B1AD4}"/>
              </a:ext>
            </a:extLst>
          </p:cNvPr>
          <p:cNvSpPr/>
          <p:nvPr/>
        </p:nvSpPr>
        <p:spPr>
          <a:xfrm>
            <a:off x="7493000" y="409681"/>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0" name="Заголовок 1">
            <a:extLst>
              <a:ext uri="{FF2B5EF4-FFF2-40B4-BE49-F238E27FC236}">
                <a16:creationId xmlns:a16="http://schemas.microsoft.com/office/drawing/2014/main" id="{D8E0E5EB-8081-C5AC-6666-20AF39CF2DD4}"/>
              </a:ext>
            </a:extLst>
          </p:cNvPr>
          <p:cNvSpPr txBox="1">
            <a:spLocks/>
          </p:cNvSpPr>
          <p:nvPr/>
        </p:nvSpPr>
        <p:spPr>
          <a:xfrm>
            <a:off x="238293" y="289668"/>
            <a:ext cx="6669326" cy="486947"/>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sz="2000" b="0" dirty="0">
                <a:solidFill>
                  <a:srgbClr val="00B975"/>
                </a:solidFill>
                <a:sym typeface="Arial"/>
              </a:rPr>
              <a:t>Priority Impact Mapping</a:t>
            </a:r>
            <a:endParaRPr lang="ru-RU" sz="2000"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07E84A3D-97BE-A5C7-D2C3-E6CFE8EAC6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3923" y="497367"/>
            <a:ext cx="1114007" cy="146700"/>
          </a:xfrm>
          <a:prstGeom prst="rect">
            <a:avLst/>
          </a:prstGeom>
        </p:spPr>
      </p:pic>
      <p:sp>
        <p:nvSpPr>
          <p:cNvPr id="5" name="Овал 4">
            <a:extLst>
              <a:ext uri="{FF2B5EF4-FFF2-40B4-BE49-F238E27FC236}">
                <a16:creationId xmlns:a16="http://schemas.microsoft.com/office/drawing/2014/main" id="{4CEDD24F-46FA-DE19-B872-FD7554D2CAC2}"/>
              </a:ext>
            </a:extLst>
          </p:cNvPr>
          <p:cNvSpPr/>
          <p:nvPr/>
        </p:nvSpPr>
        <p:spPr>
          <a:xfrm>
            <a:off x="6958417" y="409680"/>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54A8205C-E62C-95FE-F5F2-8614D57088CF}"/>
              </a:ext>
            </a:extLst>
          </p:cNvPr>
          <p:cNvSpPr txBox="1"/>
          <p:nvPr/>
        </p:nvSpPr>
        <p:spPr>
          <a:xfrm>
            <a:off x="6907619" y="422299"/>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a:t>
            </a:r>
            <a:r>
              <a:rPr lang="ru-RU" sz="900" dirty="0">
                <a:solidFill>
                  <a:schemeClr val="dk1"/>
                </a:solidFill>
                <a:latin typeface="Arial"/>
                <a:ea typeface="Arial"/>
                <a:cs typeface="Arial"/>
                <a:sym typeface="Arial"/>
              </a:rPr>
              <a:t>7</a:t>
            </a:r>
            <a:endParaRPr lang="ru-RU" sz="900" u="sng" dirty="0"/>
          </a:p>
        </p:txBody>
      </p:sp>
      <p:graphicFrame>
        <p:nvGraphicFramePr>
          <p:cNvPr id="8" name="Таблица 7">
            <a:extLst>
              <a:ext uri="{FF2B5EF4-FFF2-40B4-BE49-F238E27FC236}">
                <a16:creationId xmlns:a16="http://schemas.microsoft.com/office/drawing/2014/main" id="{B0333755-95DA-AADE-5A88-BF589C159642}"/>
              </a:ext>
            </a:extLst>
          </p:cNvPr>
          <p:cNvGraphicFramePr>
            <a:graphicFrameLocks noGrp="1"/>
          </p:cNvGraphicFramePr>
          <p:nvPr>
            <p:extLst>
              <p:ext uri="{D42A27DB-BD31-4B8C-83A1-F6EECF244321}">
                <p14:modId xmlns:p14="http://schemas.microsoft.com/office/powerpoint/2010/main" val="2245287729"/>
              </p:ext>
            </p:extLst>
          </p:nvPr>
        </p:nvGraphicFramePr>
        <p:xfrm>
          <a:off x="5539303" y="1186296"/>
          <a:ext cx="3144760" cy="2128836"/>
        </p:xfrm>
        <a:graphic>
          <a:graphicData uri="http://schemas.openxmlformats.org/drawingml/2006/table">
            <a:tbl>
              <a:tblPr/>
              <a:tblGrid>
                <a:gridCol w="786190">
                  <a:extLst>
                    <a:ext uri="{9D8B030D-6E8A-4147-A177-3AD203B41FA5}">
                      <a16:colId xmlns:a16="http://schemas.microsoft.com/office/drawing/2014/main" val="2359228132"/>
                    </a:ext>
                  </a:extLst>
                </a:gridCol>
                <a:gridCol w="786190">
                  <a:extLst>
                    <a:ext uri="{9D8B030D-6E8A-4147-A177-3AD203B41FA5}">
                      <a16:colId xmlns:a16="http://schemas.microsoft.com/office/drawing/2014/main" val="3436533507"/>
                    </a:ext>
                  </a:extLst>
                </a:gridCol>
                <a:gridCol w="786190">
                  <a:extLst>
                    <a:ext uri="{9D8B030D-6E8A-4147-A177-3AD203B41FA5}">
                      <a16:colId xmlns:a16="http://schemas.microsoft.com/office/drawing/2014/main" val="1500387939"/>
                    </a:ext>
                  </a:extLst>
                </a:gridCol>
                <a:gridCol w="786190">
                  <a:extLst>
                    <a:ext uri="{9D8B030D-6E8A-4147-A177-3AD203B41FA5}">
                      <a16:colId xmlns:a16="http://schemas.microsoft.com/office/drawing/2014/main" val="202142097"/>
                    </a:ext>
                  </a:extLst>
                </a:gridCol>
              </a:tblGrid>
              <a:tr h="532209">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l" fontAlgn="b">
                        <a:buNone/>
                      </a:pPr>
                      <a:r>
                        <a:rPr lang="ru-KZ" sz="400" b="0" i="0" u="none" strike="noStrike" dirty="0">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2486219160"/>
                  </a:ext>
                </a:extLst>
              </a:tr>
              <a:tr h="532209">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tc>
                  <a:txBody>
                    <a:bodyPr/>
                    <a:lstStyle/>
                    <a:p>
                      <a:pPr algn="l" fontAlgn="b">
                        <a:buNone/>
                      </a:pPr>
                      <a:r>
                        <a:rPr lang="ru-KZ" sz="400" b="0" i="0" u="none" strike="noStrike" dirty="0">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5050"/>
                    </a:solidFill>
                  </a:tcPr>
                </a:tc>
                <a:extLst>
                  <a:ext uri="{0D108BD9-81ED-4DB2-BD59-A6C34878D82A}">
                    <a16:rowId xmlns:a16="http://schemas.microsoft.com/office/drawing/2014/main" val="2081961571"/>
                  </a:ext>
                </a:extLst>
              </a:tr>
              <a:tr h="532209">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844140003"/>
                  </a:ext>
                </a:extLst>
              </a:tr>
              <a:tr h="532209">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ru-KZ" sz="400" b="0" i="0" u="none" strike="noStrike">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buNone/>
                      </a:pPr>
                      <a:r>
                        <a:rPr lang="ru-KZ" sz="400" b="0" i="0" u="none" strike="noStrike" dirty="0">
                          <a:solidFill>
                            <a:srgbClr val="000000"/>
                          </a:solidFill>
                          <a:effectLst/>
                          <a:latin typeface="Arial Narrow" panose="020B0606020202030204" pitchFamily="34" charset="0"/>
                        </a:rPr>
                        <a:t> </a:t>
                      </a:r>
                    </a:p>
                  </a:txBody>
                  <a:tcPr marL="3829" marR="3829" marT="382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262256755"/>
                  </a:ext>
                </a:extLst>
              </a:tr>
            </a:tbl>
          </a:graphicData>
        </a:graphic>
      </p:graphicFrame>
      <p:cxnSp>
        <p:nvCxnSpPr>
          <p:cNvPr id="12" name="Прямая со стрелкой 11">
            <a:extLst>
              <a:ext uri="{FF2B5EF4-FFF2-40B4-BE49-F238E27FC236}">
                <a16:creationId xmlns:a16="http://schemas.microsoft.com/office/drawing/2014/main" id="{E37E1189-4F45-CAEF-1ECD-35F5901FEA86}"/>
              </a:ext>
            </a:extLst>
          </p:cNvPr>
          <p:cNvCxnSpPr/>
          <p:nvPr/>
        </p:nvCxnSpPr>
        <p:spPr>
          <a:xfrm>
            <a:off x="7663923" y="3505200"/>
            <a:ext cx="97200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D6AD4DB5-DEE7-F46A-55BF-48D1FE430D41}"/>
              </a:ext>
            </a:extLst>
          </p:cNvPr>
          <p:cNvSpPr txBox="1"/>
          <p:nvPr/>
        </p:nvSpPr>
        <p:spPr>
          <a:xfrm>
            <a:off x="6500767" y="3362086"/>
            <a:ext cx="136398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Likelihood</a:t>
            </a:r>
            <a:endParaRPr lang="ru-RU"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3DC4A62A-6FD3-2BFA-D13E-E09D1416D4A3}"/>
              </a:ext>
            </a:extLst>
          </p:cNvPr>
          <p:cNvSpPr txBox="1"/>
          <p:nvPr/>
        </p:nvSpPr>
        <p:spPr>
          <a:xfrm rot="16200000">
            <a:off x="4598178" y="2189097"/>
            <a:ext cx="136398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Severity</a:t>
            </a:r>
            <a:endParaRPr lang="ru-RU" sz="12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0026D7D-1C20-1D64-7747-2009E70594A6}"/>
              </a:ext>
            </a:extLst>
          </p:cNvPr>
          <p:cNvSpPr txBox="1"/>
          <p:nvPr/>
        </p:nvSpPr>
        <p:spPr>
          <a:xfrm>
            <a:off x="8570590" y="3392864"/>
            <a:ext cx="51827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high</a:t>
            </a:r>
            <a:endParaRPr lang="ru-RU" sz="1000" dirty="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78AE1975-7A76-C8E0-F5EA-9FCB7DE04A6A}"/>
              </a:ext>
            </a:extLst>
          </p:cNvPr>
          <p:cNvSpPr txBox="1"/>
          <p:nvPr/>
        </p:nvSpPr>
        <p:spPr>
          <a:xfrm>
            <a:off x="5021030" y="965123"/>
            <a:ext cx="518273"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high</a:t>
            </a:r>
            <a:endParaRPr lang="ru-RU" sz="1000" dirty="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820DDAF-8DE2-C2E8-7DE6-D5548100E1D9}"/>
              </a:ext>
            </a:extLst>
          </p:cNvPr>
          <p:cNvSpPr txBox="1"/>
          <p:nvPr/>
        </p:nvSpPr>
        <p:spPr>
          <a:xfrm>
            <a:off x="5092644" y="3349802"/>
            <a:ext cx="446660" cy="246221"/>
          </a:xfrm>
          <a:prstGeom prst="rect">
            <a:avLst/>
          </a:prstGeom>
          <a:noFill/>
        </p:spPr>
        <p:txBody>
          <a:bodyPr wrap="square" rtlCol="0">
            <a:spAutoFit/>
          </a:bodyPr>
          <a:lstStyle/>
          <a:p>
            <a:pPr algn="ctr"/>
            <a:r>
              <a:rPr lang="en-US" sz="1000" dirty="0">
                <a:latin typeface="Arial" panose="020B0604020202020204" pitchFamily="34" charset="0"/>
                <a:cs typeface="Arial" panose="020B0604020202020204" pitchFamily="34" charset="0"/>
              </a:rPr>
              <a:t>low</a:t>
            </a:r>
            <a:endParaRPr lang="ru-RU" sz="1000" dirty="0">
              <a:latin typeface="Arial" panose="020B0604020202020204" pitchFamily="34" charset="0"/>
              <a:cs typeface="Arial" panose="020B0604020202020204" pitchFamily="34" charset="0"/>
            </a:endParaRPr>
          </a:p>
        </p:txBody>
      </p:sp>
      <p:cxnSp>
        <p:nvCxnSpPr>
          <p:cNvPr id="18" name="Прямая со стрелкой 17">
            <a:extLst>
              <a:ext uri="{FF2B5EF4-FFF2-40B4-BE49-F238E27FC236}">
                <a16:creationId xmlns:a16="http://schemas.microsoft.com/office/drawing/2014/main" id="{B045F1E1-D5FC-EEE7-32ED-06C2DB3AE3AB}"/>
              </a:ext>
            </a:extLst>
          </p:cNvPr>
          <p:cNvCxnSpPr>
            <a:cxnSpLocks/>
          </p:cNvCxnSpPr>
          <p:nvPr/>
        </p:nvCxnSpPr>
        <p:spPr>
          <a:xfrm rot="16200000">
            <a:off x="4936623" y="1528296"/>
            <a:ext cx="684000"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a:extLst>
              <a:ext uri="{FF2B5EF4-FFF2-40B4-BE49-F238E27FC236}">
                <a16:creationId xmlns:a16="http://schemas.microsoft.com/office/drawing/2014/main" id="{2C672285-6F77-4942-1D92-749108E27C99}"/>
              </a:ext>
            </a:extLst>
          </p:cNvPr>
          <p:cNvCxnSpPr/>
          <p:nvPr/>
        </p:nvCxnSpPr>
        <p:spPr>
          <a:xfrm>
            <a:off x="5539303" y="3505200"/>
            <a:ext cx="1116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172930DD-3FD9-4696-94D4-CAE130897974}"/>
              </a:ext>
            </a:extLst>
          </p:cNvPr>
          <p:cNvCxnSpPr>
            <a:cxnSpLocks/>
          </p:cNvCxnSpPr>
          <p:nvPr/>
        </p:nvCxnSpPr>
        <p:spPr>
          <a:xfrm>
            <a:off x="5278623" y="2827020"/>
            <a:ext cx="0" cy="5227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Скругленный прямоугольник 38">
            <a:extLst>
              <a:ext uri="{FF2B5EF4-FFF2-40B4-BE49-F238E27FC236}">
                <a16:creationId xmlns:a16="http://schemas.microsoft.com/office/drawing/2014/main" id="{7EA8B182-D1A3-5CAB-63A4-229CDB529B0B}"/>
              </a:ext>
            </a:extLst>
          </p:cNvPr>
          <p:cNvSpPr/>
          <p:nvPr/>
        </p:nvSpPr>
        <p:spPr>
          <a:xfrm>
            <a:off x="238293" y="837029"/>
            <a:ext cx="4665083" cy="4079630"/>
          </a:xfrm>
          <a:prstGeom prst="roundRect">
            <a:avLst>
              <a:gd name="adj" fmla="val 3757"/>
            </a:avLst>
          </a:prstGeom>
          <a:solidFill>
            <a:schemeClr val="bg1">
              <a:alpha val="57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393750" indent="-285750" algn="l">
              <a:spcBef>
                <a:spcPts val="6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 Bank’s actual and potential impact on human rights was assessed using the </a:t>
            </a:r>
            <a:r>
              <a:rPr lang="ru-RU" sz="1100" dirty="0">
                <a:solidFill>
                  <a:schemeClr val="tx1"/>
                </a:solidFill>
                <a:latin typeface="Arial" panose="020B0604020202020204" pitchFamily="34" charset="0"/>
                <a:cs typeface="Arial" panose="020B0604020202020204" pitchFamily="34" charset="0"/>
              </a:rPr>
              <a:t>4х4</a:t>
            </a:r>
            <a:r>
              <a:rPr lang="en-US" sz="1100" dirty="0">
                <a:solidFill>
                  <a:schemeClr val="tx1"/>
                </a:solidFill>
                <a:latin typeface="Arial" panose="020B0604020202020204" pitchFamily="34" charset="0"/>
                <a:cs typeface="Arial" panose="020B0604020202020204" pitchFamily="34" charset="0"/>
              </a:rPr>
              <a:t> matrix that takes into account the severity of consequences and the likelihood of events</a:t>
            </a:r>
            <a:r>
              <a:rPr lang="ru-RU" sz="1100" dirty="0">
                <a:solidFill>
                  <a:schemeClr val="tx1"/>
                </a:solidFill>
                <a:latin typeface="Arial" panose="020B0604020202020204" pitchFamily="34" charset="0"/>
                <a:cs typeface="Arial" panose="020B0604020202020204" pitchFamily="34" charset="0"/>
              </a:rPr>
              <a:t>.</a:t>
            </a:r>
          </a:p>
          <a:p>
            <a:pPr marL="393750" indent="-285750" algn="l">
              <a:spcBef>
                <a:spcPts val="6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The assessment considers vulnerable population groups</a:t>
            </a: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including women</a:t>
            </a:r>
            <a:r>
              <a:rPr lang="ru-RU" sz="1100" dirty="0">
                <a:solidFill>
                  <a:schemeClr val="tx1"/>
                </a:solidFill>
                <a:latin typeface="Arial" panose="020B0604020202020204" pitchFamily="34" charset="0"/>
                <a:cs typeface="Arial" panose="020B0604020202020204" pitchFamily="34" charset="0"/>
              </a:rPr>
              <a:t>,</a:t>
            </a:r>
            <a:r>
              <a:rPr lang="en-US" sz="1100" dirty="0">
                <a:solidFill>
                  <a:schemeClr val="tx1"/>
                </a:solidFill>
                <a:latin typeface="Arial" panose="020B0604020202020204" pitchFamily="34" charset="0"/>
                <a:cs typeface="Arial" panose="020B0604020202020204" pitchFamily="34" charset="0"/>
              </a:rPr>
              <a:t> elderly customers</a:t>
            </a: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persons with disabilities, low-income customers, seasonal workers, migrant workers, and the Bank employees</a:t>
            </a:r>
            <a:r>
              <a:rPr lang="ru-RU" sz="1100" dirty="0">
                <a:solidFill>
                  <a:schemeClr val="tx1"/>
                </a:solidFill>
                <a:latin typeface="Arial" panose="020B0604020202020204" pitchFamily="34" charset="0"/>
                <a:cs typeface="Arial" panose="020B0604020202020204" pitchFamily="34" charset="0"/>
              </a:rPr>
              <a:t>.</a:t>
            </a:r>
          </a:p>
          <a:p>
            <a:pPr marL="393750" indent="-285750" algn="l">
              <a:spcBef>
                <a:spcPts val="6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Impact levels are categorized into three groups</a:t>
            </a: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high</a:t>
            </a: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moderate, and low</a:t>
            </a:r>
            <a:r>
              <a:rPr lang="ru-RU" sz="1100" dirty="0">
                <a:solidFill>
                  <a:schemeClr val="tx1"/>
                </a:solidFill>
                <a:latin typeface="Arial" panose="020B0604020202020204" pitchFamily="34" charset="0"/>
                <a:cs typeface="Arial" panose="020B0604020202020204" pitchFamily="34" charset="0"/>
              </a:rPr>
              <a:t>.</a:t>
            </a:r>
          </a:p>
          <a:p>
            <a:pPr marL="393750" indent="-285750" algn="l">
              <a:spcBef>
                <a:spcPts val="6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In determining the “severity” parameter, a combination of factors was taken into account, including the extent of impact</a:t>
            </a: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the number of people affected</a:t>
            </a:r>
            <a:r>
              <a:rPr lang="ru-RU" sz="1100" dirty="0">
                <a:solidFill>
                  <a:schemeClr val="tx1"/>
                </a:solidFill>
                <a:latin typeface="Arial" panose="020B0604020202020204" pitchFamily="34" charset="0"/>
                <a:cs typeface="Arial" panose="020B0604020202020204" pitchFamily="34" charset="0"/>
              </a:rPr>
              <a:t>, </a:t>
            </a:r>
            <a:r>
              <a:rPr lang="en-US" sz="1100" dirty="0">
                <a:solidFill>
                  <a:schemeClr val="tx1"/>
                </a:solidFill>
                <a:latin typeface="Arial" panose="020B0604020202020204" pitchFamily="34" charset="0"/>
                <a:cs typeface="Arial" panose="020B0604020202020204" pitchFamily="34" charset="0"/>
              </a:rPr>
              <a:t>the difficulty of remedying adverse consequences, and whether the impact is direct or indirect.</a:t>
            </a:r>
          </a:p>
          <a:p>
            <a:pPr marL="393750" indent="-285750" algn="l">
              <a:spcBef>
                <a:spcPts val="600"/>
              </a:spcBef>
              <a:buFont typeface="Arial" panose="020B0604020202020204" pitchFamily="34" charset="0"/>
              <a:buChar char="•"/>
            </a:pPr>
            <a:r>
              <a:rPr lang="en-US" sz="1100" dirty="0">
                <a:solidFill>
                  <a:schemeClr val="tx1"/>
                </a:solidFill>
                <a:latin typeface="Arial" panose="020B0604020202020204" pitchFamily="34" charset="0"/>
                <a:cs typeface="Arial" panose="020B0604020202020204" pitchFamily="34" charset="0"/>
              </a:rPr>
              <a:t>In determining the “likelihood” parameter, the following combination of factors was taken into account: the presence of vulnerable groups, the nature of business relationships with counterparties, and the existing mitigation measures within the Bank that would reduce the probability of such impact occurring.</a:t>
            </a:r>
            <a:endParaRPr lang="ru-RU" sz="1100" dirty="0">
              <a:solidFill>
                <a:schemeClr val="tx1"/>
              </a:solidFill>
              <a:latin typeface="Arial" panose="020B0604020202020204" pitchFamily="34" charset="0"/>
              <a:cs typeface="Arial" panose="020B0604020202020204" pitchFamily="34" charset="0"/>
            </a:endParaRPr>
          </a:p>
        </p:txBody>
      </p:sp>
      <p:sp>
        <p:nvSpPr>
          <p:cNvPr id="9" name="Прямоугольник: скругленные углы 8">
            <a:extLst>
              <a:ext uri="{FF2B5EF4-FFF2-40B4-BE49-F238E27FC236}">
                <a16:creationId xmlns:a16="http://schemas.microsoft.com/office/drawing/2014/main" id="{6F74C7C6-9C78-7688-9CA3-3BC2F62C3A08}"/>
              </a:ext>
            </a:extLst>
          </p:cNvPr>
          <p:cNvSpPr/>
          <p:nvPr/>
        </p:nvSpPr>
        <p:spPr>
          <a:xfrm>
            <a:off x="5255486" y="3683084"/>
            <a:ext cx="3479603" cy="396178"/>
          </a:xfrm>
          <a:prstGeom prst="roundRect">
            <a:avLst/>
          </a:prstGeom>
          <a:solidFill>
            <a:srgbClr val="FF5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Significant human rights impact that must be addressed through additional prevention/mitigation measures</a:t>
            </a:r>
            <a:endParaRPr lang="ru-RU" sz="800" dirty="0">
              <a:solidFill>
                <a:schemeClr val="tx1"/>
              </a:solidFill>
              <a:latin typeface="Arial" panose="020B0604020202020204" pitchFamily="34" charset="0"/>
              <a:cs typeface="Arial" panose="020B0604020202020204" pitchFamily="34" charset="0"/>
            </a:endParaRPr>
          </a:p>
        </p:txBody>
      </p:sp>
      <p:sp>
        <p:nvSpPr>
          <p:cNvPr id="11" name="Прямоугольник: скругленные углы 10">
            <a:extLst>
              <a:ext uri="{FF2B5EF4-FFF2-40B4-BE49-F238E27FC236}">
                <a16:creationId xmlns:a16="http://schemas.microsoft.com/office/drawing/2014/main" id="{7567C77B-0E18-F16F-E7A7-25D85CC58C59}"/>
              </a:ext>
            </a:extLst>
          </p:cNvPr>
          <p:cNvSpPr/>
          <p:nvPr/>
        </p:nvSpPr>
        <p:spPr>
          <a:xfrm>
            <a:off x="5275886" y="4123261"/>
            <a:ext cx="3479603" cy="438103"/>
          </a:xfrm>
          <a:prstGeom prst="round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Moderate human rights impact, for which existing prevention/mitigation measures have proven sufficient, but there is room for improvement</a:t>
            </a:r>
            <a:r>
              <a:rPr lang="ru-RU" sz="800" dirty="0">
                <a:solidFill>
                  <a:schemeClr val="tx1"/>
                </a:solidFill>
                <a:latin typeface="Arial" panose="020B0604020202020204" pitchFamily="34" charset="0"/>
                <a:cs typeface="Arial" panose="020B0604020202020204" pitchFamily="34" charset="0"/>
              </a:rPr>
              <a:t> </a:t>
            </a:r>
          </a:p>
        </p:txBody>
      </p:sp>
      <p:sp>
        <p:nvSpPr>
          <p:cNvPr id="19" name="Прямоугольник: скругленные углы 18">
            <a:extLst>
              <a:ext uri="{FF2B5EF4-FFF2-40B4-BE49-F238E27FC236}">
                <a16:creationId xmlns:a16="http://schemas.microsoft.com/office/drawing/2014/main" id="{E57220A7-B683-43B1-9D84-E75F94DD5C73}"/>
              </a:ext>
            </a:extLst>
          </p:cNvPr>
          <p:cNvSpPr/>
          <p:nvPr/>
        </p:nvSpPr>
        <p:spPr>
          <a:xfrm>
            <a:off x="5288769" y="4634780"/>
            <a:ext cx="3479603" cy="438103"/>
          </a:xfrm>
          <a:prstGeom prst="roundRect">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lgn="l">
              <a:buFont typeface="Arial" panose="020B0604020202020204" pitchFamily="34" charset="0"/>
              <a:buChar char="•"/>
            </a:pPr>
            <a:r>
              <a:rPr lang="en-US" sz="800" dirty="0">
                <a:solidFill>
                  <a:schemeClr val="tx1"/>
                </a:solidFill>
                <a:latin typeface="Arial" panose="020B0604020202020204" pitchFamily="34" charset="0"/>
                <a:cs typeface="Arial" panose="020B0604020202020204" pitchFamily="34" charset="0"/>
              </a:rPr>
              <a:t>Low level of human rights impact due to prevention/mitigation measures taken</a:t>
            </a:r>
            <a:endParaRPr lang="ru-RU" sz="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40443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3770BCB4-CB93-48B5-3C57-DEDA29A8BEC3}"/>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3FF11845-0820-10D5-5025-A6C25A230038}"/>
              </a:ext>
            </a:extLst>
          </p:cNvPr>
          <p:cNvPicPr>
            <a:picLocks noGrp="1" noRot="1" noChangeAspect="1" noMove="1" noResize="1" noEditPoints="1" noAdjustHandles="1" noChangeArrowheads="1" noChangeShapeType="1" noCrop="1"/>
          </p:cNvPicPr>
          <p:nvPr/>
        </p:nvPicPr>
        <p:blipFill>
          <a:blip r:embed="rId3" cstate="print">
            <a:alphaModFix/>
            <a:extLst>
              <a:ext uri="{28A0092B-C50C-407E-A947-70E740481C1C}">
                <a14:useLocalDpi xmlns:a14="http://schemas.microsoft.com/office/drawing/2010/main" val="0"/>
              </a:ext>
            </a:extLst>
          </a:blip>
          <a:srcRect l="47" t="123" r="13054" b="12854"/>
          <a:stretch>
            <a:fillRect/>
          </a:stretch>
        </p:blipFill>
        <p:spPr>
          <a:xfrm>
            <a:off x="0" y="0"/>
            <a:ext cx="9144000" cy="5150791"/>
          </a:xfrm>
          <a:prstGeom prst="rect">
            <a:avLst/>
          </a:prstGeom>
        </p:spPr>
      </p:pic>
      <p:sp>
        <p:nvSpPr>
          <p:cNvPr id="2" name="Скругленный прямоугольник 1">
            <a:extLst>
              <a:ext uri="{FF2B5EF4-FFF2-40B4-BE49-F238E27FC236}">
                <a16:creationId xmlns:a16="http://schemas.microsoft.com/office/drawing/2014/main" id="{A6CF533A-AFE4-8015-3C96-4A107393F33C}"/>
              </a:ext>
            </a:extLst>
          </p:cNvPr>
          <p:cNvSpPr/>
          <p:nvPr/>
        </p:nvSpPr>
        <p:spPr>
          <a:xfrm>
            <a:off x="7493000" y="409681"/>
            <a:ext cx="1435098" cy="340471"/>
          </a:xfrm>
          <a:prstGeom prst="roundRect">
            <a:avLst>
              <a:gd name="adj" fmla="val 50000"/>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10" name="Заголовок 1">
            <a:extLst>
              <a:ext uri="{FF2B5EF4-FFF2-40B4-BE49-F238E27FC236}">
                <a16:creationId xmlns:a16="http://schemas.microsoft.com/office/drawing/2014/main" id="{2FB75115-C261-FC22-F13B-F313962DA1F9}"/>
              </a:ext>
            </a:extLst>
          </p:cNvPr>
          <p:cNvSpPr txBox="1">
            <a:spLocks/>
          </p:cNvSpPr>
          <p:nvPr/>
        </p:nvSpPr>
        <p:spPr>
          <a:xfrm>
            <a:off x="238293" y="289668"/>
            <a:ext cx="6669326" cy="486947"/>
          </a:xfrm>
          <a:prstGeom prst="rect">
            <a:avLst/>
          </a:prstGeom>
        </p:spPr>
        <p:txBody>
          <a:bodyPr vert="horz" wrap="square" lIns="121920" tIns="60960" rIns="121920" bIns="60960" rtlCol="0" anchor="t">
            <a:noAutofit/>
          </a:bodyPr>
          <a:lstStyle>
            <a:defPPr>
              <a:defRPr kern="0"/>
            </a:defPPr>
            <a:lvl1pPr algn="l" defTabSz="1131168" rtl="0">
              <a:lnSpc>
                <a:spcPct val="80000"/>
              </a:lnSpc>
              <a:defRPr sz="2300" b="1" i="0" kern="1200" spc="-50">
                <a:solidFill>
                  <a:schemeClr val="tx1"/>
                </a:solidFill>
                <a:latin typeface="Arial" panose="020B0604020202020204" pitchFamily="34" charset="0"/>
                <a:ea typeface="+mn-ea"/>
                <a:cs typeface="Arial" panose="020B0604020202020204" pitchFamily="34" charset="0"/>
              </a:defRPr>
            </a:lvl1pPr>
          </a:lstStyle>
          <a:p>
            <a:r>
              <a:rPr lang="en-US" sz="2000" b="0" dirty="0">
                <a:solidFill>
                  <a:srgbClr val="00B975"/>
                </a:solidFill>
                <a:sym typeface="Arial"/>
              </a:rPr>
              <a:t>Impact Assessment Findings</a:t>
            </a:r>
            <a:endParaRPr lang="ru-RU" sz="2000" dirty="0">
              <a:solidFill>
                <a:schemeClr val="tx1">
                  <a:lumMod val="85000"/>
                  <a:lumOff val="15000"/>
                </a:schemeClr>
              </a:solidFill>
              <a:sym typeface="Arial"/>
            </a:endParaRPr>
          </a:p>
        </p:txBody>
      </p:sp>
      <p:pic>
        <p:nvPicPr>
          <p:cNvPr id="26" name="Рисунок 25">
            <a:extLst>
              <a:ext uri="{FF2B5EF4-FFF2-40B4-BE49-F238E27FC236}">
                <a16:creationId xmlns:a16="http://schemas.microsoft.com/office/drawing/2014/main" id="{6EF35211-CB7C-CB0B-AE43-5DEAF37491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63923" y="497367"/>
            <a:ext cx="1114007" cy="146700"/>
          </a:xfrm>
          <a:prstGeom prst="rect">
            <a:avLst/>
          </a:prstGeom>
        </p:spPr>
      </p:pic>
      <p:sp>
        <p:nvSpPr>
          <p:cNvPr id="5" name="Овал 4">
            <a:extLst>
              <a:ext uri="{FF2B5EF4-FFF2-40B4-BE49-F238E27FC236}">
                <a16:creationId xmlns:a16="http://schemas.microsoft.com/office/drawing/2014/main" id="{5546E551-B739-2A5D-084C-C5F593079E7F}"/>
              </a:ext>
            </a:extLst>
          </p:cNvPr>
          <p:cNvSpPr/>
          <p:nvPr/>
        </p:nvSpPr>
        <p:spPr>
          <a:xfrm>
            <a:off x="6958417" y="409680"/>
            <a:ext cx="340471" cy="340471"/>
          </a:xfrm>
          <a:prstGeom prst="ellipse">
            <a:avLst/>
          </a:prstGeom>
          <a:solidFill>
            <a:schemeClr val="bg1">
              <a:alpha val="80000"/>
            </a:schemeClr>
          </a:solidFill>
          <a:ln>
            <a:noFill/>
          </a:ln>
          <a:effectLst>
            <a:outerShdw blurRad="127000" dist="50800" dir="5400000" algn="ctr" rotWithShape="0">
              <a:srgbClr val="000000">
                <a:alpha val="5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KZ"/>
          </a:p>
        </p:txBody>
      </p:sp>
      <p:sp>
        <p:nvSpPr>
          <p:cNvPr id="27" name="TextBox 26">
            <a:extLst>
              <a:ext uri="{FF2B5EF4-FFF2-40B4-BE49-F238E27FC236}">
                <a16:creationId xmlns:a16="http://schemas.microsoft.com/office/drawing/2014/main" id="{11016CCC-B222-E20A-63E1-D0C1531B1157}"/>
              </a:ext>
            </a:extLst>
          </p:cNvPr>
          <p:cNvSpPr txBox="1"/>
          <p:nvPr/>
        </p:nvSpPr>
        <p:spPr>
          <a:xfrm>
            <a:off x="6907619" y="422299"/>
            <a:ext cx="523019" cy="315232"/>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r>
              <a:rPr lang="en-US" sz="900" dirty="0">
                <a:solidFill>
                  <a:schemeClr val="dk1"/>
                </a:solidFill>
                <a:latin typeface="Arial"/>
                <a:ea typeface="Arial"/>
                <a:cs typeface="Arial"/>
                <a:sym typeface="Arial"/>
              </a:rPr>
              <a:t>0</a:t>
            </a:r>
            <a:r>
              <a:rPr lang="ru-RU" sz="900" dirty="0">
                <a:solidFill>
                  <a:schemeClr val="dk1"/>
                </a:solidFill>
                <a:latin typeface="Arial"/>
                <a:ea typeface="Arial"/>
                <a:cs typeface="Arial"/>
                <a:sym typeface="Arial"/>
              </a:rPr>
              <a:t>8</a:t>
            </a:r>
            <a:endParaRPr lang="ru-RU" sz="900" u="sng" dirty="0"/>
          </a:p>
        </p:txBody>
      </p:sp>
      <p:sp>
        <p:nvSpPr>
          <p:cNvPr id="13" name="TextBox 12">
            <a:extLst>
              <a:ext uri="{FF2B5EF4-FFF2-40B4-BE49-F238E27FC236}">
                <a16:creationId xmlns:a16="http://schemas.microsoft.com/office/drawing/2014/main" id="{F47C11CB-790F-2969-A3E4-A32ABDF9A5CD}"/>
              </a:ext>
            </a:extLst>
          </p:cNvPr>
          <p:cNvSpPr txBox="1"/>
          <p:nvPr/>
        </p:nvSpPr>
        <p:spPr>
          <a:xfrm>
            <a:off x="5945974" y="3934156"/>
            <a:ext cx="136398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Likelihood</a:t>
            </a:r>
            <a:endParaRPr lang="ru-RU" sz="1200"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66161032-E921-78F1-A088-C98D1A037081}"/>
              </a:ext>
            </a:extLst>
          </p:cNvPr>
          <p:cNvSpPr txBox="1"/>
          <p:nvPr/>
        </p:nvSpPr>
        <p:spPr>
          <a:xfrm rot="16200000">
            <a:off x="3507341" y="2433250"/>
            <a:ext cx="136398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Severity</a:t>
            </a:r>
            <a:endParaRPr lang="ru-RU" sz="1200" dirty="0">
              <a:latin typeface="Arial" panose="020B0604020202020204" pitchFamily="34" charset="0"/>
              <a:cs typeface="Arial" panose="020B0604020202020204" pitchFamily="34" charset="0"/>
            </a:endParaRPr>
          </a:p>
        </p:txBody>
      </p:sp>
      <p:sp>
        <p:nvSpPr>
          <p:cNvPr id="7" name="Скругленный прямоугольник 38">
            <a:extLst>
              <a:ext uri="{FF2B5EF4-FFF2-40B4-BE49-F238E27FC236}">
                <a16:creationId xmlns:a16="http://schemas.microsoft.com/office/drawing/2014/main" id="{A92E8A25-F7B1-20D2-B87B-3BAEFEA43E6B}"/>
              </a:ext>
            </a:extLst>
          </p:cNvPr>
          <p:cNvSpPr/>
          <p:nvPr/>
        </p:nvSpPr>
        <p:spPr>
          <a:xfrm>
            <a:off x="238293" y="727818"/>
            <a:ext cx="3812537" cy="4329957"/>
          </a:xfrm>
          <a:prstGeom prst="roundRect">
            <a:avLst>
              <a:gd name="adj" fmla="val 3757"/>
            </a:avLst>
          </a:prstGeom>
          <a:solidFill>
            <a:schemeClr val="bg1">
              <a:alpha val="57000"/>
            </a:schemeClr>
          </a:solidFill>
          <a:ln w="6350">
            <a:gradFill>
              <a:gsLst>
                <a:gs pos="0">
                  <a:schemeClr val="bg1">
                    <a:alpha val="55684"/>
                  </a:schemeClr>
                </a:gs>
                <a:gs pos="98000">
                  <a:schemeClr val="bg1">
                    <a:alpha val="15000"/>
                  </a:schemeClr>
                </a:gs>
              </a:gsLst>
              <a:lin ang="5400000" scaled="1"/>
            </a:gra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898525" indent="-790575" algn="l">
              <a:spcBef>
                <a:spcPts val="600"/>
              </a:spcBef>
            </a:pPr>
            <a:r>
              <a:rPr lang="en-US" sz="900" dirty="0">
                <a:solidFill>
                  <a:srgbClr val="0070C0"/>
                </a:solidFill>
                <a:latin typeface="Arial" panose="020B0604020202020204" pitchFamily="34" charset="0"/>
                <a:cs typeface="Arial" panose="020B0604020202020204" pitchFamily="34" charset="0"/>
              </a:rPr>
              <a:t>R.1</a:t>
            </a:r>
            <a:r>
              <a:rPr lang="en-US" sz="900" dirty="0">
                <a:solidFill>
                  <a:schemeClr val="tx1"/>
                </a:solidFill>
                <a:latin typeface="Arial" panose="020B0604020202020204" pitchFamily="34" charset="0"/>
                <a:cs typeface="Arial" panose="020B0604020202020204" pitchFamily="34" charset="0"/>
              </a:rPr>
              <a:t>                   Unfair practices in sales of banking products and services</a:t>
            </a:r>
            <a:endParaRPr lang="ru-RU" sz="900" dirty="0">
              <a:solidFill>
                <a:schemeClr val="tx1"/>
              </a:solidFill>
              <a:latin typeface="Arial" panose="020B0604020202020204" pitchFamily="34" charset="0"/>
              <a:cs typeface="Arial" panose="020B0604020202020204" pitchFamily="34" charset="0"/>
            </a:endParaRPr>
          </a:p>
          <a:p>
            <a:pPr marL="898525" indent="-790575" algn="l">
              <a:spcBef>
                <a:spcPts val="600"/>
              </a:spcBef>
            </a:pPr>
            <a:r>
              <a:rPr lang="en-US" sz="900" dirty="0">
                <a:solidFill>
                  <a:srgbClr val="0070C0"/>
                </a:solidFill>
                <a:latin typeface="Arial" panose="020B0604020202020204" pitchFamily="34" charset="0"/>
                <a:cs typeface="Arial" panose="020B0604020202020204" pitchFamily="34" charset="0"/>
              </a:rPr>
              <a:t>R.2</a:t>
            </a:r>
            <a:r>
              <a:rPr lang="en-US" sz="900" dirty="0">
                <a:solidFill>
                  <a:schemeClr val="tx1"/>
                </a:solidFill>
                <a:latin typeface="Arial" panose="020B0604020202020204" pitchFamily="34" charset="0"/>
                <a:cs typeface="Arial" panose="020B0604020202020204" pitchFamily="34" charset="0"/>
              </a:rPr>
              <a:t>                   Unfair practices in handling of customer inquiries</a:t>
            </a:r>
            <a:endParaRPr lang="ru-RU" sz="900" dirty="0">
              <a:solidFill>
                <a:schemeClr val="tx1"/>
              </a:solidFill>
              <a:latin typeface="Arial" panose="020B0604020202020204" pitchFamily="34" charset="0"/>
              <a:cs typeface="Arial" panose="020B0604020202020204" pitchFamily="34" charset="0"/>
            </a:endParaRPr>
          </a:p>
          <a:p>
            <a:pPr marL="898525" indent="-790575" algn="l">
              <a:spcBef>
                <a:spcPts val="600"/>
              </a:spcBef>
            </a:pPr>
            <a:r>
              <a:rPr lang="en-US" sz="900" dirty="0">
                <a:solidFill>
                  <a:srgbClr val="0070C0"/>
                </a:solidFill>
                <a:latin typeface="Arial" panose="020B0604020202020204" pitchFamily="34" charset="0"/>
                <a:cs typeface="Arial" panose="020B0604020202020204" pitchFamily="34" charset="0"/>
              </a:rPr>
              <a:t>R.3</a:t>
            </a:r>
            <a:r>
              <a:rPr lang="en-US" sz="900" dirty="0">
                <a:solidFill>
                  <a:schemeClr val="tx1"/>
                </a:solidFill>
                <a:latin typeface="Arial" panose="020B0604020202020204" pitchFamily="34" charset="0"/>
                <a:cs typeface="Arial" panose="020B0604020202020204" pitchFamily="34" charset="0"/>
              </a:rPr>
              <a:t>                   Unfair practices in debt restructuring and collection</a:t>
            </a:r>
            <a:endParaRPr lang="ru-RU" sz="90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rgbClr val="0070C0"/>
                </a:solidFill>
                <a:latin typeface="Arial" panose="020B0604020202020204" pitchFamily="34" charset="0"/>
                <a:cs typeface="Arial" panose="020B0604020202020204" pitchFamily="34" charset="0"/>
              </a:rPr>
              <a:t>R.4                   </a:t>
            </a:r>
            <a:r>
              <a:rPr lang="en-US" sz="900" dirty="0">
                <a:solidFill>
                  <a:schemeClr val="tx1"/>
                </a:solidFill>
                <a:latin typeface="Arial" panose="020B0604020202020204" pitchFamily="34" charset="0"/>
                <a:cs typeface="Arial" panose="020B0604020202020204" pitchFamily="34" charset="0"/>
              </a:rPr>
              <a:t>Transaction failure or error</a:t>
            </a:r>
            <a:endParaRPr lang="ru-RU" sz="900" dirty="0">
              <a:solidFill>
                <a:schemeClr val="tx1"/>
              </a:solidFill>
              <a:latin typeface="Arial" panose="020B0604020202020204" pitchFamily="34" charset="0"/>
              <a:cs typeface="Arial" panose="020B0604020202020204" pitchFamily="34" charset="0"/>
            </a:endParaRPr>
          </a:p>
          <a:p>
            <a:pPr marL="898525" indent="-790575" algn="l">
              <a:spcBef>
                <a:spcPts val="600"/>
              </a:spcBef>
            </a:pPr>
            <a:r>
              <a:rPr lang="en-US" sz="900" dirty="0">
                <a:solidFill>
                  <a:srgbClr val="0070C0"/>
                </a:solidFill>
                <a:latin typeface="Arial" panose="020B0604020202020204" pitchFamily="34" charset="0"/>
                <a:cs typeface="Arial" panose="020B0604020202020204" pitchFamily="34" charset="0"/>
              </a:rPr>
              <a:t>R.5</a:t>
            </a:r>
            <a:r>
              <a:rPr lang="en-US" sz="900" dirty="0">
                <a:solidFill>
                  <a:schemeClr val="tx1"/>
                </a:solidFill>
                <a:latin typeface="Arial" panose="020B0604020202020204" pitchFamily="34" charset="0"/>
                <a:cs typeface="Arial" panose="020B0604020202020204" pitchFamily="34" charset="0"/>
              </a:rPr>
              <a:t>                   Fraudulent or unauthorized actions</a:t>
            </a:r>
            <a:r>
              <a:rPr lang="ru-RU" sz="900" dirty="0">
                <a:solidFill>
                  <a:schemeClr val="tx1"/>
                </a:solidFill>
                <a:latin typeface="Arial" panose="020B0604020202020204" pitchFamily="34" charset="0"/>
                <a:cs typeface="Arial" panose="020B0604020202020204" pitchFamily="34" charset="0"/>
              </a:rPr>
              <a:t> </a:t>
            </a:r>
          </a:p>
          <a:p>
            <a:pPr marL="898525" indent="-790575" algn="l">
              <a:spcBef>
                <a:spcPts val="600"/>
              </a:spcBef>
            </a:pPr>
            <a:r>
              <a:rPr lang="en-US" sz="900" dirty="0">
                <a:solidFill>
                  <a:srgbClr val="0070C0"/>
                </a:solidFill>
                <a:latin typeface="Arial" panose="020B0604020202020204" pitchFamily="34" charset="0"/>
                <a:cs typeface="Arial" panose="020B0604020202020204" pitchFamily="34" charset="0"/>
              </a:rPr>
              <a:t>R.6                   </a:t>
            </a:r>
            <a:r>
              <a:rPr lang="en-US" sz="900" dirty="0">
                <a:solidFill>
                  <a:schemeClr val="tx1"/>
                </a:solidFill>
                <a:latin typeface="Arial" panose="020B0604020202020204" pitchFamily="34" charset="0"/>
                <a:cs typeface="Arial" panose="020B0604020202020204" pitchFamily="34" charset="0"/>
              </a:rPr>
              <a:t>Unlawful blocking or restriction of accounts and/or debiting of funds</a:t>
            </a:r>
            <a:endParaRPr lang="ru-RU" sz="90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rgbClr val="0070C0"/>
                </a:solidFill>
                <a:latin typeface="Arial" panose="020B0604020202020204" pitchFamily="34" charset="0"/>
                <a:cs typeface="Arial" panose="020B0604020202020204" pitchFamily="34" charset="0"/>
              </a:rPr>
              <a:t>R.7</a:t>
            </a:r>
            <a:r>
              <a:rPr lang="en-US" sz="900" dirty="0">
                <a:solidFill>
                  <a:schemeClr val="tx1"/>
                </a:solidFill>
                <a:latin typeface="Arial" panose="020B0604020202020204" pitchFamily="34" charset="0"/>
                <a:cs typeface="Arial" panose="020B0604020202020204" pitchFamily="34" charset="0"/>
              </a:rPr>
              <a:t>  </a:t>
            </a:r>
            <a:r>
              <a:rPr lang="en-US" sz="900" dirty="0">
                <a:solidFill>
                  <a:srgbClr val="53B57B"/>
                </a:solidFill>
                <a:latin typeface="Arial" panose="020B0604020202020204" pitchFamily="34" charset="0"/>
                <a:cs typeface="Arial" panose="020B0604020202020204" pitchFamily="34" charset="0"/>
              </a:rPr>
              <a:t>E.4            </a:t>
            </a:r>
            <a:r>
              <a:rPr lang="en-US" sz="900" dirty="0">
                <a:solidFill>
                  <a:schemeClr val="tx1"/>
                </a:solidFill>
                <a:latin typeface="Arial" panose="020B0604020202020204" pitchFamily="34" charset="0"/>
                <a:cs typeface="Arial" panose="020B0604020202020204" pitchFamily="34" charset="0"/>
              </a:rPr>
              <a:t>Data privacy</a:t>
            </a:r>
            <a:endParaRPr lang="ru-RU" sz="90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rgbClr val="0070C0"/>
                </a:solidFill>
                <a:latin typeface="Arial" panose="020B0604020202020204" pitchFamily="34" charset="0"/>
                <a:cs typeface="Arial" panose="020B0604020202020204" pitchFamily="34" charset="0"/>
              </a:rPr>
              <a:t>R.8</a:t>
            </a:r>
            <a:r>
              <a:rPr lang="en-US" sz="900" dirty="0">
                <a:solidFill>
                  <a:schemeClr val="tx1"/>
                </a:solidFill>
                <a:latin typeface="Arial" panose="020B0604020202020204" pitchFamily="34" charset="0"/>
                <a:cs typeface="Arial" panose="020B0604020202020204" pitchFamily="34" charset="0"/>
              </a:rPr>
              <a:t>  </a:t>
            </a:r>
            <a:r>
              <a:rPr lang="en-US" sz="900" dirty="0">
                <a:solidFill>
                  <a:srgbClr val="53B57B"/>
                </a:solidFill>
                <a:latin typeface="Arial" panose="020B0604020202020204" pitchFamily="34" charset="0"/>
                <a:cs typeface="Arial" panose="020B0604020202020204" pitchFamily="34" charset="0"/>
              </a:rPr>
              <a:t>E.5            </a:t>
            </a:r>
            <a:r>
              <a:rPr lang="en-US" sz="900" dirty="0">
                <a:solidFill>
                  <a:schemeClr val="tx1"/>
                </a:solidFill>
                <a:latin typeface="Arial" panose="020B0604020202020204" pitchFamily="34" charset="0"/>
                <a:cs typeface="Arial" panose="020B0604020202020204" pitchFamily="34" charset="0"/>
              </a:rPr>
              <a:t>Data security</a:t>
            </a:r>
            <a:endParaRPr lang="ru-RU" sz="90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rgbClr val="0070C0"/>
                </a:solidFill>
                <a:latin typeface="Arial" panose="020B0604020202020204" pitchFamily="34" charset="0"/>
                <a:cs typeface="Arial" panose="020B0604020202020204" pitchFamily="34" charset="0"/>
              </a:rPr>
              <a:t>R.9</a:t>
            </a:r>
            <a:r>
              <a:rPr lang="en-US" sz="900" dirty="0">
                <a:solidFill>
                  <a:schemeClr val="tx1"/>
                </a:solidFill>
                <a:latin typeface="Arial" panose="020B0604020202020204" pitchFamily="34" charset="0"/>
                <a:cs typeface="Arial" panose="020B0604020202020204" pitchFamily="34" charset="0"/>
              </a:rPr>
              <a:t>  </a:t>
            </a:r>
            <a:r>
              <a:rPr lang="en-US" sz="900" dirty="0">
                <a:solidFill>
                  <a:srgbClr val="53B57B"/>
                </a:solidFill>
                <a:latin typeface="Arial" panose="020B0604020202020204" pitchFamily="34" charset="0"/>
                <a:cs typeface="Arial" panose="020B0604020202020204" pitchFamily="34" charset="0"/>
              </a:rPr>
              <a:t>E.3            </a:t>
            </a:r>
            <a:r>
              <a:rPr lang="en-US" sz="900" dirty="0">
                <a:solidFill>
                  <a:schemeClr val="tx1"/>
                </a:solidFill>
                <a:latin typeface="Arial" panose="020B0604020202020204" pitchFamily="34" charset="0"/>
                <a:cs typeface="Arial" panose="020B0604020202020204" pitchFamily="34" charset="0"/>
              </a:rPr>
              <a:t>Discrimination</a:t>
            </a:r>
            <a:endParaRPr lang="ru-RU" sz="90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rgbClr val="0070C0"/>
                </a:solidFill>
                <a:latin typeface="Arial" panose="020B0604020202020204" pitchFamily="34" charset="0"/>
                <a:cs typeface="Arial" panose="020B0604020202020204" pitchFamily="34" charset="0"/>
              </a:rPr>
              <a:t>R.10                 </a:t>
            </a:r>
            <a:r>
              <a:rPr lang="en-US" sz="900" dirty="0">
                <a:solidFill>
                  <a:schemeClr val="tx1"/>
                </a:solidFill>
                <a:latin typeface="Arial" panose="020B0604020202020204" pitchFamily="34" charset="0"/>
                <a:cs typeface="Arial" panose="020B0604020202020204" pitchFamily="34" charset="0"/>
              </a:rPr>
              <a:t>Accessible environment for persons with disabilities and persons with limited mobility</a:t>
            </a:r>
            <a:endParaRPr lang="ru-RU" sz="90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rgbClr val="0070C0"/>
                </a:solidFill>
                <a:latin typeface="Arial" panose="020B0604020202020204" pitchFamily="34" charset="0"/>
                <a:cs typeface="Arial" panose="020B0604020202020204" pitchFamily="34" charset="0"/>
              </a:rPr>
              <a:t>R.11</a:t>
            </a:r>
            <a:r>
              <a:rPr lang="en-US" sz="900" dirty="0">
                <a:solidFill>
                  <a:schemeClr val="tx1"/>
                </a:solidFill>
                <a:latin typeface="Arial" panose="020B0604020202020204" pitchFamily="34" charset="0"/>
                <a:cs typeface="Arial" panose="020B0604020202020204" pitchFamily="34" charset="0"/>
              </a:rPr>
              <a:t>                 Accessibility of digital services</a:t>
            </a:r>
            <a:r>
              <a:rPr lang="ru-RU" sz="900" dirty="0">
                <a:solidFill>
                  <a:schemeClr val="tx1"/>
                </a:solidFill>
                <a:latin typeface="Arial" panose="020B0604020202020204" pitchFamily="34" charset="0"/>
                <a:cs typeface="Arial" panose="020B0604020202020204" pitchFamily="34" charset="0"/>
              </a:rPr>
              <a:t> </a:t>
            </a:r>
          </a:p>
          <a:p>
            <a:pPr marL="108000" algn="l">
              <a:spcBef>
                <a:spcPts val="600"/>
              </a:spcBef>
            </a:pPr>
            <a:r>
              <a:rPr lang="en-US" sz="900" dirty="0">
                <a:solidFill>
                  <a:srgbClr val="53B57B"/>
                </a:solidFill>
                <a:latin typeface="Arial" panose="020B0604020202020204" pitchFamily="34" charset="0"/>
                <a:cs typeface="Arial" panose="020B0604020202020204" pitchFamily="34" charset="0"/>
              </a:rPr>
              <a:t>E.1</a:t>
            </a:r>
            <a:r>
              <a:rPr lang="en-US" sz="900" dirty="0">
                <a:solidFill>
                  <a:schemeClr val="tx1"/>
                </a:solidFill>
                <a:latin typeface="Arial" panose="020B0604020202020204" pitchFamily="34" charset="0"/>
                <a:cs typeface="Arial" panose="020B0604020202020204" pitchFamily="34" charset="0"/>
              </a:rPr>
              <a:t>  </a:t>
            </a:r>
            <a:r>
              <a:rPr lang="en-US" sz="900" dirty="0">
                <a:solidFill>
                  <a:schemeClr val="tx1">
                    <a:lumMod val="65000"/>
                    <a:lumOff val="35000"/>
                  </a:schemeClr>
                </a:solidFill>
                <a:latin typeface="Arial" panose="020B0604020202020204" pitchFamily="34" charset="0"/>
                <a:cs typeface="Arial" panose="020B0604020202020204" pitchFamily="34" charset="0"/>
              </a:rPr>
              <a:t>C.2</a:t>
            </a:r>
            <a:r>
              <a:rPr lang="en-US" sz="900" dirty="0">
                <a:solidFill>
                  <a:schemeClr val="tx1"/>
                </a:solidFill>
                <a:latin typeface="Arial" panose="020B0604020202020204" pitchFamily="34" charset="0"/>
                <a:cs typeface="Arial" panose="020B0604020202020204" pitchFamily="34" charset="0"/>
              </a:rPr>
              <a:t>  </a:t>
            </a:r>
            <a:r>
              <a:rPr lang="en-US" sz="900" dirty="0">
                <a:solidFill>
                  <a:schemeClr val="accent2">
                    <a:lumMod val="75000"/>
                  </a:schemeClr>
                </a:solidFill>
                <a:latin typeface="Arial" panose="020B0604020202020204" pitchFamily="34" charset="0"/>
                <a:cs typeface="Arial" panose="020B0604020202020204" pitchFamily="34" charset="0"/>
              </a:rPr>
              <a:t>S.2</a:t>
            </a:r>
            <a:r>
              <a:rPr lang="en-US" sz="900" dirty="0">
                <a:solidFill>
                  <a:schemeClr val="accent2">
                    <a:lumMod val="50000"/>
                  </a:schemeClr>
                </a:solidFill>
                <a:latin typeface="Arial" panose="020B0604020202020204" pitchFamily="34" charset="0"/>
                <a:cs typeface="Arial" panose="020B0604020202020204" pitchFamily="34" charset="0"/>
              </a:rPr>
              <a:t>    </a:t>
            </a:r>
            <a:r>
              <a:rPr lang="en-US" sz="900" dirty="0">
                <a:solidFill>
                  <a:schemeClr val="tx1"/>
                </a:solidFill>
                <a:latin typeface="Arial" panose="020B0604020202020204" pitchFamily="34" charset="0"/>
                <a:cs typeface="Arial" panose="020B0604020202020204" pitchFamily="34" charset="0"/>
              </a:rPr>
              <a:t>Working conditions</a:t>
            </a:r>
            <a:endParaRPr lang="ru-RU" sz="90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rgbClr val="53B57B"/>
                </a:solidFill>
                <a:latin typeface="Arial" panose="020B0604020202020204" pitchFamily="34" charset="0"/>
                <a:cs typeface="Arial" panose="020B0604020202020204" pitchFamily="34" charset="0"/>
              </a:rPr>
              <a:t>E.2</a:t>
            </a:r>
            <a:r>
              <a:rPr lang="en-US" sz="900" dirty="0">
                <a:solidFill>
                  <a:schemeClr val="tx1"/>
                </a:solidFill>
                <a:latin typeface="Arial" panose="020B0604020202020204" pitchFamily="34" charset="0"/>
                <a:cs typeface="Arial" panose="020B0604020202020204" pitchFamily="34" charset="0"/>
              </a:rPr>
              <a:t>  </a:t>
            </a:r>
            <a:r>
              <a:rPr lang="en-US" sz="900" dirty="0">
                <a:solidFill>
                  <a:schemeClr val="tx1">
                    <a:lumMod val="65000"/>
                    <a:lumOff val="35000"/>
                  </a:schemeClr>
                </a:solidFill>
                <a:latin typeface="Arial" panose="020B0604020202020204" pitchFamily="34" charset="0"/>
                <a:cs typeface="Arial" panose="020B0604020202020204" pitchFamily="34" charset="0"/>
              </a:rPr>
              <a:t>C.3</a:t>
            </a:r>
            <a:r>
              <a:rPr lang="en-US" sz="900" dirty="0">
                <a:solidFill>
                  <a:schemeClr val="tx1"/>
                </a:solidFill>
                <a:latin typeface="Arial" panose="020B0604020202020204" pitchFamily="34" charset="0"/>
                <a:cs typeface="Arial" panose="020B0604020202020204" pitchFamily="34" charset="0"/>
              </a:rPr>
              <a:t>  </a:t>
            </a:r>
            <a:r>
              <a:rPr lang="en-US" sz="900" dirty="0">
                <a:solidFill>
                  <a:schemeClr val="accent2">
                    <a:lumMod val="75000"/>
                  </a:schemeClr>
                </a:solidFill>
                <a:latin typeface="Arial" panose="020B0604020202020204" pitchFamily="34" charset="0"/>
                <a:cs typeface="Arial" panose="020B0604020202020204" pitchFamily="34" charset="0"/>
              </a:rPr>
              <a:t>S.3    </a:t>
            </a:r>
            <a:r>
              <a:rPr lang="en-US" sz="900" dirty="0">
                <a:solidFill>
                  <a:schemeClr val="tx1"/>
                </a:solidFill>
                <a:latin typeface="Arial" panose="020B0604020202020204" pitchFamily="34" charset="0"/>
                <a:cs typeface="Arial" panose="020B0604020202020204" pitchFamily="34" charset="0"/>
              </a:rPr>
              <a:t>Occupational health and safety</a:t>
            </a:r>
            <a:endParaRPr lang="ru-RU" sz="900" dirty="0">
              <a:solidFill>
                <a:schemeClr val="tx1"/>
              </a:solidFill>
              <a:latin typeface="Arial" panose="020B0604020202020204" pitchFamily="34" charset="0"/>
              <a:cs typeface="Arial" panose="020B0604020202020204" pitchFamily="34" charset="0"/>
            </a:endParaRPr>
          </a:p>
          <a:p>
            <a:pPr marL="898525" indent="-790575" algn="l">
              <a:spcBef>
                <a:spcPts val="600"/>
              </a:spcBef>
            </a:pPr>
            <a:r>
              <a:rPr lang="en-US" sz="900" dirty="0">
                <a:solidFill>
                  <a:schemeClr val="tx1">
                    <a:lumMod val="65000"/>
                    <a:lumOff val="35000"/>
                  </a:schemeClr>
                </a:solidFill>
                <a:latin typeface="Arial" panose="020B0604020202020204" pitchFamily="34" charset="0"/>
                <a:cs typeface="Arial" panose="020B0604020202020204" pitchFamily="34" charset="0"/>
              </a:rPr>
              <a:t>C.1</a:t>
            </a:r>
            <a:r>
              <a:rPr lang="en-US" sz="900" dirty="0">
                <a:solidFill>
                  <a:schemeClr val="tx1"/>
                </a:solidFill>
                <a:latin typeface="Arial" panose="020B0604020202020204" pitchFamily="34" charset="0"/>
                <a:cs typeface="Arial" panose="020B0604020202020204" pitchFamily="34" charset="0"/>
              </a:rPr>
              <a:t>  </a:t>
            </a:r>
            <a:r>
              <a:rPr lang="en-US" sz="900" dirty="0">
                <a:solidFill>
                  <a:schemeClr val="accent2">
                    <a:lumMod val="75000"/>
                  </a:schemeClr>
                </a:solidFill>
                <a:latin typeface="Arial" panose="020B0604020202020204" pitchFamily="34" charset="0"/>
                <a:cs typeface="Arial" panose="020B0604020202020204" pitchFamily="34" charset="0"/>
              </a:rPr>
              <a:t>S.1</a:t>
            </a:r>
            <a:r>
              <a:rPr lang="en-US" sz="900" dirty="0">
                <a:solidFill>
                  <a:schemeClr val="accent2">
                    <a:lumMod val="50000"/>
                  </a:schemeClr>
                </a:solidFill>
                <a:latin typeface="Arial" panose="020B0604020202020204" pitchFamily="34" charset="0"/>
                <a:cs typeface="Arial" panose="020B0604020202020204" pitchFamily="34" charset="0"/>
              </a:rPr>
              <a:t>            </a:t>
            </a:r>
            <a:r>
              <a:rPr lang="en-US" sz="850" dirty="0">
                <a:solidFill>
                  <a:schemeClr val="tx1"/>
                </a:solidFill>
                <a:latin typeface="Arial" panose="020B0604020202020204" pitchFamily="34" charset="0"/>
                <a:cs typeface="Arial" panose="020B0604020202020204" pitchFamily="34" charset="0"/>
              </a:rPr>
              <a:t>Environmental impact</a:t>
            </a:r>
            <a:endParaRPr lang="ru-RU" sz="85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chemeClr val="tx1">
                    <a:lumMod val="65000"/>
                    <a:lumOff val="35000"/>
                  </a:schemeClr>
                </a:solidFill>
                <a:latin typeface="Arial" panose="020B0604020202020204" pitchFamily="34" charset="0"/>
                <a:cs typeface="Arial" panose="020B0604020202020204" pitchFamily="34" charset="0"/>
              </a:rPr>
              <a:t>C.4                   </a:t>
            </a:r>
            <a:r>
              <a:rPr lang="en-US" sz="900" dirty="0">
                <a:solidFill>
                  <a:schemeClr val="tx1"/>
                </a:solidFill>
                <a:latin typeface="Arial" panose="020B0604020202020204" pitchFamily="34" charset="0"/>
                <a:cs typeface="Arial" panose="020B0604020202020204" pitchFamily="34" charset="0"/>
              </a:rPr>
              <a:t>Market conduct violation</a:t>
            </a:r>
            <a:endParaRPr lang="ru-RU" sz="900" dirty="0">
              <a:solidFill>
                <a:schemeClr val="tx1"/>
              </a:solidFill>
              <a:latin typeface="Arial" panose="020B0604020202020204" pitchFamily="34" charset="0"/>
              <a:cs typeface="Arial" panose="020B0604020202020204" pitchFamily="34" charset="0"/>
            </a:endParaRPr>
          </a:p>
          <a:p>
            <a:pPr marL="108000" algn="l">
              <a:spcBef>
                <a:spcPts val="600"/>
              </a:spcBef>
            </a:pPr>
            <a:r>
              <a:rPr lang="en-US" sz="900" dirty="0">
                <a:solidFill>
                  <a:schemeClr val="tx1">
                    <a:lumMod val="65000"/>
                    <a:lumOff val="35000"/>
                  </a:schemeClr>
                </a:solidFill>
                <a:latin typeface="Arial" panose="020B0604020202020204" pitchFamily="34" charset="0"/>
                <a:cs typeface="Arial" panose="020B0604020202020204" pitchFamily="34" charset="0"/>
              </a:rPr>
              <a:t>C.5                   </a:t>
            </a:r>
            <a:r>
              <a:rPr lang="en-US" sz="900" dirty="0">
                <a:solidFill>
                  <a:schemeClr val="tx1"/>
                </a:solidFill>
                <a:latin typeface="Arial" panose="020B0604020202020204" pitchFamily="34" charset="0"/>
                <a:cs typeface="Arial" panose="020B0604020202020204" pitchFamily="34" charset="0"/>
              </a:rPr>
              <a:t>Community rights</a:t>
            </a:r>
            <a:endParaRPr lang="ru-RU" sz="900" dirty="0">
              <a:solidFill>
                <a:schemeClr val="tx1"/>
              </a:solidFill>
              <a:latin typeface="Arial" panose="020B0604020202020204" pitchFamily="34" charset="0"/>
              <a:cs typeface="Arial" panose="020B0604020202020204" pitchFamily="34" charset="0"/>
            </a:endParaRPr>
          </a:p>
        </p:txBody>
      </p:sp>
      <p:sp>
        <p:nvSpPr>
          <p:cNvPr id="54" name="Прямоугольник: скругленные углы 53">
            <a:extLst>
              <a:ext uri="{FF2B5EF4-FFF2-40B4-BE49-F238E27FC236}">
                <a16:creationId xmlns:a16="http://schemas.microsoft.com/office/drawing/2014/main" id="{BEBBE26B-E329-BC5B-79C4-EEBE6DBA03D4}"/>
              </a:ext>
            </a:extLst>
          </p:cNvPr>
          <p:cNvSpPr/>
          <p:nvPr/>
        </p:nvSpPr>
        <p:spPr>
          <a:xfrm>
            <a:off x="4706627" y="4380183"/>
            <a:ext cx="220980" cy="208976"/>
          </a:xfrm>
          <a:prstGeom prst="round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R</a:t>
            </a:r>
            <a:endParaRPr lang="ru-RU" sz="1000" dirty="0">
              <a:latin typeface="Arial" panose="020B0604020202020204" pitchFamily="34" charset="0"/>
              <a:cs typeface="Arial" panose="020B0604020202020204" pitchFamily="34" charset="0"/>
            </a:endParaRPr>
          </a:p>
        </p:txBody>
      </p:sp>
      <p:sp>
        <p:nvSpPr>
          <p:cNvPr id="55" name="Прямоугольник: скругленные углы 54">
            <a:extLst>
              <a:ext uri="{FF2B5EF4-FFF2-40B4-BE49-F238E27FC236}">
                <a16:creationId xmlns:a16="http://schemas.microsoft.com/office/drawing/2014/main" id="{A05F6AFE-63D7-9487-216D-B6C688017CC9}"/>
              </a:ext>
            </a:extLst>
          </p:cNvPr>
          <p:cNvSpPr/>
          <p:nvPr/>
        </p:nvSpPr>
        <p:spPr>
          <a:xfrm>
            <a:off x="4706627" y="4667736"/>
            <a:ext cx="220980" cy="208976"/>
          </a:xfrm>
          <a:prstGeom prst="roundRect">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E</a:t>
            </a:r>
            <a:endParaRPr lang="ru-RU" sz="1000" dirty="0">
              <a:latin typeface="Arial" panose="020B0604020202020204" pitchFamily="34" charset="0"/>
              <a:cs typeface="Arial" panose="020B0604020202020204" pitchFamily="34" charset="0"/>
            </a:endParaRPr>
          </a:p>
        </p:txBody>
      </p:sp>
      <p:sp>
        <p:nvSpPr>
          <p:cNvPr id="56" name="Прямоугольник: скругленные углы 55">
            <a:extLst>
              <a:ext uri="{FF2B5EF4-FFF2-40B4-BE49-F238E27FC236}">
                <a16:creationId xmlns:a16="http://schemas.microsoft.com/office/drawing/2014/main" id="{48BDBD6B-4EE3-54DC-D775-0015BC21F4C6}"/>
              </a:ext>
            </a:extLst>
          </p:cNvPr>
          <p:cNvSpPr/>
          <p:nvPr/>
        </p:nvSpPr>
        <p:spPr>
          <a:xfrm>
            <a:off x="7404425" y="4381499"/>
            <a:ext cx="220980" cy="208976"/>
          </a:xfrm>
          <a:prstGeom prst="roundRect">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a:t>
            </a:r>
            <a:endParaRPr lang="ru-RU" sz="1000" dirty="0">
              <a:latin typeface="Arial" panose="020B0604020202020204" pitchFamily="34" charset="0"/>
              <a:cs typeface="Arial" panose="020B0604020202020204" pitchFamily="34" charset="0"/>
            </a:endParaRPr>
          </a:p>
        </p:txBody>
      </p:sp>
      <p:sp>
        <p:nvSpPr>
          <p:cNvPr id="57" name="Прямоугольник: скругленные углы 56">
            <a:extLst>
              <a:ext uri="{FF2B5EF4-FFF2-40B4-BE49-F238E27FC236}">
                <a16:creationId xmlns:a16="http://schemas.microsoft.com/office/drawing/2014/main" id="{21AC7AC8-1E03-1135-49C3-6350DDAC00AA}"/>
              </a:ext>
            </a:extLst>
          </p:cNvPr>
          <p:cNvSpPr/>
          <p:nvPr/>
        </p:nvSpPr>
        <p:spPr>
          <a:xfrm>
            <a:off x="7404424" y="4681630"/>
            <a:ext cx="220980" cy="208976"/>
          </a:xfrm>
          <a:prstGeom prst="round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a:t>
            </a:r>
            <a:endParaRPr lang="ru-RU" sz="1000" dirty="0">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D986F2F2-797B-8D13-4A11-9C0C896DF60F}"/>
              </a:ext>
            </a:extLst>
          </p:cNvPr>
          <p:cNvSpPr txBox="1"/>
          <p:nvPr/>
        </p:nvSpPr>
        <p:spPr>
          <a:xfrm>
            <a:off x="4817117" y="4341552"/>
            <a:ext cx="1810847" cy="288869"/>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900" spc="-30" dirty="0">
                <a:solidFill>
                  <a:schemeClr val="dk1"/>
                </a:solidFill>
                <a:latin typeface="Arial"/>
                <a:ea typeface="Arial"/>
                <a:cs typeface="Arial"/>
                <a:sym typeface="Arial"/>
              </a:rPr>
              <a:t>Retail Customers</a:t>
            </a:r>
            <a:br>
              <a:rPr lang="ru-RU" sz="1600" b="1" spc="-30" dirty="0">
                <a:solidFill>
                  <a:schemeClr val="dk1"/>
                </a:solidFill>
                <a:latin typeface="Arial"/>
                <a:ea typeface="Arial"/>
                <a:cs typeface="Arial"/>
                <a:sym typeface="Arial"/>
              </a:rPr>
            </a:br>
            <a:endParaRPr lang="ru-RU" sz="900" spc="-30" dirty="0">
              <a:solidFill>
                <a:srgbClr val="0070C0"/>
              </a:solidFill>
            </a:endParaRPr>
          </a:p>
        </p:txBody>
      </p:sp>
      <p:sp>
        <p:nvSpPr>
          <p:cNvPr id="62" name="TextBox 61">
            <a:extLst>
              <a:ext uri="{FF2B5EF4-FFF2-40B4-BE49-F238E27FC236}">
                <a16:creationId xmlns:a16="http://schemas.microsoft.com/office/drawing/2014/main" id="{A79F7B78-D9B7-0C5E-51C7-3394A72B05E6}"/>
              </a:ext>
            </a:extLst>
          </p:cNvPr>
          <p:cNvSpPr txBox="1"/>
          <p:nvPr/>
        </p:nvSpPr>
        <p:spPr>
          <a:xfrm>
            <a:off x="4817117" y="4627790"/>
            <a:ext cx="1810847" cy="288869"/>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900" spc="-30" dirty="0">
                <a:solidFill>
                  <a:schemeClr val="dk1"/>
                </a:solidFill>
                <a:latin typeface="Arial"/>
                <a:ea typeface="Arial"/>
                <a:cs typeface="Arial"/>
                <a:sym typeface="Arial"/>
              </a:rPr>
              <a:t>Bank Employees</a:t>
            </a:r>
            <a:br>
              <a:rPr lang="ru-RU" sz="1600" b="1" spc="-30" dirty="0">
                <a:solidFill>
                  <a:schemeClr val="dk1"/>
                </a:solidFill>
                <a:latin typeface="Arial"/>
                <a:ea typeface="Arial"/>
                <a:cs typeface="Arial"/>
                <a:sym typeface="Arial"/>
              </a:rPr>
            </a:br>
            <a:endParaRPr lang="ru-RU" sz="900" spc="-30" dirty="0">
              <a:solidFill>
                <a:srgbClr val="0070C0"/>
              </a:solidFill>
            </a:endParaRPr>
          </a:p>
        </p:txBody>
      </p:sp>
      <p:sp>
        <p:nvSpPr>
          <p:cNvPr id="63" name="TextBox 62">
            <a:extLst>
              <a:ext uri="{FF2B5EF4-FFF2-40B4-BE49-F238E27FC236}">
                <a16:creationId xmlns:a16="http://schemas.microsoft.com/office/drawing/2014/main" id="{37D49EE8-D07A-7EB3-D68C-802B8C883715}"/>
              </a:ext>
            </a:extLst>
          </p:cNvPr>
          <p:cNvSpPr txBox="1"/>
          <p:nvPr/>
        </p:nvSpPr>
        <p:spPr>
          <a:xfrm>
            <a:off x="7534145" y="4341552"/>
            <a:ext cx="1629086" cy="288869"/>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en-US" sz="900" spc="-30" dirty="0">
                <a:solidFill>
                  <a:schemeClr val="dk1"/>
                </a:solidFill>
                <a:latin typeface="Arial"/>
                <a:ea typeface="Arial"/>
                <a:cs typeface="Arial"/>
                <a:sym typeface="Arial"/>
              </a:rPr>
              <a:t>Corporate Business</a:t>
            </a:r>
            <a:endParaRPr lang="ru-RU" sz="900" spc="-30" dirty="0">
              <a:solidFill>
                <a:srgbClr val="0070C0"/>
              </a:solidFill>
            </a:endParaRPr>
          </a:p>
        </p:txBody>
      </p:sp>
      <p:sp>
        <p:nvSpPr>
          <p:cNvPr id="64" name="TextBox 63">
            <a:extLst>
              <a:ext uri="{FF2B5EF4-FFF2-40B4-BE49-F238E27FC236}">
                <a16:creationId xmlns:a16="http://schemas.microsoft.com/office/drawing/2014/main" id="{1C92C3FF-2446-9F58-852E-36144A9210BB}"/>
              </a:ext>
            </a:extLst>
          </p:cNvPr>
          <p:cNvSpPr txBox="1"/>
          <p:nvPr/>
        </p:nvSpPr>
        <p:spPr>
          <a:xfrm>
            <a:off x="7514915" y="4667592"/>
            <a:ext cx="1629085" cy="288869"/>
          </a:xfrm>
          <a:prstGeom prst="rect">
            <a:avLst/>
          </a:prstGeom>
        </p:spPr>
        <p:txBody>
          <a:bodyPr vert="horz" wrap="square" lIns="162560" tIns="81280" rIns="162560" bIns="81280" rtlCol="0" anchor="t">
            <a:noAutofit/>
          </a:bodyPr>
          <a:lstStyle>
            <a:defPPr>
              <a:defRPr kern="0"/>
            </a:defPPr>
            <a:lvl1pPr algn="l" defTabSz="1131168" rtl="0">
              <a:lnSpc>
                <a:spcPct val="100000"/>
              </a:lnSpc>
              <a:defRPr sz="800" b="0" i="0" kern="1200" spc="-10">
                <a:solidFill>
                  <a:schemeClr val="tx1"/>
                </a:solidFill>
                <a:latin typeface="Arial" panose="020B0604020202020204" pitchFamily="34" charset="0"/>
                <a:ea typeface="+mn-ea"/>
                <a:cs typeface="Arial" panose="020B0604020202020204" pitchFamily="34" charset="0"/>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pPr lvl="0">
              <a:lnSpc>
                <a:spcPct val="90000"/>
              </a:lnSpc>
            </a:pPr>
            <a:r>
              <a:rPr lang="ru-RU" sz="900" spc="-30" dirty="0">
                <a:solidFill>
                  <a:schemeClr val="dk1"/>
                </a:solidFill>
                <a:latin typeface="Arial"/>
                <a:ea typeface="Arial"/>
                <a:cs typeface="Arial"/>
                <a:sym typeface="Arial"/>
              </a:rPr>
              <a:t> </a:t>
            </a:r>
            <a:r>
              <a:rPr lang="en-US" sz="900" spc="-30" dirty="0">
                <a:solidFill>
                  <a:schemeClr val="dk1"/>
                </a:solidFill>
                <a:latin typeface="Arial"/>
                <a:ea typeface="Arial"/>
                <a:cs typeface="Arial"/>
                <a:sym typeface="Arial"/>
              </a:rPr>
              <a:t>Suppliers</a:t>
            </a:r>
            <a:br>
              <a:rPr lang="ru-RU" sz="1600" b="1" spc="-30" dirty="0">
                <a:solidFill>
                  <a:schemeClr val="dk1"/>
                </a:solidFill>
                <a:latin typeface="Arial"/>
                <a:ea typeface="Arial"/>
                <a:cs typeface="Arial"/>
                <a:sym typeface="Arial"/>
              </a:rPr>
            </a:br>
            <a:endParaRPr lang="ru-RU" sz="900" spc="-30" dirty="0">
              <a:solidFill>
                <a:srgbClr val="0070C0"/>
              </a:solidFill>
            </a:endParaRPr>
          </a:p>
        </p:txBody>
      </p:sp>
      <p:sp>
        <p:nvSpPr>
          <p:cNvPr id="65" name="TextBox 64">
            <a:extLst>
              <a:ext uri="{FF2B5EF4-FFF2-40B4-BE49-F238E27FC236}">
                <a16:creationId xmlns:a16="http://schemas.microsoft.com/office/drawing/2014/main" id="{9BF7C3C5-FF8F-74BE-3C15-AA66EE3538C4}"/>
              </a:ext>
            </a:extLst>
          </p:cNvPr>
          <p:cNvSpPr txBox="1"/>
          <p:nvPr/>
        </p:nvSpPr>
        <p:spPr>
          <a:xfrm rot="16200000">
            <a:off x="4074454" y="4539386"/>
            <a:ext cx="996395"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Direct Impact</a:t>
            </a:r>
            <a:endParaRPr lang="ru-RU" sz="700" dirty="0">
              <a:solidFill>
                <a:schemeClr val="bg1">
                  <a:lumMod val="50000"/>
                </a:schemeClr>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77540B5D-0EAC-4CF2-2595-F19E0A778B48}"/>
              </a:ext>
            </a:extLst>
          </p:cNvPr>
          <p:cNvSpPr txBox="1"/>
          <p:nvPr/>
        </p:nvSpPr>
        <p:spPr>
          <a:xfrm rot="16200000">
            <a:off x="6614108" y="4527762"/>
            <a:ext cx="996395" cy="200055"/>
          </a:xfrm>
          <a:prstGeom prst="rect">
            <a:avLst/>
          </a:prstGeom>
          <a:noFill/>
        </p:spPr>
        <p:txBody>
          <a:bodyPr wrap="square" rtlCol="0">
            <a:spAutoFit/>
          </a:bodyPr>
          <a:lstStyle/>
          <a:p>
            <a:pPr algn="ctr"/>
            <a:r>
              <a:rPr lang="en-US" sz="700" dirty="0">
                <a:solidFill>
                  <a:schemeClr val="bg1">
                    <a:lumMod val="50000"/>
                  </a:schemeClr>
                </a:solidFill>
                <a:latin typeface="Arial" panose="020B0604020202020204" pitchFamily="34" charset="0"/>
                <a:cs typeface="Arial" panose="020B0604020202020204" pitchFamily="34" charset="0"/>
              </a:rPr>
              <a:t>Indirect Impact</a:t>
            </a:r>
            <a:endParaRPr lang="ru-RU" sz="700" dirty="0">
              <a:solidFill>
                <a:schemeClr val="bg1">
                  <a:lumMod val="50000"/>
                </a:schemeClr>
              </a:solidFill>
              <a:latin typeface="Arial" panose="020B0604020202020204" pitchFamily="34" charset="0"/>
              <a:cs typeface="Arial" panose="020B0604020202020204" pitchFamily="34" charset="0"/>
            </a:endParaRPr>
          </a:p>
        </p:txBody>
      </p:sp>
      <p:pic>
        <p:nvPicPr>
          <p:cNvPr id="6" name="Рисунок 5">
            <a:extLst>
              <a:ext uri="{FF2B5EF4-FFF2-40B4-BE49-F238E27FC236}">
                <a16:creationId xmlns:a16="http://schemas.microsoft.com/office/drawing/2014/main" id="{FCCB74D1-2826-EBF4-8518-A8367203EE71}"/>
              </a:ext>
            </a:extLst>
          </p:cNvPr>
          <p:cNvPicPr>
            <a:picLocks noChangeAspect="1"/>
          </p:cNvPicPr>
          <p:nvPr/>
        </p:nvPicPr>
        <p:blipFill>
          <a:blip r:embed="rId6"/>
          <a:stretch>
            <a:fillRect/>
          </a:stretch>
        </p:blipFill>
        <p:spPr>
          <a:xfrm>
            <a:off x="4403071" y="995285"/>
            <a:ext cx="4525027" cy="2951104"/>
          </a:xfrm>
          <a:prstGeom prst="rect">
            <a:avLst/>
          </a:prstGeom>
        </p:spPr>
      </p:pic>
      <p:sp>
        <p:nvSpPr>
          <p:cNvPr id="70" name="Прямоугольник 69">
            <a:extLst>
              <a:ext uri="{FF2B5EF4-FFF2-40B4-BE49-F238E27FC236}">
                <a16:creationId xmlns:a16="http://schemas.microsoft.com/office/drawing/2014/main" id="{FDC61B0A-434A-F09A-F568-E7FFB9A6146B}"/>
              </a:ext>
            </a:extLst>
          </p:cNvPr>
          <p:cNvSpPr/>
          <p:nvPr/>
        </p:nvSpPr>
        <p:spPr>
          <a:xfrm>
            <a:off x="6663082" y="1719369"/>
            <a:ext cx="1130420" cy="735443"/>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2" name="TextBox 71">
            <a:extLst>
              <a:ext uri="{FF2B5EF4-FFF2-40B4-BE49-F238E27FC236}">
                <a16:creationId xmlns:a16="http://schemas.microsoft.com/office/drawing/2014/main" id="{EC0BA975-9E5C-75CA-BACC-EA4DFCA023E8}"/>
              </a:ext>
            </a:extLst>
          </p:cNvPr>
          <p:cNvSpPr txBox="1"/>
          <p:nvPr/>
        </p:nvSpPr>
        <p:spPr>
          <a:xfrm>
            <a:off x="6546302" y="1496906"/>
            <a:ext cx="1363980" cy="215444"/>
          </a:xfrm>
          <a:prstGeom prst="rect">
            <a:avLst/>
          </a:prstGeom>
          <a:noFill/>
        </p:spPr>
        <p:txBody>
          <a:bodyPr wrap="square" rtlCol="0">
            <a:spAutoFit/>
          </a:bodyPr>
          <a:lstStyle/>
          <a:p>
            <a:pPr algn="ctr"/>
            <a:r>
              <a:rPr lang="en-US" sz="800" dirty="0">
                <a:latin typeface="Arial" panose="020B0604020202020204" pitchFamily="34" charset="0"/>
                <a:cs typeface="Arial" panose="020B0604020202020204" pitchFamily="34" charset="0"/>
              </a:rPr>
              <a:t>Significant Risks</a:t>
            </a:r>
            <a:endParaRPr lang="ru-RU"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71909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2556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Документ" ma:contentTypeID="0x0101005D014DFFA5419F43AFEBDC2286EA7792" ma:contentTypeVersion="13" ma:contentTypeDescription="Создание документа." ma:contentTypeScope="" ma:versionID="8d8ebbf0c0dadf18731825be4ac12bb9">
  <xsd:schema xmlns:xsd="http://www.w3.org/2001/XMLSchema" xmlns:xs="http://www.w3.org/2001/XMLSchema" xmlns:p="http://schemas.microsoft.com/office/2006/metadata/properties" xmlns:ns2="0566da74-9790-45b9-9e2e-c191e918ed39" xmlns:ns3="73e83b43-9832-40e0-9295-761fe2bc1674" targetNamespace="http://schemas.microsoft.com/office/2006/metadata/properties" ma:root="true" ma:fieldsID="8a550f71a8175fc434b0761ddebfd87d" ns2:_="" ns3:_="">
    <xsd:import namespace="0566da74-9790-45b9-9e2e-c191e918ed39"/>
    <xsd:import namespace="73e83b43-9832-40e0-9295-761fe2bc16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66da74-9790-45b9-9e2e-c191e918ed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Теги изображений" ma:readOnly="false" ma:fieldId="{5cf76f15-5ced-4ddc-b409-7134ff3c332f}" ma:taxonomyMulti="true" ma:sspId="f515fce2-93e5-404f-8e09-5f6a338a8fb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3e83b43-9832-40e0-9295-761fe2bc167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720ca84-a028-4831-99ac-43bb39200aaf}" ma:internalName="TaxCatchAll" ma:showField="CatchAllData" ma:web="73e83b43-9832-40e0-9295-761fe2bc16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3e83b43-9832-40e0-9295-761fe2bc1674" xsi:nil="true"/>
    <lcf76f155ced4ddcb4097134ff3c332f xmlns="0566da74-9790-45b9-9e2e-c191e918ed3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7BB336F-97DD-4195-AACE-7AA7540593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566da74-9790-45b9-9e2e-c191e918ed39"/>
    <ds:schemaRef ds:uri="73e83b43-9832-40e0-9295-761fe2bc16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57C49D-1860-4BE7-B442-778330EB9B87}">
  <ds:schemaRefs>
    <ds:schemaRef ds:uri="http://schemas.microsoft.com/sharepoint/v3/contenttype/forms"/>
  </ds:schemaRefs>
</ds:datastoreItem>
</file>

<file path=customXml/itemProps3.xml><?xml version="1.0" encoding="utf-8"?>
<ds:datastoreItem xmlns:ds="http://schemas.openxmlformats.org/officeDocument/2006/customXml" ds:itemID="{EB53A2BC-16CD-4B9D-8491-7A5EC00D46F5}">
  <ds:schemaRefs>
    <ds:schemaRef ds:uri="http://schemas.microsoft.com/office/2006/metadata/properties"/>
    <ds:schemaRef ds:uri="http://schemas.microsoft.com/office/infopath/2007/PartnerControls"/>
    <ds:schemaRef ds:uri="73e83b43-9832-40e0-9295-761fe2bc1674"/>
    <ds:schemaRef ds:uri="0566da74-9790-45b9-9e2e-c191e918ed39"/>
  </ds:schemaRefs>
</ds:datastoreItem>
</file>

<file path=docMetadata/LabelInfo.xml><?xml version="1.0" encoding="utf-8"?>
<clbl:labelList xmlns:clbl="http://schemas.microsoft.com/office/2020/mipLabelMetadata">
  <clbl:label id="{7f7b9357-9c44-4410-95df-2c59b7c1872b}" enabled="0" method="" siteId="{7f7b9357-9c44-4410-95df-2c59b7c1872b}" removed="1"/>
</clbl:labelList>
</file>

<file path=docProps/app.xml><?xml version="1.0" encoding="utf-8"?>
<Properties xmlns="http://schemas.openxmlformats.org/officeDocument/2006/extended-properties" xmlns:vt="http://schemas.openxmlformats.org/officeDocument/2006/docPropsVTypes">
  <Template/>
  <TotalTime>20817</TotalTime>
  <Words>1920</Words>
  <Application>Microsoft Office PowerPoint</Application>
  <PresentationFormat>Экран (16:9)</PresentationFormat>
  <Paragraphs>232</Paragraphs>
  <Slides>12</Slides>
  <Notes>12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Arial Narrow</vt:lpstr>
      <vt:lpstr>Calibri</vt:lpstr>
      <vt:lpstr>Trebuchet MS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Админ</dc:creator>
  <cp:lastModifiedBy>Тюмамбаева Рауза Куанышевна</cp:lastModifiedBy>
  <cp:revision>923</cp:revision>
  <dcterms:created xsi:type="dcterms:W3CDTF">2024-09-19T11:27:30Z</dcterms:created>
  <dcterms:modified xsi:type="dcterms:W3CDTF">2026-06-02T07:10:59Z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2024-08-23T00:00:00Z</vt:filetime>
  </property>
  <property fmtid="{D5CDD505-2E9C-101B-9397-08002B2CF9AE}" pid="3" name="Creator">
    <vt:lpwstr>Microsoft® PowerPoint® для Microsoft 365</vt:lpwstr>
  </property>
  <property fmtid="{D5CDD505-2E9C-101B-9397-08002B2CF9AE}" pid="4" name="LastSaved">
    <vt:filetime>2024-09-19T00:00:00Z</vt:filetime>
  </property>
  <property fmtid="{D5CDD505-2E9C-101B-9397-08002B2CF9AE}" pid="5" name="MSIP_Label_5667e166-4b10-4d44-9951-ddc92040c9bd_ActionId">
    <vt:lpwstr>8da8103b-226c-4222-8ec7-ec8c1d919249</vt:lpwstr>
  </property>
  <property fmtid="{D5CDD505-2E9C-101B-9397-08002B2CF9AE}" pid="6" name="MSIP_Label_5667e166-4b10-4d44-9951-ddc92040c9bd_ContentBits">
    <vt:lpwstr>1</vt:lpwstr>
  </property>
  <property fmtid="{D5CDD505-2E9C-101B-9397-08002B2CF9AE}" pid="7" name="MSIP_Label_5667e166-4b10-4d44-9951-ddc92040c9bd_Enabled">
    <vt:lpwstr>true</vt:lpwstr>
  </property>
  <property fmtid="{D5CDD505-2E9C-101B-9397-08002B2CF9AE}" pid="8" name="MSIP_Label_5667e166-4b10-4d44-9951-ddc92040c9bd_Method">
    <vt:lpwstr>Standard</vt:lpwstr>
  </property>
  <property fmtid="{D5CDD505-2E9C-101B-9397-08002B2CF9AE}" pid="9" name="MSIP_Label_5667e166-4b10-4d44-9951-ddc92040c9bd_Name">
    <vt:lpwstr>Ð¡ Ð¼Ð°Ñ€ÐºÐ¸Ñ€Ð¾Ð²ÐºÐ¾Ð¹</vt:lpwstr>
  </property>
  <property fmtid="{D5CDD505-2E9C-101B-9397-08002B2CF9AE}" pid="10" name="MSIP_Label_5667e166-4b10-4d44-9951-ddc92040c9bd_SetDate">
    <vt:lpwstr>2023-01-31T03:31:45Z</vt:lpwstr>
  </property>
  <property fmtid="{D5CDD505-2E9C-101B-9397-08002B2CF9AE}" pid="11" name="MSIP_Label_5667e166-4b10-4d44-9951-ddc92040c9bd_SiteId">
    <vt:lpwstr>38598580-1f17-4a12-918c-077d560b949f</vt:lpwstr>
  </property>
  <property fmtid="{D5CDD505-2E9C-101B-9397-08002B2CF9AE}" pid="12" name="Producer">
    <vt:lpwstr>Microsoft® PowerPoint® для Microsoft 365</vt:lpwstr>
  </property>
  <property fmtid="{D5CDD505-2E9C-101B-9397-08002B2CF9AE}" pid="13" name="ContentTypeId">
    <vt:lpwstr>0x0101005D014DFFA5419F43AFEBDC2286EA7792</vt:lpwstr>
  </property>
</Properties>
</file>