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68" r:id="rId3"/>
    <p:sldId id="260" r:id="rId4"/>
    <p:sldId id="261" r:id="rId5"/>
    <p:sldId id="263" r:id="rId6"/>
    <p:sldId id="265" r:id="rId7"/>
    <p:sldId id="266" r:id="rId8"/>
    <p:sldId id="267" r:id="rId9"/>
    <p:sldId id="269" r:id="rId10"/>
    <p:sldId id="271" r:id="rId1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84515B-0CA2-73EF-1A53-B2E340B05A45}" v="1083" dt="2026-04-28T12:53:39.486"/>
    <p1510:client id="{BA34C872-B960-08B1-B63E-D047BE19525E}" v="406" dt="2026-04-29T11:18:33.118"/>
    <p1510:client id="{FFAA68E4-79BD-7DA0-E3E8-186A8C09D3BA}" v="2" dt="2026-04-28T05:38:09.5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f6fb08304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f6fb08304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>
          <a:extLst>
            <a:ext uri="{FF2B5EF4-FFF2-40B4-BE49-F238E27FC236}">
              <a16:creationId xmlns:a16="http://schemas.microsoft.com/office/drawing/2014/main" id="{D1365EAA-0E28-CDBB-1C85-4E29D5344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f759a15ed0_0_36:notes">
            <a:extLst>
              <a:ext uri="{FF2B5EF4-FFF2-40B4-BE49-F238E27FC236}">
                <a16:creationId xmlns:a16="http://schemas.microsoft.com/office/drawing/2014/main" id="{A598CF03-949C-0EF5-6E74-77BF09DCB7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f759a15ed0_0_36:notes">
            <a:extLst>
              <a:ext uri="{FF2B5EF4-FFF2-40B4-BE49-F238E27FC236}">
                <a16:creationId xmlns:a16="http://schemas.microsoft.com/office/drawing/2014/main" id="{2569789A-C435-7B5A-72FC-C4755DB21F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8882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02F1D8AC-F521-58BD-FE50-4BF01EAAB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f6fb083042_0_0:notes">
            <a:extLst>
              <a:ext uri="{FF2B5EF4-FFF2-40B4-BE49-F238E27FC236}">
                <a16:creationId xmlns:a16="http://schemas.microsoft.com/office/drawing/2014/main" id="{0760DA25-4EE4-FD5C-7CA9-45920FA693F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f6fb083042_0_0:notes">
            <a:extLst>
              <a:ext uri="{FF2B5EF4-FFF2-40B4-BE49-F238E27FC236}">
                <a16:creationId xmlns:a16="http://schemas.microsoft.com/office/drawing/2014/main" id="{CBB1A166-2947-8622-15CD-9B8733A856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1321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f70d479c4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f70d479c4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f759a15ed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f759a15ed0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f759a15ed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f759a15ed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>
          <a:extLst>
            <a:ext uri="{FF2B5EF4-FFF2-40B4-BE49-F238E27FC236}">
              <a16:creationId xmlns:a16="http://schemas.microsoft.com/office/drawing/2014/main" id="{EF48663F-FC33-D1E0-07B5-F3B59B256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f759a15ed0_0_36:notes">
            <a:extLst>
              <a:ext uri="{FF2B5EF4-FFF2-40B4-BE49-F238E27FC236}">
                <a16:creationId xmlns:a16="http://schemas.microsoft.com/office/drawing/2014/main" id="{9AEECC26-69C2-D1FE-721B-6028A053B22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f759a15ed0_0_36:notes">
            <a:extLst>
              <a:ext uri="{FF2B5EF4-FFF2-40B4-BE49-F238E27FC236}">
                <a16:creationId xmlns:a16="http://schemas.microsoft.com/office/drawing/2014/main" id="{FB706496-857C-82A3-2646-DF6D7A539F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4103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>
          <a:extLst>
            <a:ext uri="{FF2B5EF4-FFF2-40B4-BE49-F238E27FC236}">
              <a16:creationId xmlns:a16="http://schemas.microsoft.com/office/drawing/2014/main" id="{77D415C9-C0E4-902C-4389-2E8F05C1B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f759a15ed0_0_36:notes">
            <a:extLst>
              <a:ext uri="{FF2B5EF4-FFF2-40B4-BE49-F238E27FC236}">
                <a16:creationId xmlns:a16="http://schemas.microsoft.com/office/drawing/2014/main" id="{475B17FD-CB1C-6FB3-EF27-118A2387208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f759a15ed0_0_36:notes">
            <a:extLst>
              <a:ext uri="{FF2B5EF4-FFF2-40B4-BE49-F238E27FC236}">
                <a16:creationId xmlns:a16="http://schemas.microsoft.com/office/drawing/2014/main" id="{CFA00C08-A1F2-57F3-D50B-2A5C1DF889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2034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>
          <a:extLst>
            <a:ext uri="{FF2B5EF4-FFF2-40B4-BE49-F238E27FC236}">
              <a16:creationId xmlns:a16="http://schemas.microsoft.com/office/drawing/2014/main" id="{BA61A992-18AA-A8FF-98B0-051A7A7A6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f759a15ed0_0_36:notes">
            <a:extLst>
              <a:ext uri="{FF2B5EF4-FFF2-40B4-BE49-F238E27FC236}">
                <a16:creationId xmlns:a16="http://schemas.microsoft.com/office/drawing/2014/main" id="{78A190AE-7C3E-669F-8922-CF15B52F2FC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f759a15ed0_0_36:notes">
            <a:extLst>
              <a:ext uri="{FF2B5EF4-FFF2-40B4-BE49-F238E27FC236}">
                <a16:creationId xmlns:a16="http://schemas.microsoft.com/office/drawing/2014/main" id="{7550A547-652B-B97D-2A54-104A8402E82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0875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>
          <a:extLst>
            <a:ext uri="{FF2B5EF4-FFF2-40B4-BE49-F238E27FC236}">
              <a16:creationId xmlns:a16="http://schemas.microsoft.com/office/drawing/2014/main" id="{E3F3664B-9C1F-D87D-7999-A2D83365F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f759a15ed0_0_36:notes">
            <a:extLst>
              <a:ext uri="{FF2B5EF4-FFF2-40B4-BE49-F238E27FC236}">
                <a16:creationId xmlns:a16="http://schemas.microsoft.com/office/drawing/2014/main" id="{3EF239F6-1932-9242-45A0-A19917E8A4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f759a15ed0_0_36:notes">
            <a:extLst>
              <a:ext uri="{FF2B5EF4-FFF2-40B4-BE49-F238E27FC236}">
                <a16:creationId xmlns:a16="http://schemas.microsoft.com/office/drawing/2014/main" id="{23EF6D76-931F-6A71-27B4-5BA6608874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7294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A2D42E-A87E-6484-EF1F-F2BFCC930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5"/>
            <a:ext cx="12192000" cy="685751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B2E671D8-FAB8-3174-8310-890C7BF09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159" y="1599250"/>
            <a:ext cx="8636696" cy="3710726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chemeClr val="bg1"/>
                </a:solidFill>
              </a:rPr>
              <a:t>Клиенттерге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арналған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нұсқаулық</a:t>
            </a:r>
            <a:r>
              <a:rPr lang="en-US" sz="4000" b="1" dirty="0">
                <a:solidFill>
                  <a:schemeClr val="bg1"/>
                </a:solidFill>
              </a:rPr>
              <a:t>:</a:t>
            </a:r>
            <a:br>
              <a:rPr lang="en-US" sz="4000" b="1" dirty="0">
                <a:solidFill>
                  <a:schemeClr val="bg1"/>
                </a:solidFill>
              </a:rPr>
            </a:br>
            <a:br>
              <a:rPr lang="en-US" sz="3000" b="1" dirty="0"/>
            </a:br>
            <a:r>
              <a:rPr lang="en-US" sz="3000" b="1" dirty="0">
                <a:solidFill>
                  <a:schemeClr val="bg1"/>
                </a:solidFill>
              </a:rPr>
              <a:t> bcc junior </a:t>
            </a:r>
            <a:r>
              <a:rPr lang="en-US" sz="3000" b="1" dirty="0" err="1">
                <a:solidFill>
                  <a:schemeClr val="bg1"/>
                </a:solidFill>
              </a:rPr>
              <a:t>картасын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ашу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және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басқару</a:t>
            </a:r>
            <a:r>
              <a:rPr lang="en-US" sz="3000" b="1" dirty="0">
                <a:solidFill>
                  <a:schemeClr val="bg1"/>
                </a:solidFill>
              </a:rPr>
              <a:t>,</a:t>
            </a:r>
            <a:br>
              <a:rPr lang="en-US" sz="3000" b="1" dirty="0">
                <a:solidFill>
                  <a:schemeClr val="bg1"/>
                </a:solidFill>
              </a:rPr>
            </a:b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JuniorBank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мобильді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қосымшасында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тіркелу</a:t>
            </a:r>
            <a:endParaRPr lang="en-US" dirty="0" err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26">
          <a:extLst>
            <a:ext uri="{FF2B5EF4-FFF2-40B4-BE49-F238E27FC236}">
              <a16:creationId xmlns:a16="http://schemas.microsoft.com/office/drawing/2014/main" id="{D2C14B1E-A9F3-5126-FE1A-AF8A3E0B0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4;p13">
            <a:extLst>
              <a:ext uri="{FF2B5EF4-FFF2-40B4-BE49-F238E27FC236}">
                <a16:creationId xmlns:a16="http://schemas.microsoft.com/office/drawing/2014/main" id="{420B3CE3-0261-06C5-E10B-2AFABBF9D7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92747" y="308583"/>
            <a:ext cx="9049928" cy="665853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ru-RU" sz="2800"/>
              <a:t>«Жинақ-сандықша» депозитін қалай жабуға болады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A93846-CC05-009C-3BE3-8880CA5FF4E2}"/>
              </a:ext>
            </a:extLst>
          </p:cNvPr>
          <p:cNvSpPr txBox="1"/>
          <p:nvPr/>
        </p:nvSpPr>
        <p:spPr>
          <a:xfrm>
            <a:off x="171195" y="5529942"/>
            <a:ext cx="2491093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/>
              <a:t>Копилканы</a:t>
            </a:r>
            <a:r>
              <a:rPr lang="en-US" dirty="0"/>
              <a:t> </a:t>
            </a:r>
            <a:r>
              <a:rPr lang="en-US" dirty="0" err="1"/>
              <a:t>жабу</a:t>
            </a:r>
            <a:r>
              <a:rPr lang="en-US" dirty="0"/>
              <a:t> </a:t>
            </a:r>
            <a:r>
              <a:rPr lang="en-US" dirty="0" err="1"/>
              <a:t>үшін</a:t>
            </a:r>
            <a:r>
              <a:rPr lang="en-US" dirty="0"/>
              <a:t> </a:t>
            </a:r>
            <a:r>
              <a:rPr lang="en-US" dirty="0" err="1"/>
              <a:t>депозит</a:t>
            </a:r>
            <a:r>
              <a:rPr lang="en-US" dirty="0"/>
              <a:t> </a:t>
            </a:r>
            <a:r>
              <a:rPr lang="en-US" dirty="0" err="1"/>
              <a:t>бөліміндегі</a:t>
            </a:r>
            <a:r>
              <a:rPr lang="en-US" dirty="0"/>
              <a:t> </a:t>
            </a:r>
            <a:r>
              <a:rPr lang="en-US" dirty="0" err="1"/>
              <a:t>баптауларға</a:t>
            </a:r>
            <a:r>
              <a:rPr lang="en-US" dirty="0"/>
              <a:t> </a:t>
            </a:r>
            <a:r>
              <a:rPr lang="en-US" dirty="0" err="1"/>
              <a:t>өтіп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 </a:t>
            </a:r>
            <a:r>
              <a:rPr lang="en-US" dirty="0" err="1"/>
              <a:t>жоғарғы</a:t>
            </a:r>
            <a:r>
              <a:rPr lang="en-US" dirty="0"/>
              <a:t> </a:t>
            </a:r>
            <a:r>
              <a:rPr lang="en-US" dirty="0" err="1"/>
              <a:t>оң</a:t>
            </a:r>
            <a:r>
              <a:rPr lang="en-US" dirty="0"/>
              <a:t> </a:t>
            </a:r>
            <a:r>
              <a:rPr lang="en-US" dirty="0" err="1"/>
              <a:t>жақ</a:t>
            </a:r>
            <a:r>
              <a:rPr lang="en-US" dirty="0"/>
              <a:t> </a:t>
            </a:r>
            <a:r>
              <a:rPr lang="en-US" dirty="0" err="1"/>
              <a:t>бұрыштағы</a:t>
            </a:r>
            <a:r>
              <a:rPr lang="en-US" dirty="0"/>
              <a:t> </a:t>
            </a:r>
            <a:r>
              <a:rPr lang="en-US" dirty="0" err="1"/>
              <a:t>себет</a:t>
            </a:r>
            <a:r>
              <a:rPr lang="en-US" dirty="0"/>
              <a:t> </a:t>
            </a:r>
            <a:r>
              <a:rPr lang="en-US" dirty="0" err="1"/>
              <a:t>белгісін</a:t>
            </a:r>
            <a:r>
              <a:rPr lang="en-US" dirty="0"/>
              <a:t> </a:t>
            </a:r>
            <a:r>
              <a:rPr lang="en-US" dirty="0" err="1"/>
              <a:t>басыңыз</a:t>
            </a:r>
          </a:p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ECD405-6088-C280-09FC-177E5C07C77E}"/>
              </a:ext>
            </a:extLst>
          </p:cNvPr>
          <p:cNvSpPr txBox="1"/>
          <p:nvPr/>
        </p:nvSpPr>
        <p:spPr>
          <a:xfrm>
            <a:off x="2733466" y="5608383"/>
            <a:ext cx="1843217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/>
              <a:t>Жабу</a:t>
            </a:r>
            <a:r>
              <a:rPr lang="en-US" dirty="0"/>
              <a:t> </a:t>
            </a:r>
            <a:r>
              <a:rPr lang="en-US" dirty="0" err="1"/>
              <a:t>себебін</a:t>
            </a:r>
            <a:r>
              <a:rPr lang="en-US" dirty="0"/>
              <a:t> </a:t>
            </a:r>
            <a:r>
              <a:rPr lang="en-US" dirty="0" err="1"/>
              <a:t>таңдаңыз</a:t>
            </a:r>
          </a:p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454FFF-CCF5-2141-3B1D-80EF9F24C816}"/>
              </a:ext>
            </a:extLst>
          </p:cNvPr>
          <p:cNvSpPr txBox="1"/>
          <p:nvPr/>
        </p:nvSpPr>
        <p:spPr>
          <a:xfrm>
            <a:off x="10067635" y="5541149"/>
            <a:ext cx="184321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/>
              <a:t>Сұраныс</a:t>
            </a:r>
            <a:r>
              <a:rPr lang="en-US" dirty="0"/>
              <a:t> </a:t>
            </a:r>
            <a:r>
              <a:rPr lang="en-US" dirty="0" err="1"/>
              <a:t>жіберілді</a:t>
            </a:r>
            <a:r>
              <a:rPr lang="en-US" dirty="0"/>
              <a:t>!</a:t>
            </a:r>
            <a:br>
              <a:rPr lang="en-US" dirty="0"/>
            </a:br>
            <a:r>
              <a:rPr lang="en-US" dirty="0"/>
              <a:t> </a:t>
            </a:r>
            <a:r>
              <a:rPr lang="en-US" dirty="0" err="1"/>
              <a:t>Депозит</a:t>
            </a:r>
            <a:r>
              <a:rPr lang="en-US" dirty="0"/>
              <a:t> </a:t>
            </a:r>
            <a:r>
              <a:rPr lang="en-US" dirty="0" err="1"/>
              <a:t>тексеруден</a:t>
            </a:r>
            <a:r>
              <a:rPr lang="en-US" dirty="0"/>
              <a:t> </a:t>
            </a:r>
            <a:r>
              <a:rPr lang="en-US" dirty="0" err="1"/>
              <a:t>кейін</a:t>
            </a:r>
            <a:r>
              <a:rPr lang="en-US" dirty="0"/>
              <a:t> </a:t>
            </a:r>
            <a:r>
              <a:rPr lang="en-US" dirty="0" err="1"/>
              <a:t>жабылады</a:t>
            </a:r>
            <a:r>
              <a:rPr lang="en-US" dirty="0"/>
              <a:t> 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A96B8A-62BD-277A-B783-FA128C1DF232}"/>
              </a:ext>
            </a:extLst>
          </p:cNvPr>
          <p:cNvSpPr txBox="1"/>
          <p:nvPr/>
        </p:nvSpPr>
        <p:spPr>
          <a:xfrm>
            <a:off x="5092535" y="5608383"/>
            <a:ext cx="184321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/>
              <a:t>Содан</a:t>
            </a:r>
            <a:r>
              <a:rPr lang="en-US" dirty="0"/>
              <a:t> </a:t>
            </a:r>
            <a:r>
              <a:rPr lang="en-US" dirty="0" err="1"/>
              <a:t>кейін</a:t>
            </a:r>
            <a:r>
              <a:rPr lang="en-US" dirty="0"/>
              <a:t> </a:t>
            </a:r>
            <a:r>
              <a:rPr lang="en-US" dirty="0" err="1"/>
              <a:t>ата-анаға</a:t>
            </a:r>
            <a:r>
              <a:rPr lang="en-US" dirty="0"/>
              <a:t> </a:t>
            </a:r>
            <a:r>
              <a:rPr lang="en-US" dirty="0" err="1"/>
              <a:t>келісуге</a:t>
            </a:r>
            <a:r>
              <a:rPr lang="en-US" dirty="0"/>
              <a:t> </a:t>
            </a:r>
            <a:r>
              <a:rPr lang="en-US" dirty="0" err="1"/>
              <a:t>жіберіңіз</a:t>
            </a:r>
          </a:p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DE111B7-18F3-5B8E-F1EB-F8B65F463FD3}"/>
              </a:ext>
            </a:extLst>
          </p:cNvPr>
          <p:cNvSpPr txBox="1"/>
          <p:nvPr/>
        </p:nvSpPr>
        <p:spPr>
          <a:xfrm>
            <a:off x="7493356" y="5608383"/>
            <a:ext cx="1843217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/>
              <a:t>Ата-ананың</a:t>
            </a:r>
            <a:r>
              <a:rPr lang="en-US" dirty="0"/>
              <a:t> </a:t>
            </a:r>
            <a:r>
              <a:rPr lang="en-US" dirty="0" err="1"/>
              <a:t>жауабын</a:t>
            </a:r>
            <a:r>
              <a:rPr lang="en-US" dirty="0"/>
              <a:t> </a:t>
            </a:r>
            <a:r>
              <a:rPr lang="en-US" dirty="0" err="1"/>
              <a:t>күтіңіз</a:t>
            </a:r>
          </a:p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1ECE04-36D0-49FC-A087-AD2D1516C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237" y="1064712"/>
            <a:ext cx="2061996" cy="44363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FD469-FBF5-9048-F8D2-20FB967369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7249" y="1054273"/>
            <a:ext cx="2051557" cy="44363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E985AE-B8CA-7D8C-A158-93683CF102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6318" y="1075151"/>
            <a:ext cx="2061995" cy="44258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ED62A5-A989-FFB4-41AE-F45452C6FF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5333" y="1075151"/>
            <a:ext cx="2072434" cy="43110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B6B707-D7CC-A27E-CE59-3AAE6B6F65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7141" y="1106464"/>
            <a:ext cx="2061996" cy="443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56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F35B7472-F805-CBE1-7A50-E090B75F2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>
            <a:extLst>
              <a:ext uri="{FF2B5EF4-FFF2-40B4-BE49-F238E27FC236}">
                <a16:creationId xmlns:a16="http://schemas.microsoft.com/office/drawing/2014/main" id="{5FB1E205-3767-2893-CE5D-D5DE08C3D0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23062" y="1215"/>
            <a:ext cx="10070793" cy="93485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ru-RU" sz="2800">
                <a:latin typeface="Arial"/>
                <a:ea typeface="Arial"/>
                <a:cs typeface="Arial"/>
                <a:sym typeface="Arial"/>
              </a:rPr>
              <a:t>Bcc.kz- де ата-анаға bcc </a:t>
            </a:r>
            <a:r>
              <a:rPr lang="ru-RU" sz="2800" err="1">
                <a:latin typeface="Arial"/>
                <a:ea typeface="Arial"/>
                <a:cs typeface="Arial"/>
                <a:sym typeface="Arial"/>
              </a:rPr>
              <a:t>junior</a:t>
            </a:r>
            <a:r>
              <a:rPr lang="ru-RU" sz="2800" dirty="0">
                <a:latin typeface="Arial"/>
                <a:ea typeface="Arial"/>
                <a:cs typeface="Arial"/>
                <a:sym typeface="Arial"/>
              </a:rPr>
              <a:t> картасын ашу </a:t>
            </a:r>
            <a:endParaRPr lang="ru-RU" sz="2800" dirty="0">
              <a:latin typeface="Arial"/>
              <a:ea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15901A-D574-0309-D9EC-1C1EA5A1ED1B}"/>
              </a:ext>
            </a:extLst>
          </p:cNvPr>
          <p:cNvSpPr txBox="1"/>
          <p:nvPr/>
        </p:nvSpPr>
        <p:spPr>
          <a:xfrm>
            <a:off x="1214518" y="5449810"/>
            <a:ext cx="2330858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"</a:t>
            </a:r>
            <a:r>
              <a:rPr lang="en-US" dirty="0" err="1"/>
              <a:t>Сервистер</a:t>
            </a:r>
            <a:r>
              <a:rPr lang="en-US" dirty="0"/>
              <a:t>" </a:t>
            </a:r>
            <a:r>
              <a:rPr lang="en-US" dirty="0" err="1"/>
              <a:t>бөліміндегі</a:t>
            </a:r>
            <a:r>
              <a:rPr lang="en-US" dirty="0"/>
              <a:t> "</a:t>
            </a:r>
            <a:r>
              <a:rPr lang="en-US" dirty="0" err="1"/>
              <a:t>Карталарға</a:t>
            </a:r>
            <a:r>
              <a:rPr lang="en-US" dirty="0"/>
              <a:t>" </a:t>
            </a:r>
            <a:r>
              <a:rPr lang="en-US" dirty="0" err="1"/>
              <a:t>өтіп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 </a:t>
            </a:r>
            <a:r>
              <a:rPr lang="en-US" dirty="0" err="1"/>
              <a:t>ашу</a:t>
            </a:r>
            <a:r>
              <a:rPr lang="en-US" dirty="0"/>
              <a:t> </a:t>
            </a:r>
            <a:r>
              <a:rPr lang="en-US" dirty="0" err="1"/>
              <a:t>үшін</a:t>
            </a:r>
            <a:r>
              <a:rPr lang="en-US" dirty="0"/>
              <a:t> </a:t>
            </a:r>
            <a:r>
              <a:rPr lang="en-US" dirty="0" err="1"/>
              <a:t>қажетті</a:t>
            </a:r>
            <a:r>
              <a:rPr lang="en-US" dirty="0"/>
              <a:t> </a:t>
            </a:r>
            <a:r>
              <a:rPr lang="en-US" dirty="0" err="1"/>
              <a:t>картаны</a:t>
            </a:r>
            <a:r>
              <a:rPr lang="en-US" dirty="0"/>
              <a:t> </a:t>
            </a:r>
            <a:r>
              <a:rPr lang="en-US" dirty="0" err="1"/>
              <a:t>таңдаңыз</a:t>
            </a:r>
          </a:p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F7BACC-F1CE-AFC2-526C-CA3BA5F8BF2A}"/>
              </a:ext>
            </a:extLst>
          </p:cNvPr>
          <p:cNvSpPr txBox="1"/>
          <p:nvPr/>
        </p:nvSpPr>
        <p:spPr>
          <a:xfrm>
            <a:off x="4657766" y="5447657"/>
            <a:ext cx="2080055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/>
              <a:t>Цифрлық</a:t>
            </a:r>
            <a:r>
              <a:rPr lang="en-US" dirty="0"/>
              <a:t> </a:t>
            </a:r>
            <a:r>
              <a:rPr lang="en-US" dirty="0" err="1"/>
              <a:t>картаны</a:t>
            </a:r>
            <a:r>
              <a:rPr lang="en-US" dirty="0"/>
              <a:t> </a:t>
            </a:r>
            <a:r>
              <a:rPr lang="en-US" dirty="0" err="1"/>
              <a:t>онлайн</a:t>
            </a:r>
            <a:r>
              <a:rPr lang="en-US" dirty="0"/>
              <a:t> </a:t>
            </a:r>
            <a:r>
              <a:rPr lang="en-US" dirty="0" err="1"/>
              <a:t>ашуға</a:t>
            </a:r>
            <a:r>
              <a:rPr lang="en-US" dirty="0"/>
              <a:t> </a:t>
            </a:r>
            <a:r>
              <a:rPr lang="en-US" dirty="0" err="1"/>
              <a:t>болады</a:t>
            </a:r>
          </a:p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767A6B-4852-C036-C73E-9363AC72419E}"/>
              </a:ext>
            </a:extLst>
          </p:cNvPr>
          <p:cNvSpPr txBox="1"/>
          <p:nvPr/>
        </p:nvSpPr>
        <p:spPr>
          <a:xfrm>
            <a:off x="8185672" y="5449958"/>
            <a:ext cx="2450758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/>
              <a:t>Пластикалық</a:t>
            </a:r>
            <a:r>
              <a:rPr lang="en-US" dirty="0"/>
              <a:t> </a:t>
            </a:r>
            <a:r>
              <a:rPr lang="en-US" dirty="0" err="1"/>
              <a:t>картаны</a:t>
            </a:r>
            <a:r>
              <a:rPr lang="en-US" dirty="0"/>
              <a:t> </a:t>
            </a:r>
            <a:r>
              <a:rPr lang="en-US" dirty="0" err="1"/>
              <a:t>тек</a:t>
            </a:r>
            <a:r>
              <a:rPr lang="en-US" dirty="0"/>
              <a:t> </a:t>
            </a:r>
            <a:r>
              <a:rPr lang="en-US" dirty="0" err="1"/>
              <a:t>банк</a:t>
            </a:r>
            <a:r>
              <a:rPr lang="en-US" dirty="0"/>
              <a:t> </a:t>
            </a:r>
            <a:r>
              <a:rPr lang="en-US" dirty="0" err="1"/>
              <a:t>бөлімшесінде</a:t>
            </a:r>
            <a:r>
              <a:rPr lang="en-US" dirty="0"/>
              <a:t> </a:t>
            </a:r>
            <a:r>
              <a:rPr lang="en-US" dirty="0" err="1"/>
              <a:t>аша</a:t>
            </a:r>
            <a:r>
              <a:rPr lang="en-US" dirty="0"/>
              <a:t> </a:t>
            </a:r>
            <a:r>
              <a:rPr lang="en-US" dirty="0" err="1"/>
              <a:t>алады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7D77A0-A1DA-7D14-3449-214A1BDBD3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545" y="1060622"/>
            <a:ext cx="1912208" cy="40262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7A5286-993C-8BB2-F5D7-8A8F0659FE6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400" t="4564" r="21446" b="4019"/>
          <a:stretch>
            <a:fillRect/>
          </a:stretch>
        </p:blipFill>
        <p:spPr>
          <a:xfrm>
            <a:off x="923423" y="851687"/>
            <a:ext cx="2352987" cy="44531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177A40-58F5-1C01-7EBE-C459F6C63A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2291" y="939454"/>
            <a:ext cx="2072434" cy="43632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7C5B93-AA13-50E3-0C18-3961393F7D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3524" y="970768"/>
            <a:ext cx="2082873" cy="436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77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0C6740-6723-B138-8933-049AE4C8E279}"/>
              </a:ext>
            </a:extLst>
          </p:cNvPr>
          <p:cNvSpPr txBox="1"/>
          <p:nvPr/>
        </p:nvSpPr>
        <p:spPr>
          <a:xfrm>
            <a:off x="656029" y="5709931"/>
            <a:ext cx="2760338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Баланың ЖСН-</a:t>
            </a:r>
            <a:r>
              <a:rPr lang="en-US" dirty="0" err="1"/>
              <a:t>ын</a:t>
            </a:r>
            <a:br>
              <a:rPr lang="en-US" dirty="0"/>
            </a:br>
            <a:r>
              <a:rPr lang="en-US" dirty="0"/>
              <a:t> </a:t>
            </a:r>
            <a:r>
              <a:rPr lang="en-US" dirty="0" err="1"/>
              <a:t>және</a:t>
            </a:r>
            <a:r>
              <a:rPr lang="en-US" dirty="0"/>
              <a:t> </a:t>
            </a:r>
            <a:r>
              <a:rPr lang="en-US" dirty="0" err="1"/>
              <a:t>құпия</a:t>
            </a:r>
            <a:r>
              <a:rPr lang="en-US" dirty="0"/>
              <a:t> </a:t>
            </a:r>
            <a:r>
              <a:rPr lang="en-US" dirty="0" err="1"/>
              <a:t>сөзді</a:t>
            </a:r>
            <a:r>
              <a:rPr lang="en-US" dirty="0"/>
              <a:t> </a:t>
            </a:r>
            <a:r>
              <a:rPr lang="en-US" dirty="0" err="1"/>
              <a:t>енгізіңіз</a:t>
            </a:r>
            <a:endParaRPr lang="en-US" dirty="0"/>
          </a:p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46228F-8C99-4EBC-B8D9-761F65E7A272}"/>
              </a:ext>
            </a:extLst>
          </p:cNvPr>
          <p:cNvSpPr txBox="1"/>
          <p:nvPr/>
        </p:nvSpPr>
        <p:spPr>
          <a:xfrm>
            <a:off x="3888893" y="5709931"/>
            <a:ext cx="180008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/>
              <a:t>Тел</a:t>
            </a:r>
            <a:r>
              <a:rPr lang="en-US" dirty="0"/>
              <a:t> </a:t>
            </a:r>
            <a:r>
              <a:rPr lang="en-US" dirty="0" err="1"/>
              <a:t>нөмерін</a:t>
            </a:r>
            <a:r>
              <a:rPr lang="en-US" dirty="0"/>
              <a:t> </a:t>
            </a:r>
            <a:r>
              <a:rPr lang="en-US" dirty="0" err="1"/>
              <a:t>енгізіңіз</a:t>
            </a:r>
            <a:br>
              <a:rPr lang="en-US" dirty="0"/>
            </a:br>
            <a:endParaRPr lang="en-US"/>
          </a:p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AD7DE5-4EF1-A5DA-09ED-71DBD4E77A7C}"/>
              </a:ext>
            </a:extLst>
          </p:cNvPr>
          <p:cNvSpPr txBox="1"/>
          <p:nvPr/>
        </p:nvSpPr>
        <p:spPr>
          <a:xfrm>
            <a:off x="6776914" y="5709931"/>
            <a:ext cx="1634435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СМС-</a:t>
            </a:r>
            <a:r>
              <a:rPr lang="en-US" dirty="0" err="1"/>
              <a:t>тен</a:t>
            </a:r>
            <a:r>
              <a:rPr lang="en-US" dirty="0"/>
              <a:t> </a:t>
            </a:r>
            <a:r>
              <a:rPr lang="en-US" dirty="0" err="1"/>
              <a:t>кодты</a:t>
            </a:r>
            <a:r>
              <a:rPr lang="en-US" dirty="0"/>
              <a:t> </a:t>
            </a:r>
            <a:r>
              <a:rPr lang="en-US" dirty="0" err="1"/>
              <a:t>енгізіңіз</a:t>
            </a:r>
          </a:p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6C17D8-6F6F-B212-8EC4-E362EC6E8242}"/>
              </a:ext>
            </a:extLst>
          </p:cNvPr>
          <p:cNvSpPr txBox="1"/>
          <p:nvPr/>
        </p:nvSpPr>
        <p:spPr>
          <a:xfrm>
            <a:off x="9574166" y="5709931"/>
            <a:ext cx="178904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/>
              <a:t>Өтінім</a:t>
            </a:r>
            <a:r>
              <a:rPr lang="en-US" dirty="0"/>
              <a:t> </a:t>
            </a:r>
            <a:r>
              <a:rPr lang="en-US" dirty="0" err="1"/>
              <a:t>жіберілді</a:t>
            </a:r>
          </a:p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493D63-D80A-241E-2774-1014AF800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606" y="741122"/>
            <a:ext cx="2302078" cy="48538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3F2CA7-DC3A-C426-4D96-0CB6DE2241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5825" y="741123"/>
            <a:ext cx="2249886" cy="48538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5A8D31-9FC1-1054-5B3E-F20E06B79E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4181" y="741124"/>
            <a:ext cx="2375145" cy="48538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8FC1107-6DE5-5FA8-A625-22DE81DE3B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2099" y="730685"/>
            <a:ext cx="2364708" cy="48642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4;p13">
            <a:extLst>
              <a:ext uri="{FF2B5EF4-FFF2-40B4-BE49-F238E27FC236}">
                <a16:creationId xmlns:a16="http://schemas.microsoft.com/office/drawing/2014/main" id="{E069349F-B7FA-7231-C933-09319E31D6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1959" y="106675"/>
            <a:ext cx="10322791" cy="998636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ru-RU" sz="2800"/>
              <a:t>Бала JuniorBank қосымшасында қалай тіркеледі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A13FEF-D9FD-0F07-87F5-61E0F02FE8E5}"/>
              </a:ext>
            </a:extLst>
          </p:cNvPr>
          <p:cNvSpPr txBox="1"/>
          <p:nvPr/>
        </p:nvSpPr>
        <p:spPr>
          <a:xfrm>
            <a:off x="428809" y="5628436"/>
            <a:ext cx="1944249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/>
              <a:t>Тел</a:t>
            </a:r>
            <a:r>
              <a:rPr lang="en-US" dirty="0"/>
              <a:t> </a:t>
            </a:r>
            <a:r>
              <a:rPr lang="en-US" dirty="0" err="1"/>
              <a:t>нөмерін</a:t>
            </a:r>
            <a:r>
              <a:rPr lang="en-US" dirty="0"/>
              <a:t> </a:t>
            </a:r>
            <a:r>
              <a:rPr lang="en-US" dirty="0" err="1"/>
              <a:t>енгізіңіз</a:t>
            </a:r>
            <a:br>
              <a:rPr lang="en-US" dirty="0"/>
            </a:br>
            <a:endParaRPr lang="en-US"/>
          </a:p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3C5870-87DB-D5C5-8A86-B2F379DEF6A1}"/>
              </a:ext>
            </a:extLst>
          </p:cNvPr>
          <p:cNvSpPr txBox="1"/>
          <p:nvPr/>
        </p:nvSpPr>
        <p:spPr>
          <a:xfrm>
            <a:off x="2899729" y="5628436"/>
            <a:ext cx="1634435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 СМС- </a:t>
            </a:r>
            <a:r>
              <a:rPr lang="en-US" dirty="0" err="1"/>
              <a:t>тен</a:t>
            </a:r>
            <a:r>
              <a:rPr lang="en-US" dirty="0"/>
              <a:t> </a:t>
            </a:r>
            <a:r>
              <a:rPr lang="en-US" dirty="0" err="1"/>
              <a:t>кодты</a:t>
            </a:r>
            <a:r>
              <a:rPr lang="en-US" dirty="0"/>
              <a:t> </a:t>
            </a:r>
            <a:r>
              <a:rPr lang="en-US" dirty="0" err="1"/>
              <a:t>енгізіңіз</a:t>
            </a:r>
          </a:p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B7CE15-F39A-2347-0DA3-6855F3C4CB21}"/>
              </a:ext>
            </a:extLst>
          </p:cNvPr>
          <p:cNvSpPr txBox="1"/>
          <p:nvPr/>
        </p:nvSpPr>
        <p:spPr>
          <a:xfrm>
            <a:off x="5199221" y="5628436"/>
            <a:ext cx="1963948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/>
              <a:t>Қосымшаға</a:t>
            </a:r>
            <a:r>
              <a:rPr lang="en-US" dirty="0"/>
              <a:t> </a:t>
            </a:r>
            <a:r>
              <a:rPr lang="en-US" dirty="0" err="1"/>
              <a:t>кіру</a:t>
            </a:r>
            <a:r>
              <a:rPr lang="en-US" dirty="0"/>
              <a:t> </a:t>
            </a:r>
            <a:r>
              <a:rPr lang="en-US" dirty="0" err="1"/>
              <a:t>үшін</a:t>
            </a:r>
            <a:r>
              <a:rPr lang="en-US" dirty="0"/>
              <a:t> </a:t>
            </a:r>
            <a:r>
              <a:rPr lang="en-US" dirty="0" err="1"/>
              <a:t>құпиясөз</a:t>
            </a:r>
            <a:r>
              <a:rPr lang="en-US" dirty="0"/>
              <a:t> </a:t>
            </a:r>
            <a:r>
              <a:rPr lang="en-US" dirty="0" err="1"/>
              <a:t>ойлап</a:t>
            </a:r>
            <a:r>
              <a:rPr lang="en-US" dirty="0"/>
              <a:t> </a:t>
            </a:r>
            <a:r>
              <a:rPr lang="en-US" dirty="0" err="1"/>
              <a:t>табыңыз</a:t>
            </a:r>
          </a:p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E1197B-FCFF-060A-FEB6-EFA1B97CE34E}"/>
              </a:ext>
            </a:extLst>
          </p:cNvPr>
          <p:cNvSpPr txBox="1"/>
          <p:nvPr/>
        </p:nvSpPr>
        <p:spPr>
          <a:xfrm>
            <a:off x="7485600" y="5628436"/>
            <a:ext cx="192472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/>
              <a:t>Жылдам</a:t>
            </a:r>
            <a:r>
              <a:rPr lang="en-US" dirty="0"/>
              <a:t> </a:t>
            </a:r>
            <a:r>
              <a:rPr lang="en-US" dirty="0" err="1"/>
              <a:t>қолжетімді</a:t>
            </a:r>
            <a:r>
              <a:rPr lang="en-US" dirty="0"/>
              <a:t> </a:t>
            </a:r>
            <a:r>
              <a:rPr lang="en-US" dirty="0" err="1"/>
              <a:t>кодын</a:t>
            </a:r>
            <a:r>
              <a:rPr lang="en-US" dirty="0"/>
              <a:t> </a:t>
            </a:r>
            <a:r>
              <a:rPr lang="en-US" dirty="0" err="1"/>
              <a:t>ойлап</a:t>
            </a:r>
            <a:r>
              <a:rPr lang="en-US" dirty="0"/>
              <a:t> </a:t>
            </a:r>
            <a:r>
              <a:rPr lang="en-US" dirty="0" err="1"/>
              <a:t>табыңыз</a:t>
            </a:r>
            <a:endParaRPr lang="en-US" dirty="0"/>
          </a:p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642EAE-0273-2499-EF29-C04782ED9D9E}"/>
              </a:ext>
            </a:extLst>
          </p:cNvPr>
          <p:cNvSpPr txBox="1"/>
          <p:nvPr/>
        </p:nvSpPr>
        <p:spPr>
          <a:xfrm>
            <a:off x="9826728" y="5628436"/>
            <a:ext cx="2204523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/>
              <a:t>Дайын</a:t>
            </a:r>
            <a:r>
              <a:rPr lang="en-US" dirty="0"/>
              <a:t>! </a:t>
            </a:r>
          </a:p>
          <a:p>
            <a:pPr algn="ctr"/>
            <a:r>
              <a:rPr lang="en-US" dirty="0" err="1"/>
              <a:t>JuniorBank-ке</a:t>
            </a:r>
            <a:r>
              <a:rPr lang="en-US" dirty="0"/>
              <a:t> </a:t>
            </a:r>
            <a:r>
              <a:rPr lang="en-US" dirty="0" err="1"/>
              <a:t>қош</a:t>
            </a:r>
            <a:r>
              <a:rPr lang="en-US" dirty="0"/>
              <a:t> </a:t>
            </a:r>
            <a:r>
              <a:rPr lang="en-US" dirty="0" err="1"/>
              <a:t>келдіңіз</a:t>
            </a:r>
            <a:r>
              <a:rPr lang="en-US" dirty="0"/>
              <a:t> </a:t>
            </a:r>
          </a:p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15EBA2-930D-A67B-D244-99D199E68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374" y="1096027"/>
            <a:ext cx="1957612" cy="42901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CBFA7C-B273-3165-DDE5-2F7D588F2F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9442" y="1106466"/>
            <a:ext cx="2082872" cy="42901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DA95F8-E036-61FB-8808-3EC3E0FD26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7633" y="1075151"/>
            <a:ext cx="2082872" cy="43110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E45AC7-A2AA-6B0F-1AE2-1FB48C29A6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6701" y="1106465"/>
            <a:ext cx="2082871" cy="43214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355244-3712-3F6B-74B1-7AD4190A92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35332" y="1096027"/>
            <a:ext cx="2197694" cy="432148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4;p13">
            <a:extLst>
              <a:ext uri="{FF2B5EF4-FFF2-40B4-BE49-F238E27FC236}">
                <a16:creationId xmlns:a16="http://schemas.microsoft.com/office/drawing/2014/main" id="{99CB3B1F-64F7-0628-6ACC-C269923DD5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7268" y="390385"/>
            <a:ext cx="8265894" cy="472331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ru-RU" sz="2800" dirty="0">
                <a:latin typeface="Arial"/>
                <a:ea typeface="Arial"/>
                <a:cs typeface="Arial"/>
              </a:rPr>
              <a:t>bcc </a:t>
            </a:r>
            <a:r>
              <a:rPr lang="ru-RU" sz="2800" err="1">
                <a:latin typeface="Arial"/>
                <a:ea typeface="Arial"/>
                <a:cs typeface="Arial"/>
              </a:rPr>
              <a:t>junior</a:t>
            </a:r>
            <a:r>
              <a:rPr lang="ru-RU" sz="2800">
                <a:latin typeface="Arial"/>
                <a:ea typeface="Arial"/>
                <a:cs typeface="Arial"/>
              </a:rPr>
              <a:t> картасын қалай қайта ашуға болады</a:t>
            </a:r>
            <a:endParaRPr lang="ru-RU" sz="2800" dirty="0">
              <a:latin typeface="Arial"/>
              <a:ea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B40314-9DEC-F964-5A25-FC3AE6F25728}"/>
              </a:ext>
            </a:extLst>
          </p:cNvPr>
          <p:cNvSpPr txBox="1"/>
          <p:nvPr/>
        </p:nvSpPr>
        <p:spPr>
          <a:xfrm>
            <a:off x="150799" y="5673811"/>
            <a:ext cx="2564029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/>
              <a:t>Басты</a:t>
            </a:r>
            <a:r>
              <a:rPr lang="en-US" dirty="0"/>
              <a:t> </a:t>
            </a:r>
            <a:r>
              <a:rPr lang="en-US" dirty="0" err="1"/>
              <a:t>экранда</a:t>
            </a:r>
            <a:r>
              <a:rPr lang="en-US" dirty="0"/>
              <a:t> </a:t>
            </a:r>
            <a:r>
              <a:rPr lang="en-US" dirty="0" err="1"/>
              <a:t>JuniorBank</a:t>
            </a:r>
            <a:r>
              <a:rPr lang="en-US" dirty="0"/>
              <a:t> </a:t>
            </a:r>
            <a:r>
              <a:rPr lang="en-US" dirty="0" err="1"/>
              <a:t>модуліне</a:t>
            </a:r>
            <a:r>
              <a:rPr lang="en-US" dirty="0"/>
              <a:t> </a:t>
            </a:r>
            <a:r>
              <a:rPr lang="en-US" dirty="0" err="1"/>
              <a:t>өтіп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 «</a:t>
            </a:r>
            <a:r>
              <a:rPr lang="en-US" dirty="0" err="1"/>
              <a:t>Картаны</a:t>
            </a:r>
            <a:r>
              <a:rPr lang="en-US" dirty="0"/>
              <a:t> </a:t>
            </a:r>
            <a:r>
              <a:rPr lang="en-US" dirty="0" err="1"/>
              <a:t>қайта</a:t>
            </a:r>
            <a:r>
              <a:rPr lang="en-US" dirty="0"/>
              <a:t> </a:t>
            </a:r>
            <a:r>
              <a:rPr lang="en-US" dirty="0" err="1"/>
              <a:t>шығару</a:t>
            </a:r>
            <a:r>
              <a:rPr lang="en-US" dirty="0"/>
              <a:t>» </a:t>
            </a:r>
            <a:r>
              <a:rPr lang="en-US" dirty="0" err="1"/>
              <a:t>батырмасын</a:t>
            </a:r>
            <a:r>
              <a:rPr lang="en-US" dirty="0"/>
              <a:t> </a:t>
            </a:r>
            <a:r>
              <a:rPr lang="en-US" dirty="0" err="1"/>
              <a:t>басыңыз</a:t>
            </a:r>
          </a:p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FB33EB-3745-D72E-F47A-4F65D1EA3FA1}"/>
              </a:ext>
            </a:extLst>
          </p:cNvPr>
          <p:cNvSpPr txBox="1"/>
          <p:nvPr/>
        </p:nvSpPr>
        <p:spPr>
          <a:xfrm>
            <a:off x="2797130" y="5673811"/>
            <a:ext cx="184321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/>
              <a:t>Картаны</a:t>
            </a:r>
            <a:r>
              <a:rPr lang="en-US" dirty="0"/>
              <a:t> </a:t>
            </a:r>
            <a:r>
              <a:rPr lang="en-US" dirty="0" err="1"/>
              <a:t>қайта</a:t>
            </a:r>
            <a:r>
              <a:rPr lang="en-US" dirty="0"/>
              <a:t> </a:t>
            </a:r>
            <a:r>
              <a:rPr lang="en-US" dirty="0" err="1"/>
              <a:t>шығарудың</a:t>
            </a:r>
            <a:r>
              <a:rPr lang="en-US" dirty="0"/>
              <a:t> </a:t>
            </a:r>
            <a:r>
              <a:rPr lang="en-US" dirty="0" err="1"/>
              <a:t>себебін</a:t>
            </a:r>
            <a:r>
              <a:rPr lang="en-US" dirty="0"/>
              <a:t> </a:t>
            </a:r>
            <a:r>
              <a:rPr lang="en-US" dirty="0" err="1"/>
              <a:t>таңдаңыз</a:t>
            </a:r>
          </a:p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6827F9-73C8-FA50-7CF3-CD96168C91BB}"/>
              </a:ext>
            </a:extLst>
          </p:cNvPr>
          <p:cNvSpPr txBox="1"/>
          <p:nvPr/>
        </p:nvSpPr>
        <p:spPr>
          <a:xfrm>
            <a:off x="4821768" y="5684250"/>
            <a:ext cx="2558387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/>
              <a:t>Цифрлық</a:t>
            </a:r>
            <a:r>
              <a:rPr lang="en-US" dirty="0"/>
              <a:t> </a:t>
            </a:r>
            <a:r>
              <a:rPr lang="en-US" dirty="0" err="1"/>
              <a:t>картаны</a:t>
            </a:r>
            <a:r>
              <a:rPr lang="en-US" dirty="0"/>
              <a:t> </a:t>
            </a:r>
            <a:r>
              <a:rPr lang="en-US" dirty="0" err="1"/>
              <a:t>онлайн</a:t>
            </a:r>
            <a:r>
              <a:rPr lang="en-US" dirty="0"/>
              <a:t> </a:t>
            </a:r>
            <a:r>
              <a:rPr lang="en-US" dirty="0" err="1"/>
              <a:t>қайта</a:t>
            </a:r>
            <a:r>
              <a:rPr lang="en-US" dirty="0"/>
              <a:t> </a:t>
            </a:r>
            <a:r>
              <a:rPr lang="en-US" dirty="0" err="1"/>
              <a:t>шығаруға</a:t>
            </a:r>
            <a:r>
              <a:rPr lang="en-US" dirty="0"/>
              <a:t> </a:t>
            </a:r>
            <a:r>
              <a:rPr lang="en-US" dirty="0" err="1"/>
              <a:t>болады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 </a:t>
            </a:r>
            <a:r>
              <a:rPr lang="en-US" dirty="0" err="1"/>
              <a:t>ал</a:t>
            </a:r>
            <a:r>
              <a:rPr lang="en-US" dirty="0"/>
              <a:t> </a:t>
            </a:r>
            <a:r>
              <a:rPr lang="en-US" dirty="0" err="1"/>
              <a:t>пластикалық</a:t>
            </a:r>
            <a:r>
              <a:rPr lang="en-US" dirty="0"/>
              <a:t> </a:t>
            </a:r>
            <a:r>
              <a:rPr lang="en-US" dirty="0" err="1"/>
              <a:t>картаны</a:t>
            </a:r>
            <a:r>
              <a:rPr lang="en-US" dirty="0"/>
              <a:t> — </a:t>
            </a:r>
            <a:r>
              <a:rPr lang="en-US" dirty="0" err="1"/>
              <a:t>банк</a:t>
            </a:r>
            <a:r>
              <a:rPr lang="en-US" dirty="0"/>
              <a:t> </a:t>
            </a:r>
            <a:r>
              <a:rPr lang="en-US" dirty="0" err="1"/>
              <a:t>бөлімшесінде</a:t>
            </a:r>
            <a:r>
              <a:rPr lang="en-US" dirty="0"/>
              <a:t> </a:t>
            </a:r>
          </a:p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812FE0C-FE3F-B3C0-0FB8-331A40726D99}"/>
              </a:ext>
            </a:extLst>
          </p:cNvPr>
          <p:cNvSpPr txBox="1"/>
          <p:nvPr/>
        </p:nvSpPr>
        <p:spPr>
          <a:xfrm>
            <a:off x="7477496" y="5778195"/>
            <a:ext cx="1843217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СМС </a:t>
            </a:r>
            <a:r>
              <a:rPr lang="en-US" dirty="0" err="1"/>
              <a:t>тен</a:t>
            </a:r>
            <a:r>
              <a:rPr lang="en-US" dirty="0"/>
              <a:t> </a:t>
            </a:r>
            <a:r>
              <a:rPr lang="en-US" dirty="0" err="1"/>
              <a:t>кодты</a:t>
            </a:r>
            <a:r>
              <a:rPr lang="en-US" dirty="0"/>
              <a:t> </a:t>
            </a:r>
            <a:r>
              <a:rPr lang="en-US" dirty="0" err="1"/>
              <a:t>енгізіңіз</a:t>
            </a:r>
          </a:p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C8A9B8-F20A-7FF4-2E6B-4688604E6A88}"/>
              </a:ext>
            </a:extLst>
          </p:cNvPr>
          <p:cNvSpPr txBox="1"/>
          <p:nvPr/>
        </p:nvSpPr>
        <p:spPr>
          <a:xfrm>
            <a:off x="9833920" y="5673811"/>
            <a:ext cx="1843217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dirty="0" err="1"/>
              <a:t>Карта</a:t>
            </a:r>
            <a:r>
              <a:rPr lang="en-US" dirty="0"/>
              <a:t> 5 </a:t>
            </a:r>
            <a:r>
              <a:rPr lang="en-US" dirty="0" err="1"/>
              <a:t>минут</a:t>
            </a:r>
            <a:r>
              <a:rPr lang="en-US" dirty="0"/>
              <a:t> </a:t>
            </a:r>
            <a:r>
              <a:rPr lang="en-US" dirty="0" err="1"/>
              <a:t>ішінде</a:t>
            </a:r>
            <a:r>
              <a:rPr lang="en-US" dirty="0"/>
              <a:t> </a:t>
            </a:r>
            <a:r>
              <a:rPr lang="en-US" dirty="0" err="1"/>
              <a:t>дайын</a:t>
            </a:r>
            <a:r>
              <a:rPr lang="en-US" dirty="0"/>
              <a:t> </a:t>
            </a:r>
            <a:r>
              <a:rPr lang="en-US" dirty="0" err="1"/>
              <a:t>болады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3A9CB5-B6B0-E4A3-D904-4E64BFF5D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2372" y="1137779"/>
            <a:ext cx="2187255" cy="44571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09A2FB-6E9F-D2D3-E7E2-BD73FFD5C7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2318" y="1137781"/>
            <a:ext cx="2093310" cy="44467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97570E-EE89-1E47-8A2B-2DE85BB9A3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0072" y="1127342"/>
            <a:ext cx="2082870" cy="44467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3355D1-6E8C-2396-2D39-302E2F4962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0674" y="1127341"/>
            <a:ext cx="2218571" cy="43527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A6EFCFD-79E4-4796-F5DB-48A020C5F7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029" y="1127342"/>
            <a:ext cx="2052850" cy="43527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26">
          <a:extLst>
            <a:ext uri="{FF2B5EF4-FFF2-40B4-BE49-F238E27FC236}">
              <a16:creationId xmlns:a16="http://schemas.microsoft.com/office/drawing/2014/main" id="{6532E014-E46F-5A19-C323-8FB0DC7DD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4;p13">
            <a:extLst>
              <a:ext uri="{FF2B5EF4-FFF2-40B4-BE49-F238E27FC236}">
                <a16:creationId xmlns:a16="http://schemas.microsoft.com/office/drawing/2014/main" id="{C9AB79AC-16FC-F7D6-7AA2-A853CD0EE4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0982" y="379902"/>
            <a:ext cx="8140633" cy="472331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ru-RU" sz="2800">
                <a:latin typeface="Arial"/>
                <a:ea typeface="Arial"/>
                <a:cs typeface="Arial"/>
              </a:rPr>
              <a:t>JuniorBank-те картаны қалай жабуға болады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EB57E7-CA83-DFA5-DBE4-AE84A75DAE31}"/>
              </a:ext>
            </a:extLst>
          </p:cNvPr>
          <p:cNvSpPr txBox="1"/>
          <p:nvPr/>
        </p:nvSpPr>
        <p:spPr>
          <a:xfrm>
            <a:off x="676432" y="5597643"/>
            <a:ext cx="1843217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/>
              <a:t>Басты</a:t>
            </a:r>
            <a:r>
              <a:rPr lang="en-US" dirty="0"/>
              <a:t> </a:t>
            </a:r>
            <a:r>
              <a:rPr lang="en-US" dirty="0" err="1"/>
              <a:t>беттегі</a:t>
            </a:r>
            <a:r>
              <a:rPr lang="en-US" dirty="0"/>
              <a:t> </a:t>
            </a:r>
            <a:r>
              <a:rPr lang="en-US" dirty="0" err="1"/>
              <a:t>Карта</a:t>
            </a:r>
            <a:r>
              <a:rPr lang="en-US" dirty="0"/>
              <a:t> </a:t>
            </a:r>
            <a:r>
              <a:rPr lang="en-US" dirty="0" err="1"/>
              <a:t>деректеріне</a:t>
            </a:r>
            <a:r>
              <a:rPr lang="en-US" dirty="0"/>
              <a:t> </a:t>
            </a:r>
            <a:r>
              <a:rPr lang="en-US" dirty="0" err="1"/>
              <a:t>өт</a:t>
            </a:r>
          </a:p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5F5985-04E5-77A1-37DE-85AB2D037612}"/>
              </a:ext>
            </a:extLst>
          </p:cNvPr>
          <p:cNvSpPr txBox="1"/>
          <p:nvPr/>
        </p:nvSpPr>
        <p:spPr>
          <a:xfrm>
            <a:off x="2900342" y="5597643"/>
            <a:ext cx="184321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"</a:t>
            </a:r>
            <a:r>
              <a:rPr lang="en-US" dirty="0" err="1"/>
              <a:t>картаны</a:t>
            </a:r>
            <a:r>
              <a:rPr lang="en-US" dirty="0"/>
              <a:t> </a:t>
            </a:r>
            <a:r>
              <a:rPr lang="en-US" dirty="0" err="1"/>
              <a:t>жабу</a:t>
            </a:r>
            <a:r>
              <a:rPr lang="en-US" dirty="0"/>
              <a:t>" </a:t>
            </a:r>
            <a:r>
              <a:rPr lang="en-US" dirty="0" err="1"/>
              <a:t>бас</a:t>
            </a:r>
            <a:r>
              <a:rPr lang="en-US" dirty="0"/>
              <a:t> </a:t>
            </a:r>
          </a:p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4C4A4A-9F0B-5985-09D1-29D3790161C6}"/>
              </a:ext>
            </a:extLst>
          </p:cNvPr>
          <p:cNvSpPr txBox="1"/>
          <p:nvPr/>
        </p:nvSpPr>
        <p:spPr>
          <a:xfrm>
            <a:off x="5107320" y="5597643"/>
            <a:ext cx="1843217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/>
              <a:t>Экранда</a:t>
            </a:r>
            <a:r>
              <a:rPr lang="en-US" dirty="0"/>
              <a:t> </a:t>
            </a:r>
            <a:r>
              <a:rPr lang="en-US" dirty="0" err="1"/>
              <a:t>көрсетілген</a:t>
            </a:r>
            <a:r>
              <a:rPr lang="en-US" dirty="0"/>
              <a:t> </a:t>
            </a:r>
            <a:r>
              <a:rPr lang="en-US" dirty="0" err="1"/>
              <a:t>қадамдарды</a:t>
            </a:r>
            <a:r>
              <a:rPr lang="en-US" dirty="0"/>
              <a:t> </a:t>
            </a:r>
            <a:r>
              <a:rPr lang="en-US" dirty="0" err="1"/>
              <a:t>орындаңыз</a:t>
            </a:r>
          </a:p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EF1FED-C01A-A8AD-285F-31E1A0D690B5}"/>
              </a:ext>
            </a:extLst>
          </p:cNvPr>
          <p:cNvSpPr txBox="1"/>
          <p:nvPr/>
        </p:nvSpPr>
        <p:spPr>
          <a:xfrm>
            <a:off x="7525846" y="5597643"/>
            <a:ext cx="184321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/>
              <a:t>Алдымен</a:t>
            </a:r>
            <a:r>
              <a:rPr lang="en-US" dirty="0"/>
              <a:t> </a:t>
            </a:r>
            <a:r>
              <a:rPr lang="en-US" dirty="0" err="1"/>
              <a:t>депозитті</a:t>
            </a:r>
            <a:r>
              <a:rPr lang="en-US" dirty="0"/>
              <a:t> </a:t>
            </a:r>
            <a:r>
              <a:rPr lang="en-US" dirty="0" err="1"/>
              <a:t>жабыңыз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2F85B2-B683-218C-C096-64BC3120F489}"/>
              </a:ext>
            </a:extLst>
          </p:cNvPr>
          <p:cNvSpPr txBox="1"/>
          <p:nvPr/>
        </p:nvSpPr>
        <p:spPr>
          <a:xfrm>
            <a:off x="9830748" y="5493259"/>
            <a:ext cx="184321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/>
              <a:t>Содан</a:t>
            </a:r>
            <a:r>
              <a:rPr lang="en-US" dirty="0"/>
              <a:t> </a:t>
            </a:r>
            <a:r>
              <a:rPr lang="en-US" dirty="0" err="1"/>
              <a:t>кейін</a:t>
            </a:r>
            <a:r>
              <a:rPr lang="en-US" dirty="0"/>
              <a:t> </a:t>
            </a:r>
            <a:r>
              <a:rPr lang="en-US" dirty="0" err="1"/>
              <a:t>кешбэкті</a:t>
            </a:r>
            <a:r>
              <a:rPr lang="en-US" dirty="0"/>
              <a:t> </a:t>
            </a:r>
            <a:r>
              <a:rPr lang="en-US" dirty="0" err="1"/>
              <a:t>картаға</a:t>
            </a:r>
            <a:r>
              <a:rPr lang="en-US" dirty="0"/>
              <a:t> </a:t>
            </a:r>
            <a:r>
              <a:rPr lang="en-US" dirty="0" err="1"/>
              <a:t>аударыңыз</a:t>
            </a:r>
          </a:p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313F53-98DE-9E30-C8B0-9A99959A4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196" y="1179534"/>
            <a:ext cx="1978488" cy="41753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238394-DB3A-A743-DB11-8C5D4BD2C2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3825" y="1179533"/>
            <a:ext cx="1999365" cy="41857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FDA906-3589-3BD8-F3D2-5BCB9B5F7A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6318" y="1189973"/>
            <a:ext cx="2020241" cy="41857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DEE06C-3218-7DA7-F9B9-AEEEDB7A57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1881" y="1200411"/>
            <a:ext cx="1999366" cy="41649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3B8556-F14E-13CA-A750-D94CD7EF6D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41386" y="1189973"/>
            <a:ext cx="2020241" cy="415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03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26">
          <a:extLst>
            <a:ext uri="{FF2B5EF4-FFF2-40B4-BE49-F238E27FC236}">
              <a16:creationId xmlns:a16="http://schemas.microsoft.com/office/drawing/2014/main" id="{45960018-20F7-0540-4F74-5164AF981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4;p13">
            <a:extLst>
              <a:ext uri="{FF2B5EF4-FFF2-40B4-BE49-F238E27FC236}">
                <a16:creationId xmlns:a16="http://schemas.microsoft.com/office/drawing/2014/main" id="{F85F0ED6-09DC-FAA4-7C64-4B0FDEB1EA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34691" y="346036"/>
            <a:ext cx="10147281" cy="569092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ru-RU" sz="2800"/>
              <a:t>JuniorBank қосымшасында бала картасын қалай жабуға болады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6FCD29-C2C7-18EE-7917-1C069445415F}"/>
              </a:ext>
            </a:extLst>
          </p:cNvPr>
          <p:cNvSpPr txBox="1"/>
          <p:nvPr/>
        </p:nvSpPr>
        <p:spPr>
          <a:xfrm>
            <a:off x="3970381" y="5659897"/>
            <a:ext cx="184321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/>
              <a:t>Мысалы</a:t>
            </a:r>
            <a:r>
              <a:rPr lang="en-US" dirty="0"/>
              <a:t>, </a:t>
            </a:r>
            <a:r>
              <a:rPr lang="en-US" dirty="0" err="1"/>
              <a:t>басқа</a:t>
            </a:r>
            <a:r>
              <a:rPr lang="en-US" dirty="0"/>
              <a:t> </a:t>
            </a:r>
            <a:r>
              <a:rPr lang="en-US" dirty="0" err="1"/>
              <a:t>картаға</a:t>
            </a:r>
            <a:r>
              <a:rPr lang="en-US" dirty="0"/>
              <a:t> </a:t>
            </a:r>
            <a:r>
              <a:rPr lang="en-US" dirty="0" err="1"/>
              <a:t>аудару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D76624-1042-74F3-A1A1-FC3A272B2BB8}"/>
              </a:ext>
            </a:extLst>
          </p:cNvPr>
          <p:cNvSpPr txBox="1"/>
          <p:nvPr/>
        </p:nvSpPr>
        <p:spPr>
          <a:xfrm>
            <a:off x="6575564" y="5659897"/>
            <a:ext cx="1843217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/>
              <a:t>Жабу</a:t>
            </a:r>
            <a:r>
              <a:rPr lang="en-US" dirty="0"/>
              <a:t> </a:t>
            </a:r>
            <a:r>
              <a:rPr lang="en-US" dirty="0" err="1"/>
              <a:t>туралы</a:t>
            </a:r>
            <a:r>
              <a:rPr lang="en-US" dirty="0"/>
              <a:t> </a:t>
            </a:r>
            <a:r>
              <a:rPr lang="en-US" dirty="0" err="1"/>
              <a:t>сұраныс</a:t>
            </a:r>
            <a:r>
              <a:rPr lang="en-US" dirty="0"/>
              <a:t> </a:t>
            </a:r>
            <a:r>
              <a:rPr lang="en-US" dirty="0" err="1"/>
              <a:t>жіберіңіз</a:t>
            </a:r>
          </a:p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9DB9D1-D848-0123-6E67-4F5AE372E2DB}"/>
              </a:ext>
            </a:extLst>
          </p:cNvPr>
          <p:cNvSpPr txBox="1"/>
          <p:nvPr/>
        </p:nvSpPr>
        <p:spPr>
          <a:xfrm>
            <a:off x="9216369" y="5659731"/>
            <a:ext cx="2000454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/>
              <a:t>Сұраныс</a:t>
            </a:r>
            <a:r>
              <a:rPr lang="en-US" dirty="0"/>
              <a:t> </a:t>
            </a:r>
            <a:r>
              <a:rPr lang="en-US" dirty="0" err="1"/>
              <a:t>жіберілді</a:t>
            </a:r>
            <a:r>
              <a:rPr lang="en-US" dirty="0"/>
              <a:t>!</a:t>
            </a:r>
            <a:br>
              <a:rPr lang="en-US" dirty="0"/>
            </a:br>
            <a:r>
              <a:rPr lang="en-US" dirty="0"/>
              <a:t> </a:t>
            </a:r>
            <a:r>
              <a:rPr lang="en-US" dirty="0" err="1"/>
              <a:t>Карта</a:t>
            </a:r>
            <a:r>
              <a:rPr lang="en-US" dirty="0"/>
              <a:t> </a:t>
            </a:r>
            <a:r>
              <a:rPr lang="en-US" dirty="0" err="1"/>
              <a:t>ата-ана</a:t>
            </a:r>
            <a:r>
              <a:rPr lang="en-US" dirty="0"/>
              <a:t> </a:t>
            </a:r>
            <a:r>
              <a:rPr lang="en-US" dirty="0" err="1"/>
              <a:t>растағаннан</a:t>
            </a:r>
            <a:r>
              <a:rPr lang="en-US" dirty="0"/>
              <a:t> </a:t>
            </a:r>
            <a:r>
              <a:rPr lang="en-US" dirty="0" err="1"/>
              <a:t>кейін</a:t>
            </a:r>
            <a:r>
              <a:rPr lang="en-US" dirty="0"/>
              <a:t> </a:t>
            </a:r>
            <a:r>
              <a:rPr lang="en-US" dirty="0" err="1"/>
              <a:t>жабылады</a:t>
            </a:r>
          </a:p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9C083A-91AE-35FB-BD8B-AE3B08FBAF34}"/>
              </a:ext>
            </a:extLst>
          </p:cNvPr>
          <p:cNvSpPr txBox="1"/>
          <p:nvPr/>
        </p:nvSpPr>
        <p:spPr>
          <a:xfrm>
            <a:off x="1038305" y="5659897"/>
            <a:ext cx="184321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/>
              <a:t>Шоттағы</a:t>
            </a:r>
            <a:r>
              <a:rPr lang="en-US" dirty="0"/>
              <a:t> </a:t>
            </a:r>
            <a:r>
              <a:rPr lang="en-US" dirty="0" err="1"/>
              <a:t>қалдықпен</a:t>
            </a:r>
            <a:r>
              <a:rPr lang="en-US" dirty="0"/>
              <a:t> </a:t>
            </a:r>
            <a:r>
              <a:rPr lang="en-US" dirty="0" err="1"/>
              <a:t>не</a:t>
            </a:r>
            <a:r>
              <a:rPr lang="en-US" dirty="0"/>
              <a:t> </a:t>
            </a:r>
            <a:r>
              <a:rPr lang="en-US" dirty="0" err="1"/>
              <a:t>істеу</a:t>
            </a:r>
            <a:r>
              <a:rPr lang="en-US" dirty="0"/>
              <a:t> </a:t>
            </a:r>
            <a:r>
              <a:rPr lang="en-US" dirty="0" err="1"/>
              <a:t>керегін</a:t>
            </a:r>
            <a:r>
              <a:rPr lang="en-US" dirty="0"/>
              <a:t> </a:t>
            </a:r>
            <a:r>
              <a:rPr lang="en-US" dirty="0" err="1"/>
              <a:t>таңдаңыз</a:t>
            </a:r>
          </a:p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BEFD32-5CDA-B795-CC10-F1D5696D9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729" y="1158658"/>
            <a:ext cx="1988927" cy="4279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98CB79-2B24-051B-AFA7-880CFB195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4592" y="1169094"/>
            <a:ext cx="2051557" cy="42692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CAD007-E490-829C-E7DB-0963CDE376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8565" y="1169095"/>
            <a:ext cx="2051558" cy="4269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392BFA-9643-5AD3-3469-FBABBF0F47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9031" y="1169094"/>
            <a:ext cx="1999366" cy="425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80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26">
          <a:extLst>
            <a:ext uri="{FF2B5EF4-FFF2-40B4-BE49-F238E27FC236}">
              <a16:creationId xmlns:a16="http://schemas.microsoft.com/office/drawing/2014/main" id="{6B5F95E7-587F-FE30-0412-3F354FE01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4;p13">
            <a:extLst>
              <a:ext uri="{FF2B5EF4-FFF2-40B4-BE49-F238E27FC236}">
                <a16:creationId xmlns:a16="http://schemas.microsoft.com/office/drawing/2014/main" id="{3CC207A2-5F71-4A7B-8253-8BE09B687B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83059" y="312169"/>
            <a:ext cx="9049928" cy="665853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r>
              <a:rPr lang="ru-RU" sz="2800"/>
              <a:t>Ата-ана тарапынан bcc junior картасын қалай жабуға болады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3EB368-5970-800E-AC08-E6709798671A}"/>
              </a:ext>
            </a:extLst>
          </p:cNvPr>
          <p:cNvSpPr txBox="1"/>
          <p:nvPr/>
        </p:nvSpPr>
        <p:spPr>
          <a:xfrm>
            <a:off x="1055256" y="5704702"/>
            <a:ext cx="184321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«</a:t>
            </a:r>
            <a:r>
              <a:rPr lang="en-US" dirty="0" err="1"/>
              <a:t>Толығырақ</a:t>
            </a:r>
            <a:r>
              <a:rPr lang="en-US" dirty="0"/>
              <a:t>» </a:t>
            </a:r>
            <a:r>
              <a:rPr lang="en-US" dirty="0" err="1"/>
              <a:t>батырмасын</a:t>
            </a:r>
            <a:r>
              <a:rPr lang="en-US" dirty="0"/>
              <a:t> </a:t>
            </a:r>
            <a:r>
              <a:rPr lang="en-US" dirty="0" err="1"/>
              <a:t>басыңыз</a:t>
            </a:r>
          </a:p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2032A0-76B0-EDEE-7147-079869F14B2B}"/>
              </a:ext>
            </a:extLst>
          </p:cNvPr>
          <p:cNvSpPr txBox="1"/>
          <p:nvPr/>
        </p:nvSpPr>
        <p:spPr>
          <a:xfrm>
            <a:off x="3904357" y="5704702"/>
            <a:ext cx="184321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Егер картада қалдық болса, оны өз картаңызға аударыңыз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CFDD45-A923-2153-8A1C-F07520BEC733}"/>
              </a:ext>
            </a:extLst>
          </p:cNvPr>
          <p:cNvSpPr txBox="1"/>
          <p:nvPr/>
        </p:nvSpPr>
        <p:spPr>
          <a:xfrm>
            <a:off x="6265565" y="5704702"/>
            <a:ext cx="1843217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SMS-</a:t>
            </a:r>
            <a:r>
              <a:rPr lang="en-US" dirty="0" err="1"/>
              <a:t>тен</a:t>
            </a:r>
            <a:r>
              <a:rPr lang="en-US" dirty="0"/>
              <a:t> </a:t>
            </a:r>
            <a:r>
              <a:rPr lang="en-US" dirty="0" err="1"/>
              <a:t>келген</a:t>
            </a:r>
            <a:r>
              <a:rPr lang="en-US" dirty="0"/>
              <a:t> </a:t>
            </a:r>
            <a:r>
              <a:rPr lang="en-US" dirty="0" err="1"/>
              <a:t>кодты</a:t>
            </a:r>
            <a:r>
              <a:rPr lang="en-US" dirty="0"/>
              <a:t> </a:t>
            </a:r>
            <a:r>
              <a:rPr lang="en-US" dirty="0" err="1"/>
              <a:t>енгізіңіз</a:t>
            </a:r>
          </a:p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9B0CB9-415A-B81C-BF16-F8DB60186914}"/>
              </a:ext>
            </a:extLst>
          </p:cNvPr>
          <p:cNvSpPr txBox="1"/>
          <p:nvPr/>
        </p:nvSpPr>
        <p:spPr>
          <a:xfrm>
            <a:off x="9083216" y="5704702"/>
            <a:ext cx="184321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/>
              <a:t>Карта</a:t>
            </a:r>
            <a:r>
              <a:rPr lang="en-US" dirty="0"/>
              <a:t> </a:t>
            </a:r>
            <a:r>
              <a:rPr lang="en-US" dirty="0" err="1"/>
              <a:t>жабылғаннан</a:t>
            </a:r>
            <a:r>
              <a:rPr lang="en-US" dirty="0"/>
              <a:t> </a:t>
            </a:r>
            <a:r>
              <a:rPr lang="en-US" dirty="0" err="1"/>
              <a:t>кейін</a:t>
            </a:r>
            <a:r>
              <a:rPr lang="en-US" dirty="0"/>
              <a:t> push-</a:t>
            </a:r>
            <a:r>
              <a:rPr lang="en-US" dirty="0" err="1"/>
              <a:t>хабарлама</a:t>
            </a:r>
            <a:r>
              <a:rPr lang="en-US" dirty="0"/>
              <a:t> </a:t>
            </a:r>
            <a:r>
              <a:rPr lang="en-US" dirty="0" err="1"/>
              <a:t>келеді</a:t>
            </a:r>
          </a:p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630D1F-16F6-9B2E-EC1A-F149C1FC4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00" y="1179536"/>
            <a:ext cx="2155941" cy="44989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DC20C2-2044-0694-6E31-499A509CD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4072" y="1200411"/>
            <a:ext cx="2135063" cy="43945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F6290D-4325-4905-EF29-F6FE4BD5D3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5415" y="1200411"/>
            <a:ext cx="2124625" cy="44049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3F64B9-BABC-D3D1-1D09-76946B72D5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6757" y="1189973"/>
            <a:ext cx="2176817" cy="441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77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26">
          <a:extLst>
            <a:ext uri="{FF2B5EF4-FFF2-40B4-BE49-F238E27FC236}">
              <a16:creationId xmlns:a16="http://schemas.microsoft.com/office/drawing/2014/main" id="{3601489E-ED0F-EB3E-2902-573DF5D85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4;p13">
            <a:extLst>
              <a:ext uri="{FF2B5EF4-FFF2-40B4-BE49-F238E27FC236}">
                <a16:creationId xmlns:a16="http://schemas.microsoft.com/office/drawing/2014/main" id="{65985C9A-5AAB-8A9D-C25B-AE03E10B96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92747" y="308583"/>
            <a:ext cx="9049928" cy="665853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ru-RU" sz="2800">
                <a:latin typeface="Arial"/>
                <a:ea typeface="Arial"/>
                <a:cs typeface="Arial"/>
              </a:rPr>
              <a:t>"жинақ-сандықша" депозитін қалай ашуға болады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E7ADF9-557A-C39E-ED1A-07B36A0EE0A5}"/>
              </a:ext>
            </a:extLst>
          </p:cNvPr>
          <p:cNvSpPr txBox="1"/>
          <p:nvPr/>
        </p:nvSpPr>
        <p:spPr>
          <a:xfrm>
            <a:off x="599168" y="5556192"/>
            <a:ext cx="282512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/>
              <a:t>Жинақ-сандықшаны</a:t>
            </a:r>
            <a:r>
              <a:rPr lang="en-US" dirty="0"/>
              <a:t> </a:t>
            </a:r>
            <a:r>
              <a:rPr lang="en-US" dirty="0" err="1"/>
              <a:t>ашу</a:t>
            </a:r>
            <a:r>
              <a:rPr lang="en-US" dirty="0"/>
              <a:t> </a:t>
            </a:r>
            <a:r>
              <a:rPr lang="en-US" dirty="0" err="1"/>
              <a:t>үшін</a:t>
            </a:r>
            <a:r>
              <a:rPr lang="en-US" dirty="0"/>
              <a:t> </a:t>
            </a:r>
            <a:r>
              <a:rPr lang="en-US" dirty="0" err="1"/>
              <a:t>басты</a:t>
            </a:r>
            <a:r>
              <a:rPr lang="en-US" dirty="0"/>
              <a:t> </a:t>
            </a:r>
            <a:r>
              <a:rPr lang="en-US" dirty="0" err="1"/>
              <a:t>бетке</a:t>
            </a:r>
            <a:r>
              <a:rPr lang="en-US" dirty="0"/>
              <a:t> </a:t>
            </a:r>
            <a:r>
              <a:rPr lang="en-US" dirty="0" err="1"/>
              <a:t>өт</a:t>
            </a:r>
            <a:r>
              <a:rPr lang="en-US" dirty="0"/>
              <a:t>  </a:t>
            </a:r>
          </a:p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C7F59E-78CD-1DBF-D9C8-1D78860CD254}"/>
              </a:ext>
            </a:extLst>
          </p:cNvPr>
          <p:cNvSpPr txBox="1"/>
          <p:nvPr/>
        </p:nvSpPr>
        <p:spPr>
          <a:xfrm>
            <a:off x="6428644" y="5556192"/>
            <a:ext cx="184321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/>
              <a:t>Қалай</a:t>
            </a:r>
            <a:r>
              <a:rPr lang="en-US" dirty="0"/>
              <a:t> </a:t>
            </a:r>
            <a:r>
              <a:rPr lang="en-US" dirty="0" err="1"/>
              <a:t>жинау</a:t>
            </a:r>
            <a:r>
              <a:rPr lang="en-US" dirty="0"/>
              <a:t> </a:t>
            </a:r>
            <a:r>
              <a:rPr lang="en-US" dirty="0" err="1"/>
              <a:t>керектігі</a:t>
            </a:r>
            <a:r>
              <a:rPr lang="en-US" dirty="0"/>
              <a:t> </a:t>
            </a:r>
            <a:r>
              <a:rPr lang="en-US" dirty="0" err="1"/>
              <a:t>туралы</a:t>
            </a:r>
            <a:r>
              <a:rPr lang="en-US" dirty="0"/>
              <a:t> </a:t>
            </a:r>
            <a:r>
              <a:rPr lang="en-US" dirty="0" err="1"/>
              <a:t>көбірек</a:t>
            </a:r>
            <a:r>
              <a:rPr lang="en-US" dirty="0"/>
              <a:t> </a:t>
            </a:r>
            <a:r>
              <a:rPr lang="en-US" dirty="0" err="1"/>
              <a:t>біліңіз</a:t>
            </a:r>
          </a:p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043787-C75E-CF46-9301-DC0EE1C7005D}"/>
              </a:ext>
            </a:extLst>
          </p:cNvPr>
          <p:cNvSpPr txBox="1"/>
          <p:nvPr/>
        </p:nvSpPr>
        <p:spPr>
          <a:xfrm>
            <a:off x="9347082" y="5556193"/>
            <a:ext cx="1843217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/>
              <a:t>Қанша</a:t>
            </a:r>
            <a:r>
              <a:rPr lang="en-US" dirty="0"/>
              <a:t> </a:t>
            </a:r>
            <a:r>
              <a:rPr lang="en-US" dirty="0" err="1"/>
              <a:t>сомаға</a:t>
            </a:r>
            <a:r>
              <a:rPr lang="en-US" dirty="0"/>
              <a:t> </a:t>
            </a:r>
            <a:r>
              <a:rPr lang="en-US" dirty="0" err="1"/>
              <a:t>жинайтыныңызды</a:t>
            </a:r>
            <a:r>
              <a:rPr lang="en-US" dirty="0"/>
              <a:t> </a:t>
            </a:r>
            <a:r>
              <a:rPr lang="en-US" dirty="0" err="1"/>
              <a:t>көрсетіңіз</a:t>
            </a:r>
            <a:r>
              <a:rPr lang="en-US" dirty="0"/>
              <a:t> — </a:t>
            </a:r>
            <a:r>
              <a:rPr lang="en-US" dirty="0" err="1"/>
              <a:t>дайын</a:t>
            </a:r>
            <a:r>
              <a:rPr lang="en-US" dirty="0"/>
              <a:t>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A2BC2F-3DB6-A306-A5AF-4DB418DC4378}"/>
              </a:ext>
            </a:extLst>
          </p:cNvPr>
          <p:cNvSpPr txBox="1"/>
          <p:nvPr/>
        </p:nvSpPr>
        <p:spPr>
          <a:xfrm>
            <a:off x="3933876" y="5556191"/>
            <a:ext cx="184321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«Жинауды бастау» батырмасын басыңыз</a:t>
            </a:r>
          </a:p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24EE67-7498-DF6C-D9E9-71C449C14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605" y="1054274"/>
            <a:ext cx="2061996" cy="43736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7C1FAE-3F44-CEC6-78F7-0C45EC4CD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7140" y="1043835"/>
            <a:ext cx="2082872" cy="44989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F33CBD-D5A5-7209-0BEB-E53E71997C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2428" y="1043836"/>
            <a:ext cx="2093309" cy="44989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54D34B-831E-6297-9F7B-E10C563BA2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4208" y="1043836"/>
            <a:ext cx="2093312" cy="447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4534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10</Slides>
  <Notes>10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Тема Office</vt:lpstr>
      <vt:lpstr>Клиенттерге арналған нұсқаулық:   bcc junior картасын ашу және басқару,  JuniorBank мобильді қосымшасында тіркелу</vt:lpstr>
      <vt:lpstr>Bcc.kz- де ата-анаға bcc junior картасын ашу </vt:lpstr>
      <vt:lpstr>PowerPoint Presentation</vt:lpstr>
      <vt:lpstr>Бала JuniorBank қосымшасында қалай тіркеледі</vt:lpstr>
      <vt:lpstr>bcc junior картасын қалай қайта ашуға болады</vt:lpstr>
      <vt:lpstr>JuniorBank-те картаны қалай жабуға болады</vt:lpstr>
      <vt:lpstr>JuniorBank қосымшасында бала картасын қалай жабуға болады</vt:lpstr>
      <vt:lpstr>Ата-ана тарапынан bcc junior картасын қалай жабуға болады</vt:lpstr>
      <vt:lpstr>"жинақ-сандықша" депозитін қалай ашуға болады</vt:lpstr>
      <vt:lpstr>«Жинақ-сандықша» депозитін қалай жабуға болады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548</cp:revision>
  <dcterms:modified xsi:type="dcterms:W3CDTF">2026-04-30T13:57:31Z</dcterms:modified>
</cp:coreProperties>
</file>