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68" r:id="rId3"/>
    <p:sldId id="260" r:id="rId4"/>
    <p:sldId id="261" r:id="rId5"/>
    <p:sldId id="263" r:id="rId6"/>
    <p:sldId id="265" r:id="rId7"/>
    <p:sldId id="266" r:id="rId8"/>
    <p:sldId id="267" r:id="rId9"/>
    <p:sldId id="269" r:id="rId10"/>
    <p:sldId id="271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1BE5BD-B982-D745-54CC-EA4CF90FB249}" v="614" dt="2026-04-30T13:47:01.867"/>
    <p1510:client id="{AAEA1BCF-46E3-ABDB-D5B6-519A7E71215E}" v="5" dt="2026-04-30T13:54:28.292"/>
    <p1510:client id="{D10946CC-4968-5822-6EDA-F876E0430BFB}" v="114" dt="2026-04-29T13:04:55.6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f6fb0830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f6fb08304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D1365EAA-0E28-CDBB-1C85-4E29D5344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759a15ed0_0_36:notes">
            <a:extLst>
              <a:ext uri="{FF2B5EF4-FFF2-40B4-BE49-F238E27FC236}">
                <a16:creationId xmlns:a16="http://schemas.microsoft.com/office/drawing/2014/main" id="{A598CF03-949C-0EF5-6E74-77BF09DCB7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f759a15ed0_0_36:notes">
            <a:extLst>
              <a:ext uri="{FF2B5EF4-FFF2-40B4-BE49-F238E27FC236}">
                <a16:creationId xmlns:a16="http://schemas.microsoft.com/office/drawing/2014/main" id="{2569789A-C435-7B5A-72FC-C4755DB21F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8882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02F1D8AC-F521-58BD-FE50-4BF01EAAB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f6fb083042_0_0:notes">
            <a:extLst>
              <a:ext uri="{FF2B5EF4-FFF2-40B4-BE49-F238E27FC236}">
                <a16:creationId xmlns:a16="http://schemas.microsoft.com/office/drawing/2014/main" id="{0760DA25-4EE4-FD5C-7CA9-45920FA693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f6fb083042_0_0:notes">
            <a:extLst>
              <a:ext uri="{FF2B5EF4-FFF2-40B4-BE49-F238E27FC236}">
                <a16:creationId xmlns:a16="http://schemas.microsoft.com/office/drawing/2014/main" id="{CBB1A166-2947-8622-15CD-9B8733A856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1321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f70d479c4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f70d479c4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f759a15ed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f759a15ed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759a15ed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f759a15ed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EF48663F-FC33-D1E0-07B5-F3B59B256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759a15ed0_0_36:notes">
            <a:extLst>
              <a:ext uri="{FF2B5EF4-FFF2-40B4-BE49-F238E27FC236}">
                <a16:creationId xmlns:a16="http://schemas.microsoft.com/office/drawing/2014/main" id="{9AEECC26-69C2-D1FE-721B-6028A053B2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f759a15ed0_0_36:notes">
            <a:extLst>
              <a:ext uri="{FF2B5EF4-FFF2-40B4-BE49-F238E27FC236}">
                <a16:creationId xmlns:a16="http://schemas.microsoft.com/office/drawing/2014/main" id="{FB706496-857C-82A3-2646-DF6D7A539F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103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77D415C9-C0E4-902C-4389-2E8F05C1B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759a15ed0_0_36:notes">
            <a:extLst>
              <a:ext uri="{FF2B5EF4-FFF2-40B4-BE49-F238E27FC236}">
                <a16:creationId xmlns:a16="http://schemas.microsoft.com/office/drawing/2014/main" id="{475B17FD-CB1C-6FB3-EF27-118A238720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f759a15ed0_0_36:notes">
            <a:extLst>
              <a:ext uri="{FF2B5EF4-FFF2-40B4-BE49-F238E27FC236}">
                <a16:creationId xmlns:a16="http://schemas.microsoft.com/office/drawing/2014/main" id="{CFA00C08-A1F2-57F3-D50B-2A5C1DF889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034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BA61A992-18AA-A8FF-98B0-051A7A7A6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759a15ed0_0_36:notes">
            <a:extLst>
              <a:ext uri="{FF2B5EF4-FFF2-40B4-BE49-F238E27FC236}">
                <a16:creationId xmlns:a16="http://schemas.microsoft.com/office/drawing/2014/main" id="{78A190AE-7C3E-669F-8922-CF15B52F2F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f759a15ed0_0_36:notes">
            <a:extLst>
              <a:ext uri="{FF2B5EF4-FFF2-40B4-BE49-F238E27FC236}">
                <a16:creationId xmlns:a16="http://schemas.microsoft.com/office/drawing/2014/main" id="{7550A547-652B-B97D-2A54-104A8402E8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0875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E3F3664B-9C1F-D87D-7999-A2D83365F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759a15ed0_0_36:notes">
            <a:extLst>
              <a:ext uri="{FF2B5EF4-FFF2-40B4-BE49-F238E27FC236}">
                <a16:creationId xmlns:a16="http://schemas.microsoft.com/office/drawing/2014/main" id="{3EF239F6-1932-9242-45A0-A19917E8A4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f759a15ed0_0_36:notes">
            <a:extLst>
              <a:ext uri="{FF2B5EF4-FFF2-40B4-BE49-F238E27FC236}">
                <a16:creationId xmlns:a16="http://schemas.microsoft.com/office/drawing/2014/main" id="{23EF6D76-931F-6A71-27B4-5BA6608874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729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A2D42E-A87E-6484-EF1F-F2BFCC930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"/>
            <a:ext cx="12192000" cy="685751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2E671D8-FAB8-3174-8310-890C7BF09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79" y="2256866"/>
            <a:ext cx="8146092" cy="1330782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How to open and manage a bcc </a:t>
            </a:r>
            <a:r>
              <a:rPr lang="en-US" sz="4800">
                <a:solidFill>
                  <a:schemeClr val="bg1"/>
                </a:solidFill>
              </a:rPr>
              <a:t>junior card</a:t>
            </a:r>
            <a:br>
              <a:rPr lang="en-US" sz="4800" dirty="0">
                <a:solidFill>
                  <a:schemeClr val="bg1"/>
                </a:solidFill>
              </a:rPr>
            </a:br>
            <a:br>
              <a:rPr lang="en-US" sz="3000" dirty="0"/>
            </a:br>
            <a:r>
              <a:rPr lang="en-US" sz="3000" dirty="0">
                <a:solidFill>
                  <a:schemeClr val="bg1"/>
                </a:solidFill>
              </a:rPr>
              <a:t> How to register in the </a:t>
            </a:r>
            <a:r>
              <a:rPr lang="en-US" sz="3000" err="1">
                <a:solidFill>
                  <a:schemeClr val="bg1"/>
                </a:solidFill>
              </a:rPr>
              <a:t>JuniorBank</a:t>
            </a:r>
            <a:r>
              <a:rPr lang="en-US" sz="3000" dirty="0">
                <a:solidFill>
                  <a:schemeClr val="bg1"/>
                </a:solidFill>
              </a:rPr>
              <a:t> app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26">
          <a:extLst>
            <a:ext uri="{FF2B5EF4-FFF2-40B4-BE49-F238E27FC236}">
              <a16:creationId xmlns:a16="http://schemas.microsoft.com/office/drawing/2014/main" id="{D2C14B1E-A9F3-5126-FE1A-AF8A3E0B0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13">
            <a:extLst>
              <a:ext uri="{FF2B5EF4-FFF2-40B4-BE49-F238E27FC236}">
                <a16:creationId xmlns:a16="http://schemas.microsoft.com/office/drawing/2014/main" id="{420B3CE3-0261-06C5-E10B-2AFABBF9D7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2747" y="308583"/>
            <a:ext cx="9049928" cy="66585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u-RU" sz="2800"/>
              <a:t>How to close the “Online money box” deposit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A93846-CC05-009C-3BE3-8880CA5FF4E2}"/>
              </a:ext>
            </a:extLst>
          </p:cNvPr>
          <p:cNvSpPr txBox="1"/>
          <p:nvPr/>
        </p:nvSpPr>
        <p:spPr>
          <a:xfrm>
            <a:off x="171195" y="5529942"/>
            <a:ext cx="2491093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To close the piggy bank, tap Settings in the Deposit section, then tap the trash icon in the top right corner</a:t>
            </a:r>
          </a:p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CD405-6088-C280-09FC-177E5C07C77E}"/>
              </a:ext>
            </a:extLst>
          </p:cNvPr>
          <p:cNvSpPr txBox="1"/>
          <p:nvPr/>
        </p:nvSpPr>
        <p:spPr>
          <a:xfrm>
            <a:off x="2733466" y="5608383"/>
            <a:ext cx="184321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Select the reason for closing </a:t>
            </a:r>
          </a:p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454FFF-CCF5-2141-3B1D-80EF9F24C816}"/>
              </a:ext>
            </a:extLst>
          </p:cNvPr>
          <p:cNvSpPr txBox="1"/>
          <p:nvPr/>
        </p:nvSpPr>
        <p:spPr>
          <a:xfrm>
            <a:off x="9921498" y="5603779"/>
            <a:ext cx="184321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Request sent! The deposit will be closed after review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A96B8A-62BD-277A-B783-FA128C1DF232}"/>
              </a:ext>
            </a:extLst>
          </p:cNvPr>
          <p:cNvSpPr txBox="1"/>
          <p:nvPr/>
        </p:nvSpPr>
        <p:spPr>
          <a:xfrm>
            <a:off x="5092535" y="5608383"/>
            <a:ext cx="184321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Then send the request for parent approval</a:t>
            </a:r>
          </a:p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E111B7-18F3-5B8E-F1EB-F8B65F463FD3}"/>
              </a:ext>
            </a:extLst>
          </p:cNvPr>
          <p:cNvSpPr txBox="1"/>
          <p:nvPr/>
        </p:nvSpPr>
        <p:spPr>
          <a:xfrm>
            <a:off x="7493356" y="5608383"/>
            <a:ext cx="184321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Wait for the parent’s response</a:t>
            </a:r>
          </a:p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25AE7-C46F-9A45-3666-936670D82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96" y="1096028"/>
            <a:ext cx="2020241" cy="4258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DA8E80-1B59-8256-1B9A-697B3C9E3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7249" y="1158657"/>
            <a:ext cx="2020241" cy="42484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DDD2AF-77E1-2714-1231-EC45E47DE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250" y="1169094"/>
            <a:ext cx="2145502" cy="42692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BA2907-5D2E-F092-CB2D-D93AB7A407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3578" y="1148221"/>
            <a:ext cx="2093311" cy="42797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4A508E-B834-5BF4-20D1-3AC1521EB0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7140" y="1169096"/>
            <a:ext cx="1957611" cy="424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56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F35B7472-F805-CBE1-7A50-E090B75F2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>
            <a:extLst>
              <a:ext uri="{FF2B5EF4-FFF2-40B4-BE49-F238E27FC236}">
                <a16:creationId xmlns:a16="http://schemas.microsoft.com/office/drawing/2014/main" id="{5FB1E205-3767-2893-CE5D-D5DE08C3D0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8761" y="1215"/>
            <a:ext cx="10070793" cy="93485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u-RU" sz="2800"/>
              <a:t>How a parent can open a bcc junior card on bcc.kz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15901A-D574-0309-D9EC-1C1EA5A1ED1B}"/>
              </a:ext>
            </a:extLst>
          </p:cNvPr>
          <p:cNvSpPr txBox="1"/>
          <p:nvPr/>
        </p:nvSpPr>
        <p:spPr>
          <a:xfrm>
            <a:off x="692600" y="5449809"/>
            <a:ext cx="282146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Go to “Cards” in the “Services”</a:t>
            </a:r>
            <a:r>
              <a:rPr lang="en-US" dirty="0"/>
              <a:t> </a:t>
            </a:r>
            <a:r>
              <a:rPr lang="en-US"/>
              <a:t>section</a:t>
            </a:r>
            <a:br>
              <a:rPr lang="en-US" dirty="0"/>
            </a:br>
            <a:r>
              <a:rPr lang="en-US"/>
              <a:t> and choose a card to open</a:t>
            </a:r>
          </a:p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F7BACC-F1CE-AFC2-526C-CA3BA5F8BF2A}"/>
              </a:ext>
            </a:extLst>
          </p:cNvPr>
          <p:cNvSpPr txBox="1"/>
          <p:nvPr/>
        </p:nvSpPr>
        <p:spPr>
          <a:xfrm>
            <a:off x="4781031" y="5447657"/>
            <a:ext cx="2080055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A digital card can be issued online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767A6B-4852-C036-C73E-9363AC72419E}"/>
              </a:ext>
            </a:extLst>
          </p:cNvPr>
          <p:cNvSpPr txBox="1"/>
          <p:nvPr/>
        </p:nvSpPr>
        <p:spPr>
          <a:xfrm>
            <a:off x="8185672" y="5449958"/>
            <a:ext cx="245075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A plastic card can only be issued at a branch</a:t>
            </a:r>
          </a:p>
          <a:p>
            <a:pPr algn="ctr"/>
            <a:endParaRPr lang="en-US" dirty="0"/>
          </a:p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30303C-0E7E-C69E-9758-AEE2AC05B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935" y="939452"/>
            <a:ext cx="2093311" cy="43527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FB7288-E660-72BA-91D5-65561AA7D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167" y="949890"/>
            <a:ext cx="2072433" cy="43527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73B495-A76E-27AE-084A-63E0D7204A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8458" y="930087"/>
            <a:ext cx="2108968" cy="435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77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0C6740-6723-B138-8933-049AE4C8E279}"/>
              </a:ext>
            </a:extLst>
          </p:cNvPr>
          <p:cNvSpPr txBox="1"/>
          <p:nvPr/>
        </p:nvSpPr>
        <p:spPr>
          <a:xfrm>
            <a:off x="656029" y="5709931"/>
            <a:ext cx="276033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Enter the child’s ID (IIN)</a:t>
            </a:r>
            <a:br>
              <a:rPr lang="en-US" dirty="0"/>
            </a:br>
            <a:r>
              <a:rPr lang="en-US"/>
              <a:t> and a code word</a:t>
            </a:r>
          </a:p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46228F-8C99-4EBC-B8D9-761F65E7A272}"/>
              </a:ext>
            </a:extLst>
          </p:cNvPr>
          <p:cNvSpPr txBox="1"/>
          <p:nvPr/>
        </p:nvSpPr>
        <p:spPr>
          <a:xfrm>
            <a:off x="3888893" y="5709931"/>
            <a:ext cx="180008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Enter the phone number</a:t>
            </a:r>
            <a:br>
              <a:rPr lang="en-US" dirty="0"/>
            </a:br>
            <a:endParaRPr lang="en-US"/>
          </a:p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D7DE5-4EF1-A5DA-09ED-71DBD4E77A7C}"/>
              </a:ext>
            </a:extLst>
          </p:cNvPr>
          <p:cNvSpPr txBox="1"/>
          <p:nvPr/>
        </p:nvSpPr>
        <p:spPr>
          <a:xfrm>
            <a:off x="6776914" y="5709931"/>
            <a:ext cx="1634435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Enter the SMS code</a:t>
            </a:r>
          </a:p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6C17D8-6F6F-B212-8EC4-E362EC6E8242}"/>
              </a:ext>
            </a:extLst>
          </p:cNvPr>
          <p:cNvSpPr txBox="1"/>
          <p:nvPr/>
        </p:nvSpPr>
        <p:spPr>
          <a:xfrm>
            <a:off x="9574166" y="5709931"/>
            <a:ext cx="178904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Application submitted</a:t>
            </a:r>
          </a:p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6B7758-1381-F26E-B242-7BD5CFED7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17" y="773206"/>
            <a:ext cx="2198615" cy="4684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5444F1-AE86-C707-43CC-81620C944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5605" y="761999"/>
            <a:ext cx="2209820" cy="46840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D82487-4AAE-5E36-4664-EFCE4336E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3105" y="762001"/>
            <a:ext cx="2209820" cy="46728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6AFD32-EF01-CAB6-0E88-E064D5D94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6987" y="784411"/>
            <a:ext cx="2209821" cy="467285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13">
            <a:extLst>
              <a:ext uri="{FF2B5EF4-FFF2-40B4-BE49-F238E27FC236}">
                <a16:creationId xmlns:a16="http://schemas.microsoft.com/office/drawing/2014/main" id="{E069349F-B7FA-7231-C933-09319E31D6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1959" y="106675"/>
            <a:ext cx="10322791" cy="998636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u-RU" sz="2800"/>
              <a:t>How a child can register in the JuniorBank app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A13FEF-D9FD-0F07-87F5-61E0F02FE8E5}"/>
              </a:ext>
            </a:extLst>
          </p:cNvPr>
          <p:cNvSpPr txBox="1"/>
          <p:nvPr/>
        </p:nvSpPr>
        <p:spPr>
          <a:xfrm>
            <a:off x="428809" y="5628436"/>
            <a:ext cx="194424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Enter your phone number</a:t>
            </a:r>
            <a:br>
              <a:rPr lang="en-US" dirty="0"/>
            </a:br>
            <a:endParaRPr lang="en-US"/>
          </a:p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3C5870-87DB-D5C5-8A86-B2F379DEF6A1}"/>
              </a:ext>
            </a:extLst>
          </p:cNvPr>
          <p:cNvSpPr txBox="1"/>
          <p:nvPr/>
        </p:nvSpPr>
        <p:spPr>
          <a:xfrm>
            <a:off x="2899729" y="5628436"/>
            <a:ext cx="163443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Enter the SMS verification code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B7CE15-F39A-2347-0DA3-6855F3C4CB21}"/>
              </a:ext>
            </a:extLst>
          </p:cNvPr>
          <p:cNvSpPr txBox="1"/>
          <p:nvPr/>
        </p:nvSpPr>
        <p:spPr>
          <a:xfrm>
            <a:off x="5334920" y="5628436"/>
            <a:ext cx="196394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Create a password for the app</a:t>
            </a:r>
          </a:p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E1197B-FCFF-060A-FEB6-EFA1B97CE34E}"/>
              </a:ext>
            </a:extLst>
          </p:cNvPr>
          <p:cNvSpPr txBox="1"/>
          <p:nvPr/>
        </p:nvSpPr>
        <p:spPr>
          <a:xfrm>
            <a:off x="7485600" y="5628436"/>
            <a:ext cx="192472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Create a quick access code</a:t>
            </a:r>
          </a:p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642EAE-0273-2499-EF29-C04782ED9D9E}"/>
              </a:ext>
            </a:extLst>
          </p:cNvPr>
          <p:cNvSpPr txBox="1"/>
          <p:nvPr/>
        </p:nvSpPr>
        <p:spPr>
          <a:xfrm>
            <a:off x="9670153" y="5628436"/>
            <a:ext cx="2204523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Done! Welcome to </a:t>
            </a:r>
            <a:r>
              <a:rPr lang="en-US" dirty="0" err="1"/>
              <a:t>JuniorBank</a:t>
            </a:r>
            <a:r>
              <a:rPr lang="en-US" dirty="0"/>
              <a:t> 🎉</a:t>
            </a:r>
          </a:p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4058A7-981F-8A3A-B25D-8932998B9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73" y="1085589"/>
            <a:ext cx="1947173" cy="4290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3DEDD9-FE5F-9548-145F-2DDFED6DC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058" y="1085590"/>
            <a:ext cx="2051557" cy="4311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44776-A0D0-9BBB-0F13-350E35B44F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509" y="1012521"/>
            <a:ext cx="2051557" cy="44676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E433EA-64A8-FAE5-54A2-0D37B9FD19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3632" y="1002083"/>
            <a:ext cx="2061997" cy="44467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F8CA9D-50FB-CE5F-0548-502FF5CAC7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8319" y="1012521"/>
            <a:ext cx="2082871" cy="442586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13">
            <a:extLst>
              <a:ext uri="{FF2B5EF4-FFF2-40B4-BE49-F238E27FC236}">
                <a16:creationId xmlns:a16="http://schemas.microsoft.com/office/drawing/2014/main" id="{99CB3B1F-64F7-0628-6ACC-C269923DD5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7268" y="390385"/>
            <a:ext cx="7441264" cy="472331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sz="2800"/>
              <a:t>How to reissue a bcc junior card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B40314-9DEC-F964-5A25-FC3AE6F25728}"/>
              </a:ext>
            </a:extLst>
          </p:cNvPr>
          <p:cNvSpPr txBox="1"/>
          <p:nvPr/>
        </p:nvSpPr>
        <p:spPr>
          <a:xfrm>
            <a:off x="150799" y="5673811"/>
            <a:ext cx="256402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Go to the </a:t>
            </a:r>
            <a:r>
              <a:rPr lang="en-US" dirty="0" err="1"/>
              <a:t>JuniorBank</a:t>
            </a:r>
            <a:r>
              <a:rPr lang="en-US" dirty="0"/>
              <a:t> module on the home screen and tap “Reissue card”</a:t>
            </a:r>
          </a:p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FB33EB-3745-D72E-F47A-4F65D1EA3FA1}"/>
              </a:ext>
            </a:extLst>
          </p:cNvPr>
          <p:cNvSpPr txBox="1"/>
          <p:nvPr/>
        </p:nvSpPr>
        <p:spPr>
          <a:xfrm>
            <a:off x="2797130" y="5673811"/>
            <a:ext cx="184321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Select the reason for reissuing the card</a:t>
            </a:r>
          </a:p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6827F9-73C8-FA50-7CF3-CD96168C91BB}"/>
              </a:ext>
            </a:extLst>
          </p:cNvPr>
          <p:cNvSpPr txBox="1"/>
          <p:nvPr/>
        </p:nvSpPr>
        <p:spPr>
          <a:xfrm>
            <a:off x="4926152" y="5673811"/>
            <a:ext cx="221392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A digital card can be reissued online, while a physical card can be reissued at a bank branch</a:t>
            </a:r>
          </a:p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12FE0C-FE3F-B3C0-0FB8-331A40726D99}"/>
              </a:ext>
            </a:extLst>
          </p:cNvPr>
          <p:cNvSpPr txBox="1"/>
          <p:nvPr/>
        </p:nvSpPr>
        <p:spPr>
          <a:xfrm>
            <a:off x="7571441" y="5673811"/>
            <a:ext cx="184321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Enter the SMS verification code</a:t>
            </a:r>
          </a:p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C8A9B8-F20A-7FF4-2E6B-4688604E6A88}"/>
              </a:ext>
            </a:extLst>
          </p:cNvPr>
          <p:cNvSpPr txBox="1"/>
          <p:nvPr/>
        </p:nvSpPr>
        <p:spPr>
          <a:xfrm>
            <a:off x="10053126" y="5673811"/>
            <a:ext cx="184321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/>
              <a:t>The card will be ready in the app within 5 minutes</a:t>
            </a:r>
          </a:p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C36FA0-5773-7391-92DE-AF9EF405D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12" y="1116904"/>
            <a:ext cx="2073725" cy="4384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CA0577-60EA-A1C6-3484-C02C9D449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9880" y="1106466"/>
            <a:ext cx="2051556" cy="43945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EA072B-C8BB-3577-AA78-518971777B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5442" y="1116903"/>
            <a:ext cx="2051556" cy="4404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61F5BC-C71A-DC2F-785C-59F10D901E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5387" y="1043835"/>
            <a:ext cx="2145503" cy="45302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4DB41A-A472-45B7-A466-7A8F48716E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7962" y="1033397"/>
            <a:ext cx="2145502" cy="45511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26">
          <a:extLst>
            <a:ext uri="{FF2B5EF4-FFF2-40B4-BE49-F238E27FC236}">
              <a16:creationId xmlns:a16="http://schemas.microsoft.com/office/drawing/2014/main" id="{6532E014-E46F-5A19-C323-8FB0DC7DD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13">
            <a:extLst>
              <a:ext uri="{FF2B5EF4-FFF2-40B4-BE49-F238E27FC236}">
                <a16:creationId xmlns:a16="http://schemas.microsoft.com/office/drawing/2014/main" id="{C9AB79AC-16FC-F7D6-7AA2-A853CD0EE4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0982" y="379902"/>
            <a:ext cx="7441264" cy="472331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sz="2800"/>
              <a:t>How to close a child’s card in JuniorBank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EB57E7-CA83-DFA5-DBE4-AE84A75DAE31}"/>
              </a:ext>
            </a:extLst>
          </p:cNvPr>
          <p:cNvSpPr txBox="1"/>
          <p:nvPr/>
        </p:nvSpPr>
        <p:spPr>
          <a:xfrm>
            <a:off x="676432" y="5597643"/>
            <a:ext cx="184321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Tap on the card on the home screen</a:t>
            </a:r>
          </a:p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5F5985-04E5-77A1-37DE-85AB2D037612}"/>
              </a:ext>
            </a:extLst>
          </p:cNvPr>
          <p:cNvSpPr txBox="1"/>
          <p:nvPr/>
        </p:nvSpPr>
        <p:spPr>
          <a:xfrm>
            <a:off x="2900342" y="5597643"/>
            <a:ext cx="184321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Select “Close card” from the list</a:t>
            </a:r>
          </a:p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4C4A4A-9F0B-5985-09D1-29D3790161C6}"/>
              </a:ext>
            </a:extLst>
          </p:cNvPr>
          <p:cNvSpPr txBox="1"/>
          <p:nvPr/>
        </p:nvSpPr>
        <p:spPr>
          <a:xfrm>
            <a:off x="5107320" y="5597643"/>
            <a:ext cx="184321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Follow the steps shown on the screen</a:t>
            </a:r>
          </a:p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EF1FED-C01A-A8AD-285F-31E1A0D690B5}"/>
              </a:ext>
            </a:extLst>
          </p:cNvPr>
          <p:cNvSpPr txBox="1"/>
          <p:nvPr/>
        </p:nvSpPr>
        <p:spPr>
          <a:xfrm>
            <a:off x="7525846" y="5597643"/>
            <a:ext cx="184321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Follow the steps shown on the screen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2F85B2-B683-218C-C096-64BC3120F489}"/>
              </a:ext>
            </a:extLst>
          </p:cNvPr>
          <p:cNvSpPr txBox="1"/>
          <p:nvPr/>
        </p:nvSpPr>
        <p:spPr>
          <a:xfrm>
            <a:off x="9830748" y="5597643"/>
            <a:ext cx="184321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Then transfer the cashback to the card</a:t>
            </a:r>
          </a:p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B84592-A680-C313-C8D6-67FCAB239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94" y="1200411"/>
            <a:ext cx="1978489" cy="41753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665ACA-5564-1D89-F476-B9DFE1D9A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9880" y="1221286"/>
            <a:ext cx="2030680" cy="4144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0E3982-7673-353F-8F74-B5ADB3C7FB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757" y="1200410"/>
            <a:ext cx="2009803" cy="41544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9C6385-DA06-F23C-0369-869A55138E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2318" y="1242164"/>
            <a:ext cx="1988926" cy="4144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72906E-1CF2-5A25-0BE7-A55703D9EF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2263" y="1242163"/>
            <a:ext cx="1978489" cy="413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03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26">
          <a:extLst>
            <a:ext uri="{FF2B5EF4-FFF2-40B4-BE49-F238E27FC236}">
              <a16:creationId xmlns:a16="http://schemas.microsoft.com/office/drawing/2014/main" id="{45960018-20F7-0540-4F74-5164AF981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13">
            <a:extLst>
              <a:ext uri="{FF2B5EF4-FFF2-40B4-BE49-F238E27FC236}">
                <a16:creationId xmlns:a16="http://schemas.microsoft.com/office/drawing/2014/main" id="{F85F0ED6-09DC-FAA4-7C64-4B0FDEB1EA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4691" y="346036"/>
            <a:ext cx="7840405" cy="569092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u-RU" sz="2800"/>
              <a:t>How to close a child’s card in the JuniorBank app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6FCD29-C2C7-18EE-7917-1C069445415F}"/>
              </a:ext>
            </a:extLst>
          </p:cNvPr>
          <p:cNvSpPr txBox="1"/>
          <p:nvPr/>
        </p:nvSpPr>
        <p:spPr>
          <a:xfrm>
            <a:off x="3970381" y="5659897"/>
            <a:ext cx="184321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Choose, for example, to transfer it to another card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D76624-1042-74F3-A1A1-FC3A272B2BB8}"/>
              </a:ext>
            </a:extLst>
          </p:cNvPr>
          <p:cNvSpPr txBox="1"/>
          <p:nvPr/>
        </p:nvSpPr>
        <p:spPr>
          <a:xfrm>
            <a:off x="6533811" y="5659897"/>
            <a:ext cx="1978915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Submit a request to close the card </a:t>
            </a:r>
          </a:p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9DB9D1-D848-0123-6E67-4F5AE372E2DB}"/>
              </a:ext>
            </a:extLst>
          </p:cNvPr>
          <p:cNvSpPr txBox="1"/>
          <p:nvPr/>
        </p:nvSpPr>
        <p:spPr>
          <a:xfrm>
            <a:off x="9268561" y="5659732"/>
            <a:ext cx="2000454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Request sent! The card will be closed after parent confirmation</a:t>
            </a:r>
          </a:p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9C083A-91AE-35FB-BD8B-AE3B08FBAF34}"/>
              </a:ext>
            </a:extLst>
          </p:cNvPr>
          <p:cNvSpPr txBox="1"/>
          <p:nvPr/>
        </p:nvSpPr>
        <p:spPr>
          <a:xfrm>
            <a:off x="1038305" y="5659897"/>
            <a:ext cx="1843217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Decide what to do with the remaining balance on the account</a:t>
            </a:r>
          </a:p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212AB-3FB8-FEE3-58E9-D49187356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797" y="1054274"/>
            <a:ext cx="2155940" cy="4498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D8547F-6696-606B-84A3-EB8E8E9A9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2401" y="1054274"/>
            <a:ext cx="2155940" cy="45198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F7A771-A93D-048E-0AD8-718CACCD48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6812" y="1054274"/>
            <a:ext cx="2166378" cy="44989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5748F7-1EBF-32CA-EFDD-2D3B978683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1661" y="1075151"/>
            <a:ext cx="2155941" cy="449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80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26">
          <a:extLst>
            <a:ext uri="{FF2B5EF4-FFF2-40B4-BE49-F238E27FC236}">
              <a16:creationId xmlns:a16="http://schemas.microsoft.com/office/drawing/2014/main" id="{6B5F95E7-587F-FE30-0412-3F354FE01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13">
            <a:extLst>
              <a:ext uri="{FF2B5EF4-FFF2-40B4-BE49-F238E27FC236}">
                <a16:creationId xmlns:a16="http://schemas.microsoft.com/office/drawing/2014/main" id="{3CC207A2-5F71-4A7B-8253-8BE09B687B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3059" y="312169"/>
            <a:ext cx="9049928" cy="66585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u-RU" sz="2800"/>
              <a:t>How to close a bcc junior card from the parent’s side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3EB368-5970-800E-AC08-E6709798671A}"/>
              </a:ext>
            </a:extLst>
          </p:cNvPr>
          <p:cNvSpPr txBox="1"/>
          <p:nvPr/>
        </p:nvSpPr>
        <p:spPr>
          <a:xfrm>
            <a:off x="1055256" y="5704702"/>
            <a:ext cx="184321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Tap “More details”</a:t>
            </a:r>
          </a:p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032A0-76B0-EDEE-7147-079869F14B2B}"/>
              </a:ext>
            </a:extLst>
          </p:cNvPr>
          <p:cNvSpPr txBox="1"/>
          <p:nvPr/>
        </p:nvSpPr>
        <p:spPr>
          <a:xfrm>
            <a:off x="3653837" y="5704702"/>
            <a:ext cx="184321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If there is a remaining balance on the card, transfer it to your own card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FDD45-A923-2153-8A1C-F07520BEC733}"/>
              </a:ext>
            </a:extLst>
          </p:cNvPr>
          <p:cNvSpPr txBox="1"/>
          <p:nvPr/>
        </p:nvSpPr>
        <p:spPr>
          <a:xfrm>
            <a:off x="6265565" y="5704702"/>
            <a:ext cx="184321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Enter</a:t>
            </a:r>
            <a:r>
              <a:rPr lang="en-US" dirty="0"/>
              <a:t> the SMS verification code</a:t>
            </a:r>
          </a:p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9B0CB9-415A-B81C-BF16-F8DB60186914}"/>
              </a:ext>
            </a:extLst>
          </p:cNvPr>
          <p:cNvSpPr txBox="1"/>
          <p:nvPr/>
        </p:nvSpPr>
        <p:spPr>
          <a:xfrm>
            <a:off x="8811819" y="5704702"/>
            <a:ext cx="184321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After closing, you will receive a push notification</a:t>
            </a:r>
          </a:p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E88EF0-CCC4-33DB-106C-67B482041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68" y="1169097"/>
            <a:ext cx="1999365" cy="43110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D9024F-AA90-AEEE-4FA9-F93E6BDAD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250" y="1179535"/>
            <a:ext cx="2009803" cy="4300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027342-EA25-1125-F007-6B094E71E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9278" y="1179535"/>
            <a:ext cx="2082871" cy="43006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6388CD-A326-B476-EB0F-BF1EF7B8B2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2373" y="1148219"/>
            <a:ext cx="2093310" cy="431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77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26">
          <a:extLst>
            <a:ext uri="{FF2B5EF4-FFF2-40B4-BE49-F238E27FC236}">
              <a16:creationId xmlns:a16="http://schemas.microsoft.com/office/drawing/2014/main" id="{3601489E-ED0F-EB3E-2902-573DF5D85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13">
            <a:extLst>
              <a:ext uri="{FF2B5EF4-FFF2-40B4-BE49-F238E27FC236}">
                <a16:creationId xmlns:a16="http://schemas.microsoft.com/office/drawing/2014/main" id="{65985C9A-5AAB-8A9D-C25B-AE03E10B96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2747" y="308583"/>
            <a:ext cx="9049928" cy="66585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ru-RU" sz="2800"/>
              <a:t>How to open an “Online Money-box posit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E7ADF9-557A-C39E-ED1A-07B36A0EE0A5}"/>
              </a:ext>
            </a:extLst>
          </p:cNvPr>
          <p:cNvSpPr txBox="1"/>
          <p:nvPr/>
        </p:nvSpPr>
        <p:spPr>
          <a:xfrm>
            <a:off x="421716" y="5671014"/>
            <a:ext cx="282512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To open a</a:t>
            </a:r>
            <a:r>
              <a:rPr lang="en-US"/>
              <a:t> money box bank, tap the </a:t>
            </a:r>
            <a:r>
              <a:rPr lang="en-US" dirty="0"/>
              <a:t>banner on the home screen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270B74-F146-E1AD-F443-7A05F1CC7729}"/>
              </a:ext>
            </a:extLst>
          </p:cNvPr>
          <p:cNvSpPr txBox="1"/>
          <p:nvPr/>
        </p:nvSpPr>
        <p:spPr>
          <a:xfrm>
            <a:off x="3616504" y="5733643"/>
            <a:ext cx="184321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Tap “Start saving”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C7F59E-78CD-1DBF-D9C8-1D78860CD254}"/>
              </a:ext>
            </a:extLst>
          </p:cNvPr>
          <p:cNvSpPr txBox="1"/>
          <p:nvPr/>
        </p:nvSpPr>
        <p:spPr>
          <a:xfrm>
            <a:off x="6491274" y="5733644"/>
            <a:ext cx="184321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УLearn</a:t>
            </a:r>
            <a:r>
              <a:rPr lang="en-US" dirty="0"/>
              <a:t> more about how to save</a:t>
            </a:r>
          </a:p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043787-C75E-CF46-9301-DC0EE1C7005D}"/>
              </a:ext>
            </a:extLst>
          </p:cNvPr>
          <p:cNvSpPr txBox="1"/>
          <p:nvPr/>
        </p:nvSpPr>
        <p:spPr>
          <a:xfrm>
            <a:off x="9221821" y="5733645"/>
            <a:ext cx="184321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Enter the amount you want to save — and you’re all set!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6A6D3B-4D30-75AC-AD3B-8CB204D32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63" y="970767"/>
            <a:ext cx="2155941" cy="4551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3D7A7F-F35E-CD17-1755-C080AE991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072" y="970767"/>
            <a:ext cx="2155940" cy="4551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4D7BEE-CCD5-E6FD-3CD2-A95BAB1BB7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7606" y="939452"/>
            <a:ext cx="2176818" cy="4561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21ABD4-861B-F55C-448B-109D0B5F13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6757" y="970767"/>
            <a:ext cx="2187256" cy="454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534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10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Тема Office</vt:lpstr>
      <vt:lpstr>How to open and manage a bcc junior card   How to register in the JuniorBank app</vt:lpstr>
      <vt:lpstr>How a parent can open a bcc junior card on bcc.kz</vt:lpstr>
      <vt:lpstr>PowerPoint Presentation</vt:lpstr>
      <vt:lpstr>How a child can register in the JuniorBank app</vt:lpstr>
      <vt:lpstr>How to reissue a bcc junior card</vt:lpstr>
      <vt:lpstr>How to close a child’s card in JuniorBank</vt:lpstr>
      <vt:lpstr>How to close a child’s card in the JuniorBank app</vt:lpstr>
      <vt:lpstr>How to close a bcc junior card from the parent’s side</vt:lpstr>
      <vt:lpstr>How to open an “Online Money-box posit</vt:lpstr>
      <vt:lpstr>How to close the “Online money box” deposit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255</cp:revision>
  <dcterms:modified xsi:type="dcterms:W3CDTF">2026-05-06T11:40:53Z</dcterms:modified>
</cp:coreProperties>
</file>