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6" r:id="rId1"/>
  </p:sldMasterIdLst>
  <p:notesMasterIdLst>
    <p:notesMasterId r:id="rId12"/>
  </p:notesMasterIdLst>
  <p:handoutMasterIdLst>
    <p:handoutMasterId r:id="rId13"/>
  </p:handoutMasterIdLst>
  <p:sldIdLst>
    <p:sldId id="292" r:id="rId2"/>
    <p:sldId id="288" r:id="rId3"/>
    <p:sldId id="290" r:id="rId4"/>
    <p:sldId id="289" r:id="rId5"/>
    <p:sldId id="293" r:id="rId6"/>
    <p:sldId id="294" r:id="rId7"/>
    <p:sldId id="296" r:id="rId8"/>
    <p:sldId id="298" r:id="rId9"/>
    <p:sldId id="295" r:id="rId10"/>
    <p:sldId id="297" r:id="rId11"/>
  </p:sldIdLst>
  <p:sldSz cx="12192000" cy="6858000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BF3"/>
    <a:srgbClr val="FDF0E7"/>
    <a:srgbClr val="F1F8EC"/>
    <a:srgbClr val="FFFFFF"/>
    <a:srgbClr val="008000"/>
    <a:srgbClr val="336600"/>
    <a:srgbClr val="73B442"/>
    <a:srgbClr val="F88614"/>
    <a:srgbClr val="2E5C00"/>
    <a:srgbClr val="742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53" autoAdjust="0"/>
    <p:restoredTop sz="98841" autoAdjust="0"/>
  </p:normalViewPr>
  <p:slideViewPr>
    <p:cSldViewPr>
      <p:cViewPr varScale="1">
        <p:scale>
          <a:sx n="116" d="100"/>
          <a:sy n="116" d="100"/>
        </p:scale>
        <p:origin x="516" y="108"/>
      </p:cViewPr>
      <p:guideLst>
        <p:guide orient="horz" pos="2160"/>
        <p:guide pos="384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355" cy="49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0" tIns="45775" rIns="91550" bIns="4577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731" y="0"/>
            <a:ext cx="2947355" cy="49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0" tIns="45775" rIns="91550" bIns="4577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163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780"/>
            <a:ext cx="2947355" cy="49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0" tIns="45775" rIns="91550" bIns="4577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163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731" y="9430780"/>
            <a:ext cx="2947355" cy="49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0" tIns="45775" rIns="91550" bIns="4577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7DF211C3-B9BF-407D-A756-C0B853FDA3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904233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355" cy="49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0" tIns="45775" rIns="91550" bIns="4577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731" y="0"/>
            <a:ext cx="2947355" cy="49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0" tIns="45775" rIns="91550" bIns="4577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6125"/>
            <a:ext cx="6613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40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815" y="4715391"/>
            <a:ext cx="5440048" cy="446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0" tIns="45775" rIns="91550" bIns="457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2140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780"/>
            <a:ext cx="2947355" cy="49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0" tIns="45775" rIns="91550" bIns="4577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2140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731" y="9430780"/>
            <a:ext cx="2947355" cy="49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0" tIns="45775" rIns="91550" bIns="4577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4C7DEA19-2075-4F98-BB8F-40E28BBBC8F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361173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435D4AA-1D02-44E9-B02D-956933C92445}" type="datetimeFigureOut">
              <a:rPr lang="ru-RU" smtClean="0">
                <a:solidFill>
                  <a:srgbClr val="000000"/>
                </a:solidFill>
                <a:latin typeface="Arial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07.08.2023</a:t>
            </a:fld>
            <a:endParaRPr 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96715-1524-4F37-B7E9-6F5904042352}" type="slidenum">
              <a:rPr lang="ru-RU" smtClean="0">
                <a:solidFill>
                  <a:srgbClr val="595959"/>
                </a:solidFill>
              </a:rPr>
              <a:pPr/>
              <a:t>‹#›</a:t>
            </a:fld>
            <a:endParaRPr lang="ru-RU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36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7646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1896715-1524-4F37-B7E9-6F5904042352}" type="slidenum">
              <a:rPr lang="ru-RU" smtClean="0">
                <a:solidFill>
                  <a:srgbClr val="595959"/>
                </a:solidFill>
                <a:latin typeface="Arial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srgbClr val="595959"/>
              </a:solidFill>
              <a:latin typeface="Arial"/>
            </a:endParaRPr>
          </a:p>
        </p:txBody>
      </p:sp>
      <p:pic>
        <p:nvPicPr>
          <p:cNvPr id="52" name="Google Shape;52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" y="0"/>
            <a:ext cx="12192001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649713" y="396242"/>
            <a:ext cx="1179577" cy="2895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257819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31604" y="2026509"/>
            <a:ext cx="7128792" cy="1978555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проведения валютных операций в 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Республике 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</a:t>
            </a:r>
          </a:p>
        </p:txBody>
      </p:sp>
    </p:spTree>
    <p:extLst>
      <p:ext uri="{BB962C8B-B14F-4D97-AF65-F5344CB8AC3E}">
        <p14:creationId xmlns:p14="http://schemas.microsoft.com/office/powerpoint/2010/main" val="193956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 txBox="1">
            <a:spLocks noChangeArrowheads="1"/>
          </p:cNvSpPr>
          <p:nvPr/>
        </p:nvSpPr>
        <p:spPr bwMode="auto">
          <a:xfrm>
            <a:off x="2362201" y="365126"/>
            <a:ext cx="7298196" cy="804648"/>
          </a:xfrm>
          <a:prstGeom prst="rect">
            <a:avLst/>
          </a:prstGeom>
          <a:solidFill>
            <a:srgbClr val="70AD47">
              <a:lumMod val="20000"/>
              <a:lumOff val="80000"/>
            </a:srgbClr>
          </a:solidFill>
          <a:ln>
            <a:noFill/>
          </a:ln>
        </p:spPr>
        <p:txBody>
          <a:bodyPr vert="horz" wrap="none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ru-RU" altLang="ru-RU" sz="20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 без открытия  счета</a:t>
            </a:r>
            <a:endParaRPr lang="ru-RU" altLang="ru-RU" sz="20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559051" y="1655806"/>
            <a:ext cx="7782757" cy="908205"/>
          </a:xfrm>
          <a:prstGeom prst="rect">
            <a:avLst/>
          </a:prstGeom>
        </p:spPr>
        <p:txBody>
          <a:bodyPr vert="horz" wrap="square" lIns="53993" tIns="10799" rIns="17998" bIns="10799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20000"/>
              </a:lnSpc>
              <a:spcAft>
                <a:spcPts val="0"/>
              </a:spcAft>
              <a:buClr>
                <a:srgbClr val="CC0000"/>
              </a:buClr>
              <a:buNone/>
            </a:pPr>
            <a:r>
              <a:rPr lang="ru-RU" altLang="ru-RU" sz="1600">
                <a:latin typeface="Calibri" panose="020F0502020204030204" pitchFamily="34" charset="0"/>
                <a:cs typeface="Calibri" panose="020F0502020204030204" pitchFamily="34" charset="0"/>
              </a:rPr>
              <a:t>  Физическое лицо осуществляет перевод денег по валютной операции на территории РК, из РК и в РК без открытия и (или) использования счета в уполномоченном банке на сумму</a:t>
            </a:r>
            <a:r>
              <a:rPr lang="en-US" altLang="ru-RU" sz="16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altLang="ru-RU" sz="1600">
                <a:latin typeface="Calibri" panose="020F0502020204030204" pitchFamily="34" charset="0"/>
                <a:cs typeface="Calibri" panose="020F0502020204030204" pitchFamily="34" charset="0"/>
              </a:rPr>
              <a:t> ≤</a:t>
            </a:r>
            <a:r>
              <a:rPr lang="en-US" altLang="ru-RU" sz="16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altLang="ru-RU" sz="1600" b="1">
                <a:latin typeface="Calibri" panose="020F0502020204030204" pitchFamily="34" charset="0"/>
                <a:cs typeface="Calibri" panose="020F0502020204030204" pitchFamily="34" charset="0"/>
              </a:rPr>
              <a:t>10  тысяч </a:t>
            </a:r>
            <a:r>
              <a:rPr lang="en-US" altLang="ru-RU" sz="1600" b="1">
                <a:latin typeface="Calibri" panose="020F0502020204030204" pitchFamily="34" charset="0"/>
                <a:cs typeface="Calibri" panose="020F0502020204030204" pitchFamily="34" charset="0"/>
              </a:rPr>
              <a:t>$ </a:t>
            </a:r>
            <a:r>
              <a:rPr lang="ru-RU" altLang="ru-RU" sz="1600" b="1">
                <a:latin typeface="Calibri" panose="020F0502020204030204" pitchFamily="34" charset="0"/>
                <a:cs typeface="Calibri" panose="020F0502020204030204" pitchFamily="34" charset="0"/>
              </a:rPr>
              <a:t>в эквиваленте .</a:t>
            </a:r>
            <a:endParaRPr lang="ru-RU" altLang="ru-RU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559051" y="2511426"/>
            <a:ext cx="7726977" cy="3518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3993" tIns="10799" rIns="17998" bIns="1079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Clr>
                <a:srgbClr val="5B9BD5"/>
              </a:buClr>
              <a:buSzPct val="100000"/>
            </a:pPr>
            <a:r>
              <a:rPr lang="ru-RU" altLang="ru-RU" sz="1200" dirty="0">
                <a:solidFill>
                  <a:srgbClr val="44546A"/>
                </a:solidFill>
                <a:latin typeface="Candara" panose="020E0502030303020204" pitchFamily="34" charset="0"/>
              </a:rPr>
              <a:t> </a:t>
            </a:r>
            <a:r>
              <a:rPr lang="ru-RU" altLang="ru-RU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Физические лица вправе без открытия и (или) использования счета в уполномоченном банке </a:t>
            </a:r>
            <a:r>
              <a:rPr lang="ru-RU" altLang="ru-RU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пределах суммы</a:t>
            </a:r>
            <a:r>
              <a:rPr lang="en-US" altLang="ru-RU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altLang="ru-RU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≤</a:t>
            </a:r>
            <a:r>
              <a:rPr lang="en-US" altLang="ru-RU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altLang="ru-RU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 тысяч </a:t>
            </a:r>
            <a:r>
              <a:rPr lang="en-US" altLang="ru-RU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 </a:t>
            </a:r>
            <a:r>
              <a:rPr lang="ru-RU" altLang="ru-RU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эквиваленте </a:t>
            </a:r>
            <a:r>
              <a:rPr lang="ru-RU" altLang="ru-RU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осуществлять следующие переводы денег по валютным операциям: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Clr>
                <a:srgbClr val="5B9BD5"/>
              </a:buClr>
              <a:buSzPct val="100000"/>
            </a:pPr>
            <a:endParaRPr lang="ru-RU" altLang="ru-RU" sz="16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buClr>
                <a:srgbClr val="5B9BD5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altLang="ru-RU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безвозмездные </a:t>
            </a:r>
            <a:r>
              <a:rPr lang="ru-RU" altLang="ru-RU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переводы денег на территории РК, из РК  и в РК;</a:t>
            </a:r>
          </a:p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buClr>
                <a:srgbClr val="5B9BD5"/>
              </a:buClr>
              <a:buSzPct val="100000"/>
              <a:buFont typeface="Wingdings" panose="05000000000000000000" pitchFamily="2" charset="2"/>
              <a:buChar char="Ø"/>
            </a:pPr>
            <a:endParaRPr lang="ru-RU" altLang="ru-RU" sz="16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buClr>
                <a:srgbClr val="5B9BD5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altLang="ru-RU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переводы </a:t>
            </a:r>
            <a:r>
              <a:rPr lang="ru-RU" altLang="ru-RU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денег на территории РК, из Р К и в Р К в уплату штрафов, налогов и других обязательных платежей в пользу государства;</a:t>
            </a:r>
          </a:p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buClr>
                <a:srgbClr val="5B9BD5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altLang="ru-RU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иные </a:t>
            </a:r>
            <a:r>
              <a:rPr lang="ru-RU" altLang="ru-RU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переводы денег из РК и в РК, не связанные с осуществлением физическим лицом предпринимательской деятельности и с операциями по валютным договорам, для которых в соответствии с настоящим Законом необходимо получение УН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Clr>
                <a:srgbClr val="5B9BD5"/>
              </a:buClr>
              <a:buSzPct val="100000"/>
            </a:pPr>
            <a:endParaRPr lang="ru-RU" altLang="ru-RU" sz="1600" dirty="0">
              <a:solidFill>
                <a:prstClr val="black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78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 txBox="1">
            <a:spLocks noChangeArrowheads="1"/>
          </p:cNvSpPr>
          <p:nvPr/>
        </p:nvSpPr>
        <p:spPr bwMode="auto">
          <a:xfrm>
            <a:off x="2362200" y="365126"/>
            <a:ext cx="7730244" cy="1150637"/>
          </a:xfrm>
          <a:prstGeom prst="rect">
            <a:avLst/>
          </a:prstGeom>
          <a:solidFill>
            <a:srgbClr val="70AD47">
              <a:lumMod val="20000"/>
              <a:lumOff val="80000"/>
            </a:srgbClr>
          </a:solidFill>
          <a:ln>
            <a:noFill/>
          </a:ln>
        </p:spPr>
        <p:txBody>
          <a:bodyPr vert="horz" wrap="none" lIns="0" tIns="0" rIns="0" bIns="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ru-RU" altLang="ru-RU" sz="2200" dirty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ru-RU" altLang="ru-RU" sz="20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требуемые при проведении платежей и (или)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altLang="ru-RU" sz="20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переводов денег по валютным операциям</a:t>
            </a:r>
            <a:r>
              <a:rPr lang="ru-RU" altLang="ru-RU" sz="2700" b="1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/>
            </a:r>
            <a:br>
              <a:rPr lang="ru-RU" altLang="ru-RU" sz="2700" b="1" dirty="0">
                <a:solidFill>
                  <a:sysClr val="windowText" lastClr="000000"/>
                </a:solidFill>
                <a:latin typeface="Calibri" panose="020F0502020204030204" pitchFamily="34" charset="0"/>
              </a:rPr>
            </a:br>
            <a:endParaRPr lang="ru-RU" altLang="ru-RU" sz="2700" b="1" dirty="0">
              <a:solidFill>
                <a:sysClr val="windowText" lastClr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 txBox="1">
            <a:spLocks/>
          </p:cNvSpPr>
          <p:nvPr/>
        </p:nvSpPr>
        <p:spPr>
          <a:xfrm>
            <a:off x="2362200" y="1809149"/>
            <a:ext cx="7730244" cy="4351338"/>
          </a:xfrm>
          <a:prstGeom prst="rect">
            <a:avLst/>
          </a:prstGeom>
          <a:solidFill>
            <a:srgbClr val="F6FBF3"/>
          </a:solidFill>
          <a:ln w="3175" cap="flat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1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документ, удостоверяющий личность;</a:t>
            </a:r>
          </a:p>
          <a:p>
            <a:pPr fontAlgn="auto">
              <a:spcAft>
                <a:spcPts val="0"/>
              </a:spcAft>
              <a:defRPr/>
            </a:pPr>
            <a:endParaRPr lang="ru-RU" sz="2100" dirty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marL="285750" indent="-28575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1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документ, подтверждающий право постоянного проживания в РК (при наличии)  для физического лица (далее – ФЛ)  – иностранца или лица без гражданства);</a:t>
            </a:r>
          </a:p>
          <a:p>
            <a:pPr fontAlgn="auto">
              <a:spcAft>
                <a:spcPts val="0"/>
              </a:spcAft>
              <a:defRPr/>
            </a:pPr>
            <a:endParaRPr lang="ru-RU" sz="2100" dirty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marL="285750" indent="-28575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1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лицензия НБ на проведение банковских и иных операций (при наличии);</a:t>
            </a:r>
          </a:p>
          <a:p>
            <a:pPr fontAlgn="auto">
              <a:spcAft>
                <a:spcPts val="0"/>
              </a:spcAft>
              <a:defRPr/>
            </a:pPr>
            <a:endParaRPr lang="ru-RU" sz="2100" dirty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marL="285750" indent="-28575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1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копии документов, подтверждающих исполнение либо на основании которых необходимо исполнение обязательств по валютным договорам по экспорту или импорту;</a:t>
            </a:r>
          </a:p>
          <a:p>
            <a:pPr marL="285750" indent="-28575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ru-RU" sz="2100" dirty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marL="285750" indent="-28575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1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валютный договор (далее - ВД) или его копия, в </a:t>
            </a:r>
            <a:r>
              <a:rPr lang="ru-RU" sz="2100" dirty="0" err="1">
                <a:solidFill>
                  <a:sysClr val="windowText" lastClr="000000"/>
                </a:solidFill>
                <a:latin typeface="Calibri" panose="020F0502020204030204" pitchFamily="34" charset="0"/>
              </a:rPr>
              <a:t>т.ч</a:t>
            </a:r>
            <a:r>
              <a:rPr lang="ru-RU" sz="21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. с отметкой о присвоении УН;</a:t>
            </a:r>
          </a:p>
          <a:p>
            <a:pPr fontAlgn="auto">
              <a:spcAft>
                <a:spcPts val="0"/>
              </a:spcAft>
              <a:defRPr/>
            </a:pPr>
            <a:endParaRPr lang="ru-RU" sz="2100" dirty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marL="285750" indent="-28575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1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регистрационное свидетельство или свидетельство об уведомлении, полученные до 1 июля 2019 года и не утратившие силу</a:t>
            </a:r>
            <a:endParaRPr lang="en-US" sz="2100" dirty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marL="285750" indent="-28575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ru-RU" sz="1400" dirty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64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"/>
          <p:cNvSpPr txBox="1">
            <a:spLocks noChangeArrowheads="1"/>
          </p:cNvSpPr>
          <p:nvPr/>
        </p:nvSpPr>
        <p:spPr bwMode="auto">
          <a:xfrm>
            <a:off x="2362200" y="365126"/>
            <a:ext cx="7622232" cy="928216"/>
          </a:xfrm>
          <a:prstGeom prst="rect">
            <a:avLst/>
          </a:prstGeom>
          <a:solidFill>
            <a:srgbClr val="70AD47">
              <a:lumMod val="20000"/>
              <a:lumOff val="80000"/>
            </a:srgbClr>
          </a:solidFill>
          <a:ln>
            <a:noFill/>
          </a:ln>
        </p:spPr>
        <p:txBody>
          <a:bodyPr vert="horz" wrap="none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ru-RU" altLang="ru-RU" sz="20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</a:t>
            </a:r>
            <a:r>
              <a:rPr lang="ru-RU" altLang="ru-RU" sz="20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валютного договора не требуется*</a:t>
            </a:r>
            <a:endParaRPr lang="ru-RU" altLang="ru-RU" sz="20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5"/>
          <p:cNvSpPr txBox="1">
            <a:spLocks noChangeArrowheads="1"/>
          </p:cNvSpPr>
          <p:nvPr/>
        </p:nvSpPr>
        <p:spPr bwMode="auto">
          <a:xfrm>
            <a:off x="2362200" y="1726771"/>
            <a:ext cx="1332148" cy="3242718"/>
          </a:xfrm>
          <a:prstGeom prst="rect">
            <a:avLst/>
          </a:prstGeom>
          <a:solidFill>
            <a:srgbClr val="F6FBF3"/>
          </a:solidFill>
          <a:ln w="3175" cap="flat" cmpd="sng" algn="ctr">
            <a:solidFill>
              <a:sysClr val="windowText" lastClr="000000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horz" lIns="36000" tIns="36000" rIns="36000" bIns="3600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  <a:defRPr/>
            </a:pPr>
            <a:endParaRPr lang="en-US" sz="1400" dirty="0">
              <a:solidFill>
                <a:sysClr val="windowText" lastClr="000000"/>
              </a:solidFill>
              <a:latin typeface="Calibri" pitchFamily="34" charset="0"/>
              <a:cs typeface="Calibri" pitchFamily="34" charset="0"/>
            </a:endParaRPr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ru-RU" sz="1400" dirty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Если платеж/перевод  осуществляется между ФЛ - резидентами или ФЛ - нерезидентами в пределах РК и является безвозмездным</a:t>
            </a:r>
            <a:endParaRPr lang="ru-RU" sz="1400" dirty="0">
              <a:solidFill>
                <a:sysClr val="windowText" lastClr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Прямоугольник 7"/>
          <p:cNvSpPr>
            <a:spLocks noChangeArrowheads="1"/>
          </p:cNvSpPr>
          <p:nvPr/>
        </p:nvSpPr>
        <p:spPr bwMode="auto">
          <a:xfrm>
            <a:off x="4187788" y="1726771"/>
            <a:ext cx="1805508" cy="3242718"/>
          </a:xfrm>
          <a:prstGeom prst="rect">
            <a:avLst/>
          </a:prstGeom>
          <a:solidFill>
            <a:srgbClr val="F6FBF3"/>
          </a:solidFill>
          <a:ln w="3175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  <a:cs typeface="Times New Roman" pitchFamily="18" charset="0"/>
              </a:rPr>
              <a:t> </a:t>
            </a:r>
            <a:r>
              <a:rPr lang="ru-RU" sz="14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Если платеж/перевод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осуществляется  на сумму  ≤ </a:t>
            </a:r>
            <a:r>
              <a:rPr lang="ru-RU" sz="1400" b="1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10 тыс. </a:t>
            </a:r>
            <a:r>
              <a:rPr lang="en-US" sz="1400" b="1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$</a:t>
            </a:r>
            <a:r>
              <a:rPr lang="ru-RU" sz="1400" b="1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4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в эквиваленте , и отправителем или бенефициаром платежа</a:t>
            </a:r>
            <a:r>
              <a:rPr lang="en-US" sz="14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 /</a:t>
            </a:r>
            <a:r>
              <a:rPr lang="ru-RU" sz="14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перевода денег является </a:t>
            </a:r>
            <a:r>
              <a:rPr lang="ru-RU" sz="1400" b="1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ФЛ , филиал</a:t>
            </a:r>
            <a:r>
              <a:rPr lang="en-US" sz="1400" b="1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/ </a:t>
            </a:r>
            <a:r>
              <a:rPr lang="ru-RU" sz="1400" b="1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представительство иностранного юридического лица или   нерезидент-ЮЛ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kern="0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kern="0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kern="0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kern="0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kern="0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420036" y="1726772"/>
            <a:ext cx="1836204" cy="3242718"/>
          </a:xfrm>
          <a:prstGeom prst="rect">
            <a:avLst/>
          </a:prstGeom>
          <a:solidFill>
            <a:srgbClr val="F6FBF3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kern="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Если платеж/перевод осуществляется ЮЛ-резидентом на сумму </a:t>
            </a:r>
            <a:r>
              <a:rPr lang="ru-RU" sz="14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≤ </a:t>
            </a:r>
            <a:r>
              <a:rPr lang="ru-RU" sz="1400" b="1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10 тыс. </a:t>
            </a:r>
            <a:r>
              <a:rPr lang="en-US" sz="1400" b="1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$</a:t>
            </a:r>
            <a:r>
              <a:rPr lang="ru-RU" sz="1400" b="1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4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в эквиваленте </a:t>
            </a:r>
            <a:r>
              <a:rPr lang="ru-RU" sz="1400" kern="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и ЮЛ-резидентом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kern="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(отправителем /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kern="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бенефициаром)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kern="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совершена запись о том, что такой перевод денег не связан с исполнением ВД, по которому требуется присвоение УН </a:t>
            </a:r>
          </a:p>
        </p:txBody>
      </p:sp>
      <p:sp>
        <p:nvSpPr>
          <p:cNvPr id="13" name="Прямоугольник 6"/>
          <p:cNvSpPr>
            <a:spLocks noChangeArrowheads="1"/>
          </p:cNvSpPr>
          <p:nvPr/>
        </p:nvSpPr>
        <p:spPr bwMode="auto">
          <a:xfrm>
            <a:off x="8689424" y="1727043"/>
            <a:ext cx="1270497" cy="3242447"/>
          </a:xfrm>
          <a:prstGeom prst="rect">
            <a:avLst/>
          </a:prstGeom>
          <a:solidFill>
            <a:srgbClr val="F6FBF3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Если  </a:t>
            </a:r>
            <a:endParaRPr lang="en-US" sz="1400" kern="0" dirty="0">
              <a:solidFill>
                <a:prstClr val="black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платеж/перевод денег осуществляется  </a:t>
            </a:r>
            <a:r>
              <a:rPr lang="ru-RU" sz="1400" b="1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ФЛ на собственный банковский счёт (с собственного банковского счета)  в иностранном банке</a:t>
            </a: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3425633" y="5189066"/>
            <a:ext cx="5687545" cy="1081087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 anchor="ctr"/>
          <a:lstStyle/>
          <a:p>
            <a:pPr marL="0" lvl="2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* Предоставление </a:t>
            </a:r>
            <a:r>
              <a:rPr lang="ru-RU" sz="1400" b="1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ВД </a:t>
            </a:r>
            <a:r>
              <a:rPr lang="ru-RU" sz="1400" b="1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обязательно</a:t>
            </a:r>
            <a:r>
              <a:rPr lang="ru-RU" sz="14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 для платежей/переводов денег по валютным операциям, в отношении которых определено требование </a:t>
            </a:r>
            <a:r>
              <a:rPr lang="en-US" sz="14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4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получения </a:t>
            </a:r>
            <a:r>
              <a:rPr lang="ru-RU" sz="1400" b="1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учетного номера</a:t>
            </a:r>
            <a:endParaRPr lang="en-US" sz="1400" b="1" u="sng" kern="0" dirty="0">
              <a:solidFill>
                <a:prstClr val="black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5621" y="5508917"/>
            <a:ext cx="543281" cy="508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996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 txBox="1">
            <a:spLocks noChangeArrowheads="1"/>
          </p:cNvSpPr>
          <p:nvPr/>
        </p:nvSpPr>
        <p:spPr bwMode="auto">
          <a:xfrm>
            <a:off x="2387588" y="365126"/>
            <a:ext cx="7524836" cy="795622"/>
          </a:xfrm>
          <a:prstGeom prst="rect">
            <a:avLst/>
          </a:prstGeom>
          <a:solidFill>
            <a:srgbClr val="70AD47">
              <a:lumMod val="20000"/>
              <a:lumOff val="80000"/>
            </a:srgbClr>
          </a:solidFill>
          <a:ln>
            <a:noFill/>
          </a:ln>
        </p:spPr>
        <p:txBody>
          <a:bodyPr vert="horz" wrap="none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ru-RU" altLang="ru-RU" sz="20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проведения платежей без предоставления ВД </a:t>
            </a:r>
            <a:endParaRPr lang="ru-RU" altLang="ru-RU" sz="20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8"/>
          <p:cNvSpPr txBox="1">
            <a:spLocks noChangeArrowheads="1"/>
          </p:cNvSpPr>
          <p:nvPr/>
        </p:nvSpPr>
        <p:spPr bwMode="auto">
          <a:xfrm>
            <a:off x="4396462" y="1448780"/>
            <a:ext cx="3651104" cy="546872"/>
          </a:xfrm>
          <a:prstGeom prst="roundRect">
            <a:avLst>
              <a:gd name="adj" fmla="val 16667"/>
            </a:avLst>
          </a:prstGeom>
          <a:solidFill>
            <a:srgbClr val="F6FBF3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ru-RU" sz="2400" b="1">
                <a:solidFill>
                  <a:sysClr val="windowText" lastClr="000000"/>
                </a:solidFill>
                <a:latin typeface="Calibri" panose="020F0502020204030204" pitchFamily="34" charset="0"/>
              </a:rPr>
              <a:t>Физическое лицо </a:t>
            </a:r>
            <a:endParaRPr lang="ru-RU" sz="2400" b="1" dirty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603612" y="2636912"/>
            <a:ext cx="7056784" cy="3528392"/>
          </a:xfrm>
          <a:prstGeom prst="roundRect">
            <a:avLst/>
          </a:prstGeom>
          <a:solidFill>
            <a:srgbClr val="F6FBF3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1600" b="1" kern="0" dirty="0">
                <a:solidFill>
                  <a:prstClr val="black"/>
                </a:solidFill>
                <a:latin typeface="Calibri" panose="020F0502020204030204" pitchFamily="34" charset="0"/>
              </a:rPr>
              <a:t>При проведении ФЛ платежа/перевода на сумму </a:t>
            </a:r>
            <a:r>
              <a:rPr lang="en-US" sz="1600" b="1" kern="0" dirty="0">
                <a:solidFill>
                  <a:prstClr val="black"/>
                </a:solidFill>
                <a:latin typeface="Calibri" panose="020F0502020204030204" pitchFamily="34" charset="0"/>
              </a:rPr>
              <a:t>&gt;</a:t>
            </a:r>
            <a:r>
              <a:rPr lang="ru-RU" sz="1600" b="1" kern="0" dirty="0">
                <a:solidFill>
                  <a:prstClr val="black"/>
                </a:solidFill>
                <a:latin typeface="Calibri" panose="020F0502020204030204" pitchFamily="34" charset="0"/>
              </a:rPr>
              <a:t>10 тыс. </a:t>
            </a:r>
            <a:r>
              <a:rPr lang="en-US" sz="1600" b="1" kern="0" dirty="0">
                <a:solidFill>
                  <a:prstClr val="black"/>
                </a:solidFill>
                <a:latin typeface="Calibri" panose="020F0502020204030204" pitchFamily="34" charset="0"/>
                <a:cs typeface="Calibri" pitchFamily="34" charset="0"/>
              </a:rPr>
              <a:t>$ </a:t>
            </a:r>
            <a:r>
              <a:rPr lang="ru-RU" sz="1600" b="1" kern="0" dirty="0">
                <a:solidFill>
                  <a:prstClr val="black"/>
                </a:solidFill>
                <a:latin typeface="Calibri" panose="020F0502020204030204" pitchFamily="34" charset="0"/>
                <a:cs typeface="Calibri" pitchFamily="34" charset="0"/>
              </a:rPr>
              <a:t>и </a:t>
            </a:r>
            <a:r>
              <a:rPr lang="ru-RU" sz="1600" b="1" kern="0" dirty="0">
                <a:solidFill>
                  <a:prstClr val="black"/>
                </a:solidFill>
                <a:latin typeface="Calibri" panose="020F0502020204030204" pitchFamily="34" charset="0"/>
              </a:rPr>
              <a:t>отсутствии у физического лица </a:t>
            </a:r>
            <a:r>
              <a:rPr lang="ru-RU" sz="1600" kern="0" dirty="0">
                <a:solidFill>
                  <a:prstClr val="black"/>
                </a:solidFill>
                <a:latin typeface="Calibri" panose="020F0502020204030204" pitchFamily="34" charset="0"/>
              </a:rPr>
              <a:t>возможности представления ВД банк проводит платеж при наличии совершенной или подтвержденной записи:</a:t>
            </a:r>
          </a:p>
          <a:p>
            <a:pPr fontAlgn="auto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600" kern="0" dirty="0">
                <a:solidFill>
                  <a:prstClr val="black"/>
                </a:solidFill>
                <a:latin typeface="Calibri" panose="020F0502020204030204" pitchFamily="34" charset="0"/>
              </a:rPr>
              <a:t> разрешающей уполномоченному банку представление информации о данном платеже </a:t>
            </a:r>
            <a:r>
              <a:rPr lang="en-US" sz="1600" kern="0" dirty="0">
                <a:solidFill>
                  <a:prstClr val="black"/>
                </a:solidFill>
                <a:latin typeface="Calibri" panose="020F0502020204030204" pitchFamily="34" charset="0"/>
              </a:rPr>
              <a:t>/</a:t>
            </a:r>
            <a:r>
              <a:rPr lang="ru-RU" sz="1600" kern="0" dirty="0">
                <a:solidFill>
                  <a:prstClr val="black"/>
                </a:solidFill>
                <a:latin typeface="Calibri" panose="020F0502020204030204" pitchFamily="34" charset="0"/>
              </a:rPr>
              <a:t> переводе денег в правоохранительные органы Р</a:t>
            </a:r>
            <a:r>
              <a:rPr lang="en-US" sz="1600" kern="0" dirty="0">
                <a:solidFill>
                  <a:prstClr val="black"/>
                </a:solidFill>
                <a:latin typeface="Calibri" panose="020F0502020204030204" pitchFamily="34" charset="0"/>
              </a:rPr>
              <a:t>K</a:t>
            </a:r>
            <a:r>
              <a:rPr lang="ru-RU" sz="1600" kern="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en-US" sz="1600" kern="0" dirty="0">
                <a:solidFill>
                  <a:prstClr val="black"/>
                </a:solidFill>
                <a:latin typeface="Calibri" panose="020F0502020204030204" pitchFamily="34" charset="0"/>
              </a:rPr>
              <a:t>/</a:t>
            </a:r>
            <a:r>
              <a:rPr lang="ru-RU" sz="1600" kern="0" dirty="0">
                <a:solidFill>
                  <a:prstClr val="black"/>
                </a:solidFill>
                <a:latin typeface="Calibri" panose="020F0502020204030204" pitchFamily="34" charset="0"/>
              </a:rPr>
              <a:t> НБ;</a:t>
            </a:r>
          </a:p>
          <a:p>
            <a:pPr fontAlgn="auto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600" kern="0" dirty="0">
                <a:solidFill>
                  <a:prstClr val="black"/>
                </a:solidFill>
                <a:latin typeface="Calibri" panose="020F0502020204030204" pitchFamily="34" charset="0"/>
              </a:rPr>
              <a:t> подтверждающей, что данный платеж </a:t>
            </a:r>
            <a:r>
              <a:rPr lang="en-US" sz="1600" kern="0" dirty="0">
                <a:solidFill>
                  <a:prstClr val="black"/>
                </a:solidFill>
                <a:latin typeface="Calibri" panose="020F0502020204030204" pitchFamily="34" charset="0"/>
              </a:rPr>
              <a:t>/ </a:t>
            </a:r>
            <a:r>
              <a:rPr lang="ru-RU" sz="1600" kern="0" dirty="0">
                <a:solidFill>
                  <a:prstClr val="black"/>
                </a:solidFill>
                <a:latin typeface="Calibri" panose="020F0502020204030204" pitchFamily="34" charset="0"/>
              </a:rPr>
              <a:t> перевод денег не связан с исполнением валютного договора, по которому требуется получение учетного номера (для резидентов);</a:t>
            </a:r>
          </a:p>
          <a:p>
            <a:pPr marL="171450" indent="-171450" fontAlgn="auto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ru-RU" sz="1600" kern="0" dirty="0">
                <a:solidFill>
                  <a:prstClr val="black"/>
                </a:solidFill>
                <a:latin typeface="Calibri" panose="020F0502020204030204" pitchFamily="34" charset="0"/>
              </a:rPr>
              <a:t>подтверждающей, что данный платеж </a:t>
            </a:r>
            <a:r>
              <a:rPr lang="en-US" sz="1600" kern="0" dirty="0">
                <a:solidFill>
                  <a:prstClr val="black"/>
                </a:solidFill>
                <a:latin typeface="Calibri" panose="020F0502020204030204" pitchFamily="34" charset="0"/>
              </a:rPr>
              <a:t>/ </a:t>
            </a:r>
            <a:r>
              <a:rPr lang="ru-RU" sz="1600" kern="0" dirty="0">
                <a:solidFill>
                  <a:prstClr val="black"/>
                </a:solidFill>
                <a:latin typeface="Calibri" panose="020F0502020204030204" pitchFamily="34" charset="0"/>
              </a:rPr>
              <a:t> перевод денег не связан с финансированием террористической или экстремистской деятельности и иным пособничеством терроризму или экстремизму.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6067619" y="2096852"/>
            <a:ext cx="308790" cy="471488"/>
          </a:xfrm>
          <a:prstGeom prst="downArrow">
            <a:avLst/>
          </a:prstGeom>
          <a:solidFill>
            <a:srgbClr val="F6FBF3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7667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"/>
          <p:cNvSpPr txBox="1">
            <a:spLocks noChangeArrowheads="1"/>
          </p:cNvSpPr>
          <p:nvPr/>
        </p:nvSpPr>
        <p:spPr bwMode="auto">
          <a:xfrm>
            <a:off x="2387590" y="248856"/>
            <a:ext cx="7540905" cy="839884"/>
          </a:xfrm>
          <a:prstGeom prst="rect">
            <a:avLst/>
          </a:prstGeom>
          <a:solidFill>
            <a:srgbClr val="70AD47">
              <a:lumMod val="20000"/>
              <a:lumOff val="80000"/>
            </a:srgbClr>
          </a:solidFill>
          <a:ln>
            <a:noFill/>
          </a:ln>
        </p:spPr>
        <p:txBody>
          <a:bodyPr vert="horz" wrap="none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ru-RU" altLang="ru-RU" sz="20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проведения платежей без предоставления ВД </a:t>
            </a:r>
            <a:endParaRPr lang="ru-RU" altLang="ru-RU" sz="20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8"/>
          <p:cNvSpPr txBox="1">
            <a:spLocks noChangeArrowheads="1"/>
          </p:cNvSpPr>
          <p:nvPr/>
        </p:nvSpPr>
        <p:spPr bwMode="auto">
          <a:xfrm>
            <a:off x="2387589" y="1459946"/>
            <a:ext cx="2772308" cy="826959"/>
          </a:xfrm>
          <a:prstGeom prst="roundRect">
            <a:avLst>
              <a:gd name="adj" fmla="val 16667"/>
            </a:avLst>
          </a:prstGeom>
          <a:solidFill>
            <a:srgbClr val="F6FBF3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ru-RU" sz="2000" b="1" i="1">
                <a:solidFill>
                  <a:sysClr val="windowText" lastClr="000000"/>
                </a:solidFill>
                <a:latin typeface="Calibri" panose="020F0502020204030204" pitchFamily="34" charset="0"/>
              </a:rPr>
              <a:t>ЮЛ – нерезидент</a:t>
            </a:r>
            <a:endParaRPr lang="ru-RU" sz="2000" b="1" i="1" dirty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Скругленный прямоугольник 30"/>
          <p:cNvSpPr>
            <a:spLocks noChangeArrowheads="1"/>
          </p:cNvSpPr>
          <p:nvPr/>
        </p:nvSpPr>
        <p:spPr bwMode="auto">
          <a:xfrm>
            <a:off x="7109497" y="1459945"/>
            <a:ext cx="2775014" cy="802120"/>
          </a:xfrm>
          <a:prstGeom prst="roundRect">
            <a:avLst>
              <a:gd name="adj" fmla="val 16667"/>
            </a:avLst>
          </a:prstGeom>
          <a:solidFill>
            <a:srgbClr val="F6FBF3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kern="0" dirty="0">
                <a:solidFill>
                  <a:prstClr val="black"/>
                </a:solidFill>
                <a:latin typeface="Calibri" panose="020F0502020204030204" pitchFamily="34" charset="0"/>
              </a:rPr>
              <a:t>ЮЛ - резидент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387588" y="3032956"/>
            <a:ext cx="2712040" cy="3024336"/>
          </a:xfrm>
          <a:prstGeom prst="roundRect">
            <a:avLst/>
          </a:prstGeom>
          <a:solidFill>
            <a:srgbClr val="F6FBF3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kern="0" dirty="0">
                <a:solidFill>
                  <a:prstClr val="black"/>
                </a:solidFill>
                <a:latin typeface="Calibri" panose="020F0502020204030204" pitchFamily="34" charset="0"/>
                <a:cs typeface="Calibri" pitchFamily="34" charset="0"/>
              </a:rPr>
              <a:t>Если платеж/перевод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kern="0" dirty="0">
                <a:solidFill>
                  <a:prstClr val="black"/>
                </a:solidFill>
                <a:latin typeface="Calibri" panose="020F0502020204030204" pitchFamily="34" charset="0"/>
                <a:cs typeface="Calibri" pitchFamily="34" charset="0"/>
              </a:rPr>
              <a:t>проводится   на сумму </a:t>
            </a:r>
            <a:r>
              <a:rPr lang="ru-RU" sz="1600" b="1" kern="0" dirty="0">
                <a:solidFill>
                  <a:prstClr val="black"/>
                </a:solidFill>
                <a:latin typeface="Calibri" panose="020F0502020204030204" pitchFamily="34" charset="0"/>
                <a:cs typeface="Calibri" pitchFamily="34" charset="0"/>
              </a:rPr>
              <a:t>≤</a:t>
            </a:r>
            <a:r>
              <a:rPr lang="en-US" sz="1600" b="1" kern="0" dirty="0">
                <a:solidFill>
                  <a:prstClr val="black"/>
                </a:solidFill>
                <a:latin typeface="Calibri" panose="020F0502020204030204" pitchFamily="34" charset="0"/>
                <a:cs typeface="Calibri" pitchFamily="34" charset="0"/>
              </a:rPr>
              <a:t> </a:t>
            </a:r>
            <a:r>
              <a:rPr lang="ru-RU" sz="1600" b="1" kern="0" dirty="0">
                <a:solidFill>
                  <a:prstClr val="black"/>
                </a:solidFill>
                <a:latin typeface="Calibri" panose="020F0502020204030204" pitchFamily="34" charset="0"/>
                <a:cs typeface="Calibri" pitchFamily="34" charset="0"/>
              </a:rPr>
              <a:t>10 тыс. </a:t>
            </a:r>
            <a:r>
              <a:rPr lang="en-US" sz="1600" b="1" kern="0" dirty="0">
                <a:solidFill>
                  <a:prstClr val="black"/>
                </a:solidFill>
                <a:latin typeface="Calibri" panose="020F0502020204030204" pitchFamily="34" charset="0"/>
                <a:cs typeface="Calibri" pitchFamily="34" charset="0"/>
              </a:rPr>
              <a:t>$</a:t>
            </a:r>
            <a:r>
              <a:rPr lang="ru-RU" sz="1600" b="1" kern="0" dirty="0">
                <a:solidFill>
                  <a:prstClr val="black"/>
                </a:solidFill>
                <a:latin typeface="Calibri" panose="020F0502020204030204" pitchFamily="34" charset="0"/>
                <a:cs typeface="Calibri" pitchFamily="34" charset="0"/>
              </a:rPr>
              <a:t> </a:t>
            </a:r>
            <a:r>
              <a:rPr lang="ru-RU" sz="1600" kern="0" dirty="0">
                <a:solidFill>
                  <a:prstClr val="black"/>
                </a:solidFill>
                <a:latin typeface="Calibri" panose="020F0502020204030204" pitchFamily="34" charset="0"/>
                <a:cs typeface="Calibri" pitchFamily="34" charset="0"/>
              </a:rPr>
              <a:t>в  эквиваленте </a:t>
            </a:r>
            <a:endParaRPr lang="ru-RU" sz="1600" b="1" kern="0" dirty="0">
              <a:solidFill>
                <a:prstClr val="black"/>
              </a:solidFill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968792" y="3032956"/>
            <a:ext cx="2959703" cy="3024336"/>
          </a:xfrm>
          <a:prstGeom prst="roundRect">
            <a:avLst/>
          </a:prstGeom>
          <a:solidFill>
            <a:srgbClr val="F6FBF3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kern="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Если платеж</a:t>
            </a:r>
            <a:r>
              <a:rPr lang="en-US" sz="1400" kern="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/</a:t>
            </a:r>
            <a:r>
              <a:rPr lang="ru-RU" sz="1400" kern="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перевод денег проводится  на сумму </a:t>
            </a:r>
            <a:r>
              <a:rPr lang="ru-RU" sz="1400" b="1" kern="0" dirty="0">
                <a:solidFill>
                  <a:prstClr val="black"/>
                </a:solidFill>
                <a:latin typeface="Calibri" panose="020F0502020204030204" pitchFamily="34" charset="0"/>
                <a:cs typeface="Calibri" pitchFamily="34" charset="0"/>
              </a:rPr>
              <a:t>≤</a:t>
            </a:r>
            <a:r>
              <a:rPr lang="en-US" sz="1400" b="1" kern="0" dirty="0">
                <a:solidFill>
                  <a:prstClr val="black"/>
                </a:solidFill>
                <a:latin typeface="Calibri" panose="020F0502020204030204" pitchFamily="34" charset="0"/>
                <a:cs typeface="Calibri" pitchFamily="34" charset="0"/>
              </a:rPr>
              <a:t> </a:t>
            </a:r>
            <a:r>
              <a:rPr lang="ru-RU" sz="1400" b="1" kern="0" dirty="0">
                <a:solidFill>
                  <a:prstClr val="black"/>
                </a:solidFill>
                <a:latin typeface="Calibri" panose="020F0502020204030204" pitchFamily="34" charset="0"/>
                <a:cs typeface="Calibri" pitchFamily="34" charset="0"/>
              </a:rPr>
              <a:t>10 тыс. </a:t>
            </a:r>
            <a:r>
              <a:rPr lang="en-US" sz="1400" b="1" kern="0" dirty="0">
                <a:solidFill>
                  <a:prstClr val="black"/>
                </a:solidFill>
                <a:latin typeface="Calibri" panose="020F0502020204030204" pitchFamily="34" charset="0"/>
                <a:cs typeface="Calibri" pitchFamily="34" charset="0"/>
              </a:rPr>
              <a:t>$ </a:t>
            </a:r>
            <a:r>
              <a:rPr lang="ru-RU" sz="1400" b="1" kern="0" dirty="0">
                <a:solidFill>
                  <a:prstClr val="black"/>
                </a:solidFill>
                <a:latin typeface="Calibri" panose="020F0502020204030204" pitchFamily="34" charset="0"/>
                <a:cs typeface="Calibri" pitchFamily="34" charset="0"/>
              </a:rPr>
              <a:t> </a:t>
            </a:r>
            <a:r>
              <a:rPr lang="ru-RU" sz="1400" kern="0" dirty="0">
                <a:solidFill>
                  <a:prstClr val="black"/>
                </a:solidFill>
                <a:latin typeface="Calibri" panose="020F0502020204030204" pitchFamily="34" charset="0"/>
                <a:cs typeface="Calibri" pitchFamily="34" charset="0"/>
              </a:rPr>
              <a:t>в эквиваленте банк проводит платеж и (или)  перевод денег при наличии совершенной или подтвержденной записи: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kern="0" dirty="0">
              <a:solidFill>
                <a:prstClr val="black"/>
              </a:solidFill>
              <a:latin typeface="Calibri" panose="020F0502020204030204" pitchFamily="34" charset="0"/>
              <a:cs typeface="Calibri" pitchFamily="34" charset="0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kern="0" dirty="0">
                <a:solidFill>
                  <a:prstClr val="black"/>
                </a:solidFill>
                <a:latin typeface="Calibri" panose="020F0502020204030204" pitchFamily="34" charset="0"/>
                <a:cs typeface="Calibri" pitchFamily="34" charset="0"/>
              </a:rPr>
              <a:t>о том, что такой платеж </a:t>
            </a:r>
            <a:r>
              <a:rPr lang="en-US" sz="1400" kern="0" dirty="0">
                <a:solidFill>
                  <a:prstClr val="black"/>
                </a:solidFill>
                <a:latin typeface="Calibri" panose="020F0502020204030204" pitchFamily="34" charset="0"/>
                <a:cs typeface="Calibri" pitchFamily="34" charset="0"/>
              </a:rPr>
              <a:t>/ </a:t>
            </a:r>
            <a:r>
              <a:rPr lang="ru-RU" sz="1400" kern="0" dirty="0">
                <a:solidFill>
                  <a:prstClr val="black"/>
                </a:solidFill>
                <a:latin typeface="Calibri" panose="020F0502020204030204" pitchFamily="34" charset="0"/>
                <a:cs typeface="Calibri" pitchFamily="34" charset="0"/>
              </a:rPr>
              <a:t> перевод денег не связан с исполнением валютного договора, по которому требуется присвоение учетного номера.</a:t>
            </a:r>
          </a:p>
        </p:txBody>
      </p:sp>
      <p:sp>
        <p:nvSpPr>
          <p:cNvPr id="14" name="Стрелка вниз 13"/>
          <p:cNvSpPr/>
          <p:nvPr/>
        </p:nvSpPr>
        <p:spPr>
          <a:xfrm>
            <a:off x="3597125" y="2420889"/>
            <a:ext cx="292967" cy="468052"/>
          </a:xfrm>
          <a:prstGeom prst="downArrow">
            <a:avLst/>
          </a:prstGeom>
          <a:solidFill>
            <a:srgbClr val="F6FBF3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8204038" y="2444747"/>
            <a:ext cx="292967" cy="468052"/>
          </a:xfrm>
          <a:prstGeom prst="downArrow">
            <a:avLst/>
          </a:prstGeom>
          <a:solidFill>
            <a:srgbClr val="F6FBF3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9298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 txBox="1">
            <a:spLocks noChangeArrowheads="1"/>
          </p:cNvSpPr>
          <p:nvPr/>
        </p:nvSpPr>
        <p:spPr bwMode="auto">
          <a:xfrm>
            <a:off x="2387589" y="205441"/>
            <a:ext cx="7728058" cy="796410"/>
          </a:xfrm>
          <a:prstGeom prst="rect">
            <a:avLst/>
          </a:prstGeom>
          <a:solidFill>
            <a:srgbClr val="70AD47">
              <a:lumMod val="20000"/>
              <a:lumOff val="80000"/>
            </a:srgbClr>
          </a:solidFill>
          <a:ln>
            <a:noFill/>
          </a:ln>
        </p:spPr>
        <p:txBody>
          <a:bodyPr vert="horz" wrap="none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ru-RU" altLang="ru-RU" sz="20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Покупка и продажа безналичной иностранной валюты </a:t>
            </a:r>
            <a:endParaRPr lang="ru-RU" altLang="ru-RU" sz="20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3"/>
          <p:cNvSpPr txBox="1">
            <a:spLocks noChangeArrowheads="1"/>
          </p:cNvSpPr>
          <p:nvPr/>
        </p:nvSpPr>
        <p:spPr bwMode="auto">
          <a:xfrm>
            <a:off x="2167247" y="1215961"/>
            <a:ext cx="8047254" cy="774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ru-RU" altLang="ru-RU" sz="2000" dirty="0">
                <a:solidFill>
                  <a:sysClr val="windowText" lastClr="000000"/>
                </a:solidFill>
                <a:latin typeface="Calibri" panose="020F0502020204030204"/>
              </a:rPr>
              <a:t>При оформлении заявки на покупку / продажу  безналичной </a:t>
            </a:r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ru-RU" altLang="ru-RU" sz="2000" dirty="0">
                <a:solidFill>
                  <a:sysClr val="windowText" lastClr="000000"/>
                </a:solidFill>
                <a:latin typeface="Calibri" panose="020F0502020204030204"/>
              </a:rPr>
              <a:t>иностранной валюты </a:t>
            </a:r>
            <a:endParaRPr lang="ru-RU" altLang="ru-RU" sz="2000" dirty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589703" y="3609021"/>
            <a:ext cx="2314315" cy="2274887"/>
          </a:xfrm>
          <a:prstGeom prst="roundRect">
            <a:avLst/>
          </a:prstGeom>
          <a:solidFill>
            <a:srgbClr val="F6FBF3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kern="0" dirty="0">
                <a:solidFill>
                  <a:prstClr val="black"/>
                </a:solidFill>
                <a:latin typeface="Calibri" panose="020F0502020204030204"/>
              </a:rPr>
              <a:t>проводят </a:t>
            </a:r>
            <a:r>
              <a:rPr lang="ru-RU" kern="0" dirty="0">
                <a:solidFill>
                  <a:prstClr val="black"/>
                </a:solidFill>
                <a:latin typeface="Calibri" panose="020F0502020204030204"/>
              </a:rPr>
              <a:t>операции по покупке безналичной иностранной валюты </a:t>
            </a:r>
            <a:r>
              <a:rPr lang="ru-RU" u="sng" kern="0" dirty="0">
                <a:solidFill>
                  <a:prstClr val="black"/>
                </a:solidFill>
                <a:latin typeface="Calibri" panose="020F0502020204030204"/>
              </a:rPr>
              <a:t>без ограничений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068108" y="3615196"/>
            <a:ext cx="2314314" cy="2274887"/>
          </a:xfrm>
          <a:prstGeom prst="roundRect">
            <a:avLst/>
          </a:prstGeom>
          <a:solidFill>
            <a:srgbClr val="F6FBF3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kern="0" dirty="0">
                <a:solidFill>
                  <a:prstClr val="black"/>
                </a:solidFill>
                <a:latin typeface="Calibri" panose="020F0502020204030204" pitchFamily="34" charset="0"/>
              </a:rPr>
              <a:t>указывают</a:t>
            </a:r>
            <a:r>
              <a:rPr lang="ru-RU" kern="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ru-RU" u="sng" kern="0" dirty="0">
                <a:solidFill>
                  <a:prstClr val="black"/>
                </a:solidFill>
                <a:latin typeface="Calibri" panose="020F0502020204030204"/>
              </a:rPr>
              <a:t>цель</a:t>
            </a:r>
            <a:r>
              <a:rPr lang="ru-RU" kern="0" dirty="0">
                <a:solidFill>
                  <a:prstClr val="black"/>
                </a:solidFill>
                <a:latin typeface="Calibri" panose="020F0502020204030204"/>
              </a:rPr>
              <a:t> покупки или продажи </a:t>
            </a:r>
            <a:r>
              <a:rPr lang="ru-RU" kern="0" dirty="0">
                <a:solidFill>
                  <a:prstClr val="black"/>
                </a:solidFill>
                <a:latin typeface="Calibri" panose="020F0502020204030204" pitchFamily="34" charset="0"/>
              </a:rPr>
              <a:t>иностранной</a:t>
            </a:r>
            <a:r>
              <a:rPr lang="ru-RU" kern="0" dirty="0">
                <a:solidFill>
                  <a:prstClr val="black"/>
                </a:solidFill>
                <a:latin typeface="Calibri" panose="020F0502020204030204"/>
              </a:rPr>
              <a:t> валюты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582400" y="2236338"/>
            <a:ext cx="2314315" cy="753997"/>
          </a:xfrm>
          <a:prstGeom prst="roundRect">
            <a:avLst/>
          </a:prstGeom>
          <a:solidFill>
            <a:srgbClr val="F6FBF3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kern="0" dirty="0">
              <a:solidFill>
                <a:prstClr val="black"/>
              </a:solidFill>
              <a:latin typeface="Calibri" panose="020F050202020403020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kern="0" dirty="0">
                <a:solidFill>
                  <a:prstClr val="black"/>
                </a:solidFill>
                <a:latin typeface="Calibri" panose="020F0502020204030204"/>
              </a:rPr>
              <a:t>Физические </a:t>
            </a:r>
            <a:r>
              <a:rPr lang="ru-RU" b="1" kern="0" dirty="0">
                <a:solidFill>
                  <a:prstClr val="black"/>
                </a:solidFill>
                <a:latin typeface="Calibri" panose="020F0502020204030204"/>
              </a:rPr>
              <a:t>лица: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kern="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986044" y="2247460"/>
            <a:ext cx="2314315" cy="753997"/>
          </a:xfrm>
          <a:prstGeom prst="roundRect">
            <a:avLst/>
          </a:prstGeom>
          <a:solidFill>
            <a:srgbClr val="F6FBF3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kern="0" dirty="0">
              <a:solidFill>
                <a:prstClr val="black"/>
              </a:solidFill>
              <a:latin typeface="Calibri" panose="020F050202020403020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kern="0" dirty="0">
                <a:solidFill>
                  <a:prstClr val="black"/>
                </a:solidFill>
                <a:latin typeface="Calibri" panose="020F0502020204030204"/>
              </a:rPr>
              <a:t>Юридические лица - нерезиденты: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kern="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8076445" y="3075560"/>
            <a:ext cx="297641" cy="449349"/>
          </a:xfrm>
          <a:prstGeom prst="down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3598039" y="3065092"/>
            <a:ext cx="297641" cy="449349"/>
          </a:xfrm>
          <a:prstGeom prst="down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8408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"/>
          <p:cNvSpPr txBox="1">
            <a:spLocks noChangeArrowheads="1"/>
          </p:cNvSpPr>
          <p:nvPr/>
        </p:nvSpPr>
        <p:spPr bwMode="auto">
          <a:xfrm>
            <a:off x="2351584" y="246344"/>
            <a:ext cx="7411004" cy="664604"/>
          </a:xfrm>
          <a:prstGeom prst="rect">
            <a:avLst/>
          </a:prstGeom>
          <a:solidFill>
            <a:srgbClr val="70AD47">
              <a:lumMod val="20000"/>
              <a:lumOff val="80000"/>
            </a:srgbClr>
          </a:solidFill>
          <a:ln>
            <a:noFill/>
          </a:ln>
        </p:spPr>
        <p:txBody>
          <a:bodyPr vert="horz" wrap="none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ru-RU" altLang="ru-RU" sz="20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Покупка и продажа безналичной иностранной валюты </a:t>
            </a:r>
            <a:endParaRPr lang="ru-RU" altLang="ru-RU" sz="20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бъект 4"/>
          <p:cNvSpPr txBox="1">
            <a:spLocks/>
          </p:cNvSpPr>
          <p:nvPr/>
        </p:nvSpPr>
        <p:spPr>
          <a:xfrm>
            <a:off x="4142235" y="1120413"/>
            <a:ext cx="4038266" cy="505683"/>
          </a:xfrm>
          <a:prstGeom prst="roundRect">
            <a:avLst/>
          </a:prstGeom>
          <a:solidFill>
            <a:srgbClr val="F6FBF3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endParaRPr lang="ru-RU" b="1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ru-RU" sz="6400" b="1" dirty="0">
                <a:solidFill>
                  <a:sysClr val="windowText" lastClr="000000"/>
                </a:solidFill>
                <a:latin typeface="Calibri" panose="020F0502020204030204"/>
              </a:rPr>
              <a:t>Юридические лица - резиденты:</a:t>
            </a:r>
          </a:p>
          <a:p>
            <a:pPr fontAlgn="auto">
              <a:spcAft>
                <a:spcPts val="0"/>
              </a:spcAft>
              <a:defRPr/>
            </a:pPr>
            <a:endParaRPr lang="ru-RU" b="1" dirty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47629" y="1957279"/>
            <a:ext cx="6743368" cy="2729289"/>
          </a:xfrm>
          <a:prstGeom prst="roundRect">
            <a:avLst/>
          </a:prstGeom>
          <a:solidFill>
            <a:srgbClr val="F6FBF3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285750" indent="-285750" fontAlgn="auto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Ø"/>
              <a:defRPr/>
            </a:pPr>
            <a:r>
              <a:rPr lang="ru-RU" sz="1400" kern="0" dirty="0">
                <a:solidFill>
                  <a:prstClr val="black"/>
                </a:solidFill>
                <a:latin typeface="Calibri" panose="020F0502020204030204"/>
                <a:cs typeface="Times New Roman" pitchFamily="18" charset="0"/>
              </a:rPr>
              <a:t>указывают </a:t>
            </a:r>
            <a:r>
              <a:rPr lang="ru-RU" sz="1400" kern="0" dirty="0">
                <a:solidFill>
                  <a:prstClr val="black"/>
                </a:solidFill>
                <a:latin typeface="Calibri" panose="020F0502020204030204"/>
                <a:cs typeface="Times New Roman" pitchFamily="18" charset="0"/>
              </a:rPr>
              <a:t>цель покупки;</a:t>
            </a:r>
          </a:p>
          <a:p>
            <a:pPr marL="285750" indent="-285750" fontAlgn="auto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Ø"/>
              <a:defRPr/>
            </a:pPr>
            <a:r>
              <a:rPr lang="ru-RU" sz="1400" kern="0" dirty="0">
                <a:solidFill>
                  <a:prstClr val="black"/>
                </a:solidFill>
                <a:latin typeface="Calibri" panose="020F0502020204030204"/>
              </a:rPr>
              <a:t>при покупке  инвалюты за тенге на сумму </a:t>
            </a:r>
            <a:r>
              <a:rPr lang="en-US" sz="1400" b="1" kern="0" dirty="0">
                <a:solidFill>
                  <a:prstClr val="black"/>
                </a:solidFill>
                <a:latin typeface="Calibri" panose="020F0502020204030204"/>
              </a:rPr>
              <a:t>&gt;</a:t>
            </a:r>
            <a:r>
              <a:rPr lang="ru-RU" sz="1400" b="1" kern="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400" b="1" kern="0" dirty="0">
                <a:solidFill>
                  <a:prstClr val="black"/>
                </a:solidFill>
                <a:latin typeface="Calibri" panose="020F0502020204030204"/>
              </a:rPr>
              <a:t>50 </a:t>
            </a:r>
            <a:r>
              <a:rPr lang="ru-RU" sz="1400" b="1" kern="0" dirty="0">
                <a:solidFill>
                  <a:prstClr val="black"/>
                </a:solidFill>
                <a:latin typeface="Calibri" panose="020F0502020204030204"/>
              </a:rPr>
              <a:t>тысяч </a:t>
            </a:r>
            <a:r>
              <a:rPr lang="en-US" sz="1400" b="1" kern="0" dirty="0">
                <a:solidFill>
                  <a:prstClr val="black"/>
                </a:solidFill>
                <a:latin typeface="Calibri" panose="020F0502020204030204"/>
              </a:rPr>
              <a:t>$</a:t>
            </a:r>
            <a:r>
              <a:rPr lang="ru-RU" sz="1400" kern="0" dirty="0">
                <a:solidFill>
                  <a:prstClr val="black"/>
                </a:solidFill>
                <a:latin typeface="Calibri" panose="020F0502020204030204"/>
              </a:rPr>
              <a:t>, </a:t>
            </a:r>
            <a:r>
              <a:rPr lang="ru-RU" sz="1400" kern="0" dirty="0">
                <a:solidFill>
                  <a:prstClr val="black"/>
                </a:solidFill>
                <a:latin typeface="Calibri" panose="020F0502020204030204"/>
              </a:rPr>
              <a:t>предоставляют </a:t>
            </a:r>
            <a:r>
              <a:rPr lang="ru-RU" sz="1400" kern="0" dirty="0">
                <a:solidFill>
                  <a:prstClr val="black"/>
                </a:solidFill>
                <a:latin typeface="Calibri" panose="020F0502020204030204"/>
              </a:rPr>
              <a:t>валютный </a:t>
            </a:r>
            <a:r>
              <a:rPr lang="ru-RU" sz="1400" kern="0" dirty="0">
                <a:solidFill>
                  <a:prstClr val="black"/>
                </a:solidFill>
                <a:latin typeface="Calibri" panose="020F0502020204030204"/>
              </a:rPr>
              <a:t>договор 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и 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счет либо иной документ на оплату, во исполнение которого покупается иностранная валюта</a:t>
            </a:r>
            <a:r>
              <a:rPr lang="ru-RU" sz="1400" kern="0" dirty="0">
                <a:latin typeface="Calibri" panose="020F0502020204030204"/>
              </a:rPr>
              <a:t>, </a:t>
            </a:r>
            <a:r>
              <a:rPr lang="ru-RU" sz="1400" kern="0" dirty="0">
                <a:solidFill>
                  <a:prstClr val="black"/>
                </a:solidFill>
                <a:latin typeface="Calibri" panose="020F0502020204030204"/>
              </a:rPr>
              <a:t>подтверждающие </a:t>
            </a:r>
            <a:r>
              <a:rPr lang="ru-RU" sz="1400" kern="0" dirty="0">
                <a:solidFill>
                  <a:prstClr val="black"/>
                </a:solidFill>
                <a:latin typeface="Calibri" panose="020F0502020204030204"/>
              </a:rPr>
              <a:t>цель и сумму покупки, при необходимости с отметкой о присвоении учетного номера, или копией РС, или СУ</a:t>
            </a:r>
          </a:p>
          <a:p>
            <a:pPr marL="285750" indent="-285750" fontAlgn="auto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Ø"/>
              <a:defRPr/>
            </a:pPr>
            <a:r>
              <a:rPr lang="ru-RU" sz="1400" kern="0" dirty="0">
                <a:solidFill>
                  <a:prstClr val="black"/>
                </a:solidFill>
                <a:latin typeface="Calibri" panose="020F0502020204030204"/>
              </a:rPr>
              <a:t>сумма покупки по одному валютному договору не должна превышать  сумму  такого валютного договора</a:t>
            </a:r>
          </a:p>
          <a:p>
            <a:pPr marL="285750" indent="-285750" fontAlgn="auto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Ø"/>
              <a:defRPr/>
            </a:pPr>
            <a:r>
              <a:rPr lang="ru-RU" sz="1400" kern="0" dirty="0">
                <a:solidFill>
                  <a:prstClr val="black"/>
                </a:solidFill>
                <a:latin typeface="Calibri" panose="020F0502020204030204"/>
              </a:rPr>
              <a:t>покупают  </a:t>
            </a:r>
            <a:r>
              <a:rPr lang="ru-RU" sz="1400" kern="0" dirty="0">
                <a:solidFill>
                  <a:prstClr val="black"/>
                </a:solidFill>
                <a:latin typeface="Calibri" panose="020F0502020204030204"/>
              </a:rPr>
              <a:t>инвалюту за тенге  через один банк в один день на сумму ≤</a:t>
            </a:r>
            <a:r>
              <a:rPr lang="en-US" sz="1400" kern="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ru-RU" sz="1400" kern="0" dirty="0">
                <a:solidFill>
                  <a:prstClr val="black"/>
                </a:solidFill>
                <a:latin typeface="Calibri" panose="020F0502020204030204"/>
              </a:rPr>
              <a:t>5</a:t>
            </a:r>
            <a:r>
              <a:rPr lang="ru-RU" sz="1400" b="1" kern="0" dirty="0">
                <a:solidFill>
                  <a:prstClr val="black"/>
                </a:solidFill>
                <a:latin typeface="Calibri" panose="020F0502020204030204"/>
              </a:rPr>
              <a:t>0 </a:t>
            </a:r>
            <a:r>
              <a:rPr lang="ru-RU" sz="1400" b="1" kern="0" dirty="0">
                <a:solidFill>
                  <a:prstClr val="black"/>
                </a:solidFill>
                <a:latin typeface="Calibri" panose="020F0502020204030204"/>
              </a:rPr>
              <a:t>тыс. </a:t>
            </a:r>
            <a:r>
              <a:rPr lang="en-US" sz="1400" b="1" kern="0" dirty="0">
                <a:solidFill>
                  <a:prstClr val="black"/>
                </a:solidFill>
                <a:latin typeface="Calibri" panose="020F0502020204030204"/>
              </a:rPr>
              <a:t>$ </a:t>
            </a:r>
            <a:r>
              <a:rPr lang="ru-RU" sz="1400" kern="0" dirty="0">
                <a:solidFill>
                  <a:prstClr val="black"/>
                </a:solidFill>
                <a:latin typeface="Calibri" panose="020F0502020204030204"/>
              </a:rPr>
              <a:t>на цели, не связанные с исполнением </a:t>
            </a:r>
            <a:r>
              <a:rPr lang="ru-RU" sz="1400" kern="0" dirty="0">
                <a:solidFill>
                  <a:prstClr val="black"/>
                </a:solidFill>
                <a:latin typeface="Calibri" panose="020F0502020204030204"/>
              </a:rPr>
              <a:t>обязательств в ин. валюте </a:t>
            </a:r>
            <a:r>
              <a:rPr lang="ru-RU" sz="1400" i="1" kern="0" dirty="0">
                <a:solidFill>
                  <a:prstClr val="black"/>
                </a:solidFill>
                <a:latin typeface="Calibri" panose="020F0502020204030204"/>
              </a:rPr>
              <a:t>(перевод на собственные счета в </a:t>
            </a:r>
            <a:r>
              <a:rPr lang="ru-RU" sz="1400" i="1" kern="0" dirty="0" err="1">
                <a:solidFill>
                  <a:prstClr val="black"/>
                </a:solidFill>
                <a:latin typeface="Calibri" panose="020F0502020204030204"/>
              </a:rPr>
              <a:t>инобанках</a:t>
            </a:r>
            <a:r>
              <a:rPr lang="ru-RU" sz="1400" i="1" kern="0" dirty="0">
                <a:solidFill>
                  <a:prstClr val="black"/>
                </a:solidFill>
                <a:latin typeface="Calibri" panose="020F0502020204030204"/>
              </a:rPr>
              <a:t>, безвозмездные переводы, размещение на счете</a:t>
            </a:r>
            <a:r>
              <a:rPr lang="ru-RU" sz="1400" i="1" kern="0" dirty="0">
                <a:solidFill>
                  <a:prstClr val="black"/>
                </a:solidFill>
                <a:latin typeface="Calibri" panose="020F0502020204030204"/>
              </a:rPr>
              <a:t>)</a:t>
            </a:r>
            <a:endParaRPr lang="ru-RU" sz="1400" i="1" kern="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6008595" y="1678055"/>
            <a:ext cx="305547" cy="266604"/>
          </a:xfrm>
          <a:prstGeom prst="down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3605522" y="4686568"/>
            <a:ext cx="6157067" cy="317274"/>
          </a:xfrm>
          <a:prstGeom prst="rect">
            <a:avLst/>
          </a:prstGeom>
        </p:spPr>
        <p:txBody>
          <a:bodyPr vert="horz" wrap="square" lIns="53993" tIns="10799" rIns="17998" bIns="10799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20000"/>
              </a:lnSpc>
              <a:spcAft>
                <a:spcPts val="0"/>
              </a:spcAft>
              <a:buClr>
                <a:srgbClr val="CC0000"/>
              </a:buClr>
              <a:buNone/>
            </a:pPr>
            <a:r>
              <a:rPr lang="ru-RU" altLang="ru-RU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ru-RU" altLang="ru-RU" sz="1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Банк не принимает к исполнению заявку на покупку, если:</a:t>
            </a:r>
            <a:endParaRPr lang="ru-RU" altLang="ru-RU" sz="16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317" y="5121189"/>
            <a:ext cx="707033" cy="737037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3614802" y="5049090"/>
            <a:ext cx="587619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1400" dirty="0">
                <a:solidFill>
                  <a:prstClr val="black"/>
                </a:solidFill>
                <a:latin typeface="Calibri" panose="020F0502020204030204" pitchFamily="34" charset="0"/>
              </a:rPr>
              <a:t>Цель и сумма покупки не подтверждены копией валютного </a:t>
            </a:r>
            <a:r>
              <a:rPr lang="ru-RU" sz="1400" dirty="0">
                <a:solidFill>
                  <a:prstClr val="black"/>
                </a:solidFill>
                <a:latin typeface="Calibri" panose="020F0502020204030204" pitchFamily="34" charset="0"/>
              </a:rPr>
              <a:t>договора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1400" dirty="0">
                <a:solidFill>
                  <a:prstClr val="black"/>
                </a:solidFill>
                <a:latin typeface="Calibri" panose="020F0502020204030204" pitchFamily="34" charset="0"/>
              </a:rPr>
              <a:t>Сумма покупок валюты по одному валютному договору превышает сумму такого валютного договора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1400" dirty="0">
                <a:solidFill>
                  <a:prstClr val="black"/>
                </a:solidFill>
                <a:latin typeface="Calibri" panose="020F0502020204030204" pitchFamily="34" charset="0"/>
              </a:rPr>
              <a:t>Сумма покупок через один банк в один день на цели не связанные с исполнением обязательств в инвалюте  </a:t>
            </a:r>
            <a:r>
              <a:rPr lang="en-US" sz="1400" dirty="0">
                <a:solidFill>
                  <a:prstClr val="black"/>
                </a:solidFill>
                <a:latin typeface="Calibri" panose="020F0502020204030204" pitchFamily="34" charset="0"/>
              </a:rPr>
              <a:t>&gt;</a:t>
            </a:r>
            <a:r>
              <a:rPr lang="ru-RU" sz="14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Calibri" panose="020F0502020204030204" pitchFamily="34" charset="0"/>
              </a:rPr>
              <a:t>50 </a:t>
            </a:r>
            <a:r>
              <a:rPr lang="ru-RU" sz="1400" dirty="0">
                <a:solidFill>
                  <a:prstClr val="black"/>
                </a:solidFill>
                <a:latin typeface="Calibri" panose="020F0502020204030204" pitchFamily="34" charset="0"/>
              </a:rPr>
              <a:t>тысяч</a:t>
            </a:r>
            <a:r>
              <a:rPr lang="en-US" sz="1400" dirty="0">
                <a:solidFill>
                  <a:prstClr val="black"/>
                </a:solidFill>
                <a:latin typeface="Calibri" panose="020F0502020204030204" pitchFamily="34" charset="0"/>
              </a:rPr>
              <a:t> $ </a:t>
            </a:r>
            <a:r>
              <a:rPr lang="ru-RU" sz="1400" dirty="0">
                <a:solidFill>
                  <a:prstClr val="black"/>
                </a:solidFill>
                <a:latin typeface="Calibri" panose="020F0502020204030204" pitchFamily="34" charset="0"/>
              </a:rPr>
              <a:t>в </a:t>
            </a:r>
            <a:r>
              <a:rPr lang="ru-RU" sz="1400" dirty="0">
                <a:solidFill>
                  <a:prstClr val="black"/>
                </a:solidFill>
                <a:latin typeface="Calibri" panose="020F0502020204030204" pitchFamily="34" charset="0"/>
              </a:rPr>
              <a:t>эквиваленте</a:t>
            </a:r>
            <a:endParaRPr lang="ru-RU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31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"/>
          <p:cNvSpPr txBox="1">
            <a:spLocks noChangeArrowheads="1"/>
          </p:cNvSpPr>
          <p:nvPr/>
        </p:nvSpPr>
        <p:spPr bwMode="auto">
          <a:xfrm>
            <a:off x="2351584" y="246344"/>
            <a:ext cx="7411004" cy="664604"/>
          </a:xfrm>
          <a:prstGeom prst="rect">
            <a:avLst/>
          </a:prstGeom>
          <a:solidFill>
            <a:srgbClr val="70AD47">
              <a:lumMod val="20000"/>
              <a:lumOff val="80000"/>
            </a:srgbClr>
          </a:solidFill>
          <a:ln>
            <a:noFill/>
          </a:ln>
        </p:spPr>
        <p:txBody>
          <a:bodyPr vert="horz" wrap="none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ru-RU" altLang="ru-RU" sz="20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Покупка и продажа безналичной иностранной валюты </a:t>
            </a:r>
            <a:endParaRPr lang="ru-RU" altLang="ru-RU" sz="20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830316" y="1431710"/>
            <a:ext cx="6743368" cy="2573355"/>
          </a:xfrm>
          <a:prstGeom prst="roundRect">
            <a:avLst/>
          </a:prstGeom>
          <a:solidFill>
            <a:srgbClr val="F6FBF3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fontAlgn="auto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defRPr/>
            </a:pPr>
            <a:r>
              <a:rPr lang="ru-RU" sz="1400" dirty="0"/>
              <a:t>при </a:t>
            </a:r>
            <a:r>
              <a:rPr lang="ru-RU" sz="1400" dirty="0"/>
              <a:t>покупке  инвалюты за тенге </a:t>
            </a:r>
            <a:r>
              <a:rPr lang="ru-RU" sz="1400" b="1" dirty="0"/>
              <a:t>на сумму </a:t>
            </a:r>
            <a:r>
              <a:rPr lang="en-US" sz="1400" b="1" dirty="0"/>
              <a:t>&gt;</a:t>
            </a:r>
            <a:r>
              <a:rPr lang="ru-RU" sz="1400" b="1" dirty="0"/>
              <a:t> </a:t>
            </a:r>
            <a:r>
              <a:rPr lang="en-US" sz="1400" b="1" dirty="0"/>
              <a:t>50 </a:t>
            </a:r>
            <a:r>
              <a:rPr lang="ru-RU" sz="1400" b="1" dirty="0"/>
              <a:t>тысяч </a:t>
            </a:r>
            <a:r>
              <a:rPr lang="en-US" sz="1400" b="1" dirty="0"/>
              <a:t>$</a:t>
            </a:r>
            <a:r>
              <a:rPr lang="ru-RU" sz="1400" dirty="0"/>
              <a:t>, </a:t>
            </a:r>
            <a:r>
              <a:rPr lang="ru-RU" sz="1400" dirty="0"/>
              <a:t>юридическим </a:t>
            </a:r>
            <a:r>
              <a:rPr lang="ru-RU" sz="1400" dirty="0"/>
              <a:t>лицом-резидентом </a:t>
            </a:r>
            <a:r>
              <a:rPr lang="ru-RU" sz="1400" dirty="0"/>
              <a:t>прилагается </a:t>
            </a:r>
            <a:r>
              <a:rPr lang="ru-RU" sz="1400" dirty="0"/>
              <a:t>указание уполномоченному банку </a:t>
            </a:r>
            <a:r>
              <a:rPr lang="ru-RU" sz="1400" u="sng" dirty="0"/>
              <a:t>в случае её неиспользования в течение </a:t>
            </a:r>
            <a:r>
              <a:rPr lang="en-US" sz="1400" u="sng" dirty="0"/>
              <a:t>10</a:t>
            </a:r>
            <a:r>
              <a:rPr lang="ru-RU" sz="1400" u="sng" dirty="0"/>
              <a:t> </a:t>
            </a:r>
            <a:r>
              <a:rPr lang="ru-RU" sz="1400" u="sng" dirty="0"/>
              <a:t>рабочих дней</a:t>
            </a:r>
            <a:r>
              <a:rPr lang="ru-RU" sz="1400" dirty="0"/>
              <a:t> продать данную валюту за национальную валюту в трехдневный срок, кроме иностранной валюты, купленной на цели выплаты чистого дохода или его части, распределяемых данным юридическим лицом-резидентом между его акционерами, учредителями, участниками</a:t>
            </a:r>
            <a:r>
              <a:rPr lang="ru-RU" sz="1400" dirty="0"/>
              <a:t>.</a:t>
            </a:r>
            <a:endParaRPr lang="en-US" sz="1400" dirty="0"/>
          </a:p>
          <a:p>
            <a:pPr algn="ctr" fontAlgn="auto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defRPr/>
            </a:pPr>
            <a:r>
              <a:rPr lang="kk-KZ" sz="1400" dirty="0">
                <a:solidFill>
                  <a:srgbClr val="FF0000"/>
                </a:solidFill>
              </a:rPr>
              <a:t>Приобретенная иностранная валюта должна быть использована по валютному договору</a:t>
            </a:r>
            <a:r>
              <a:rPr lang="ru-RU" sz="1400" dirty="0">
                <a:solidFill>
                  <a:srgbClr val="FF0000"/>
                </a:solidFill>
              </a:rPr>
              <a:t>, </a:t>
            </a:r>
            <a:r>
              <a:rPr lang="ru-RU" sz="1400" dirty="0">
                <a:solidFill>
                  <a:srgbClr val="FF0000"/>
                </a:solidFill>
              </a:rPr>
              <a:t>указанному в заявке на покупку (подтверждающему цель </a:t>
            </a:r>
            <a:r>
              <a:rPr lang="ru-RU" sz="1400" dirty="0">
                <a:solidFill>
                  <a:srgbClr val="FF0000"/>
                </a:solidFill>
              </a:rPr>
              <a:t>покупки)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2830317" y="4239434"/>
            <a:ext cx="6941553" cy="1829483"/>
          </a:xfrm>
          <a:prstGeom prst="rect">
            <a:avLst/>
          </a:prstGeom>
        </p:spPr>
        <p:txBody>
          <a:bodyPr vert="horz" wrap="square" lIns="53993" tIns="10799" rIns="17998" bIns="10799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sz="1400" dirty="0"/>
          </a:p>
          <a:p>
            <a:pPr marL="0" indent="0" algn="ctr">
              <a:buNone/>
            </a:pPr>
            <a:r>
              <a:rPr lang="ru-RU" sz="1400" dirty="0"/>
              <a:t>Допускается </a:t>
            </a:r>
            <a:r>
              <a:rPr lang="ru-RU" sz="1400" dirty="0"/>
              <a:t>использование </a:t>
            </a:r>
            <a:r>
              <a:rPr lang="ru-RU" sz="1400" dirty="0"/>
              <a:t>иностранной валюты на </a:t>
            </a:r>
            <a:r>
              <a:rPr lang="ru-RU" sz="1400" dirty="0"/>
              <a:t>иные цели, связанные с исполнением обязательств в иностранной валюте по другому валютному договору, при представлении юридическим лицом-резидентом в </a:t>
            </a:r>
            <a:r>
              <a:rPr lang="ru-RU" sz="1400" dirty="0"/>
              <a:t>Банк </a:t>
            </a:r>
            <a:r>
              <a:rPr lang="ru-RU" sz="1400" dirty="0"/>
              <a:t>дополнительной заявки, </a:t>
            </a:r>
            <a:r>
              <a:rPr lang="ru-RU" sz="1400" dirty="0"/>
              <a:t>к </a:t>
            </a:r>
            <a:r>
              <a:rPr lang="ru-RU" sz="1400" dirty="0"/>
              <a:t>ранее оформленной заявке, согласно которой приобретена безналичная иностранная </a:t>
            </a:r>
            <a:r>
              <a:rPr lang="ru-RU" sz="1400" dirty="0"/>
              <a:t>валюта. </a:t>
            </a:r>
          </a:p>
          <a:p>
            <a:pPr marL="0" indent="0" algn="ctr">
              <a:buNone/>
            </a:pPr>
            <a:r>
              <a:rPr lang="ru-RU" sz="1400" dirty="0" err="1">
                <a:solidFill>
                  <a:srgbClr val="FF0000"/>
                </a:solidFill>
              </a:rPr>
              <a:t>Доп.заявка</a:t>
            </a:r>
            <a:r>
              <a:rPr lang="ru-RU" sz="1400" dirty="0">
                <a:solidFill>
                  <a:srgbClr val="FF0000"/>
                </a:solidFill>
              </a:rPr>
              <a:t> должна быть предоставлена до проведения платежа по другому валютному договору.</a:t>
            </a:r>
            <a:endParaRPr lang="ru-RU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98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"/>
          <p:cNvSpPr txBox="1">
            <a:spLocks noChangeArrowheads="1"/>
          </p:cNvSpPr>
          <p:nvPr/>
        </p:nvSpPr>
        <p:spPr bwMode="auto">
          <a:xfrm>
            <a:off x="2315581" y="365126"/>
            <a:ext cx="7524837" cy="771697"/>
          </a:xfrm>
          <a:prstGeom prst="rect">
            <a:avLst/>
          </a:prstGeom>
          <a:solidFill>
            <a:srgbClr val="70AD47">
              <a:lumMod val="20000"/>
              <a:lumOff val="80000"/>
            </a:srgbClr>
          </a:solidFill>
          <a:ln>
            <a:noFill/>
          </a:ln>
        </p:spPr>
        <p:txBody>
          <a:bodyPr vert="horz" wrap="none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ru-RU" altLang="ru-RU" sz="20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 </a:t>
            </a:r>
            <a:r>
              <a:rPr lang="en-US" altLang="ru-RU" sz="20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ru-RU" altLang="ru-RU" sz="20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наличной иностранной валютой</a:t>
            </a:r>
            <a:endParaRPr lang="ru-RU" altLang="ru-RU" sz="20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бъект 6"/>
          <p:cNvSpPr txBox="1">
            <a:spLocks/>
          </p:cNvSpPr>
          <p:nvPr/>
        </p:nvSpPr>
        <p:spPr>
          <a:xfrm>
            <a:off x="2315580" y="1537318"/>
            <a:ext cx="1800200" cy="753997"/>
          </a:xfrm>
          <a:prstGeom prst="roundRect">
            <a:avLst/>
          </a:prstGeom>
          <a:solidFill>
            <a:srgbClr val="F6FBF3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endParaRPr lang="ru-RU" sz="1800" b="1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ru-RU" sz="1800" b="1" dirty="0">
                <a:solidFill>
                  <a:sysClr val="windowText" lastClr="000000"/>
                </a:solidFill>
                <a:latin typeface="Calibri" panose="020F0502020204030204"/>
              </a:rPr>
              <a:t>Физические лица:</a:t>
            </a:r>
          </a:p>
          <a:p>
            <a:pPr fontAlgn="auto">
              <a:spcAft>
                <a:spcPts val="0"/>
              </a:spcAft>
              <a:defRPr/>
            </a:pPr>
            <a:endParaRPr lang="ru-RU" sz="1800" b="1" dirty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315580" y="3943436"/>
            <a:ext cx="1800200" cy="753997"/>
          </a:xfrm>
          <a:prstGeom prst="roundRect">
            <a:avLst/>
          </a:prstGeom>
          <a:solidFill>
            <a:srgbClr val="F6FBF3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kern="0" dirty="0">
              <a:solidFill>
                <a:prstClr val="black"/>
              </a:solidFill>
              <a:latin typeface="Calibri" panose="020F050202020403020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kern="0" dirty="0">
                <a:solidFill>
                  <a:prstClr val="black"/>
                </a:solidFill>
                <a:latin typeface="Calibri" panose="020F0502020204030204"/>
              </a:rPr>
              <a:t>Юридические </a:t>
            </a:r>
            <a:r>
              <a:rPr lang="ru-RU" b="1" kern="0" dirty="0">
                <a:solidFill>
                  <a:prstClr val="black"/>
                </a:solidFill>
                <a:latin typeface="Calibri" panose="020F0502020204030204"/>
              </a:rPr>
              <a:t>лица:</a:t>
            </a:r>
            <a:endParaRPr lang="ru-RU" b="1" kern="0" dirty="0">
              <a:solidFill>
                <a:prstClr val="black"/>
              </a:solidFill>
              <a:latin typeface="Calibri" panose="020F050202020403020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kern="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943872" y="1537318"/>
            <a:ext cx="5652628" cy="753997"/>
          </a:xfrm>
          <a:prstGeom prst="roundRect">
            <a:avLst/>
          </a:prstGeom>
          <a:solidFill>
            <a:srgbClr val="F6FBF3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без ограничений </a:t>
            </a:r>
            <a:r>
              <a:rPr lang="ru-RU" sz="1400" kern="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снимают/вносят </a:t>
            </a:r>
            <a:r>
              <a:rPr lang="ru-RU" sz="1400" kern="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наличную иностранную валюту со своих банковских </a:t>
            </a:r>
            <a:r>
              <a:rPr lang="ru-RU" sz="1400" kern="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счетов/на </a:t>
            </a:r>
            <a:r>
              <a:rPr lang="ru-RU" sz="1400" kern="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свои банковские </a:t>
            </a:r>
            <a:r>
              <a:rPr lang="ru-RU" sz="1400" kern="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счета</a:t>
            </a:r>
            <a:endParaRPr lang="ru-RU" sz="1400" u="sng" kern="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943872" y="2456892"/>
            <a:ext cx="5652628" cy="3960440"/>
          </a:xfrm>
          <a:prstGeom prst="roundRect">
            <a:avLst/>
          </a:prstGeom>
          <a:solidFill>
            <a:srgbClr val="F6FBF3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kern="0" dirty="0">
                <a:solidFill>
                  <a:prstClr val="black"/>
                </a:solidFill>
                <a:latin typeface="Calibri" panose="020F0502020204030204"/>
                <a:cs typeface="Calibri" pitchFamily="34" charset="0"/>
              </a:rPr>
              <a:t> </a:t>
            </a:r>
            <a:endParaRPr lang="ru-RU" sz="1200" b="1" kern="0" dirty="0">
              <a:solidFill>
                <a:prstClr val="black"/>
              </a:solidFill>
              <a:latin typeface="Calibri" panose="020F0502020204030204"/>
              <a:cs typeface="Calibri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kern="0" dirty="0">
                <a:solidFill>
                  <a:prstClr val="black"/>
                </a:solidFill>
                <a:latin typeface="Calibri" panose="020F0502020204030204"/>
                <a:cs typeface="Calibri" pitchFamily="34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kern="0" dirty="0">
                <a:solidFill>
                  <a:prstClr val="black"/>
                </a:solidFill>
                <a:latin typeface="Calibri" panose="020F0502020204030204"/>
                <a:cs typeface="Calibri" pitchFamily="34" charset="0"/>
              </a:rPr>
              <a:t>снимают </a:t>
            </a:r>
            <a:r>
              <a:rPr lang="ru-RU" sz="1200" b="1" kern="0" dirty="0">
                <a:solidFill>
                  <a:prstClr val="black"/>
                </a:solidFill>
                <a:latin typeface="Calibri" panose="020F0502020204030204"/>
                <a:cs typeface="Calibri" pitchFamily="34" charset="0"/>
              </a:rPr>
              <a:t>наличную иностранную валюту на цели: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kern="0" dirty="0">
              <a:solidFill>
                <a:prstClr val="black"/>
              </a:solidFill>
              <a:latin typeface="Calibri" panose="020F0502020204030204"/>
              <a:cs typeface="Calibri" pitchFamily="34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ru-RU" sz="1200" kern="0" dirty="0">
                <a:solidFill>
                  <a:prstClr val="black"/>
                </a:solidFill>
                <a:latin typeface="Calibri" panose="020F0502020204030204"/>
                <a:cs typeface="Calibri" pitchFamily="34" charset="0"/>
              </a:rPr>
              <a:t>оплаты </a:t>
            </a:r>
            <a:r>
              <a:rPr lang="ru-RU" sz="1200" kern="0" dirty="0">
                <a:solidFill>
                  <a:prstClr val="black"/>
                </a:solidFill>
                <a:latin typeface="Calibri" panose="020F0502020204030204"/>
                <a:cs typeface="Calibri" pitchFamily="34" charset="0"/>
              </a:rPr>
              <a:t>расходов физического лица, </a:t>
            </a:r>
            <a:r>
              <a:rPr lang="ru-RU" sz="1200" b="1" kern="0" dirty="0">
                <a:solidFill>
                  <a:prstClr val="black"/>
                </a:solidFill>
                <a:latin typeface="Calibri" panose="020F0502020204030204"/>
                <a:cs typeface="Calibri" pitchFamily="34" charset="0"/>
              </a:rPr>
              <a:t>связанных с его командировкой </a:t>
            </a:r>
            <a:r>
              <a:rPr lang="ru-RU" sz="1200" kern="0" dirty="0">
                <a:solidFill>
                  <a:prstClr val="black"/>
                </a:solidFill>
                <a:latin typeface="Calibri" panose="020F0502020204030204"/>
                <a:cs typeface="Calibri" pitchFamily="34" charset="0"/>
              </a:rPr>
              <a:t>за пределы РК, в </a:t>
            </a:r>
            <a:r>
              <a:rPr lang="ru-RU" sz="1200" kern="0" dirty="0" err="1">
                <a:solidFill>
                  <a:prstClr val="black"/>
                </a:solidFill>
                <a:latin typeface="Calibri" panose="020F0502020204030204"/>
                <a:cs typeface="Calibri" pitchFamily="34" charset="0"/>
              </a:rPr>
              <a:t>т.ч</a:t>
            </a:r>
            <a:r>
              <a:rPr lang="ru-RU" sz="1200" kern="0" dirty="0">
                <a:solidFill>
                  <a:prstClr val="black"/>
                </a:solidFill>
                <a:latin typeface="Calibri" panose="020F0502020204030204"/>
                <a:cs typeface="Calibri" pitchFamily="34" charset="0"/>
              </a:rPr>
              <a:t>. представительских расходов, представляет в банк документы, подтверждающие цель  выплат с указанием суммы (приказа, распоряжение, решение, смета командировочных расходов</a:t>
            </a:r>
            <a:r>
              <a:rPr lang="ru-RU" sz="1200" kern="0" dirty="0">
                <a:solidFill>
                  <a:prstClr val="black"/>
                </a:solidFill>
                <a:latin typeface="Calibri" panose="020F0502020204030204"/>
                <a:cs typeface="Calibri" pitchFamily="34" charset="0"/>
              </a:rPr>
              <a:t>)*;</a:t>
            </a:r>
            <a:endParaRPr lang="ru-RU" sz="1200" kern="0" dirty="0">
              <a:solidFill>
                <a:prstClr val="black"/>
              </a:solidFill>
              <a:latin typeface="Calibri" panose="020F0502020204030204"/>
              <a:cs typeface="Calibri" pitchFamily="34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ru-RU" sz="1200" kern="0" dirty="0">
                <a:solidFill>
                  <a:prstClr val="black"/>
                </a:solidFill>
                <a:latin typeface="Calibri" panose="020F0502020204030204"/>
                <a:cs typeface="Calibri" pitchFamily="34" charset="0"/>
              </a:rPr>
              <a:t>оплаты расходов физического лица</a:t>
            </a:r>
            <a:r>
              <a:rPr lang="ru-RU" sz="1200" b="1" kern="0" dirty="0">
                <a:solidFill>
                  <a:prstClr val="black"/>
                </a:solidFill>
                <a:latin typeface="Calibri" panose="020F0502020204030204"/>
                <a:cs typeface="Calibri" pitchFamily="34" charset="0"/>
              </a:rPr>
              <a:t>, связанных с его командировкой за пределы РК</a:t>
            </a:r>
            <a:r>
              <a:rPr lang="ru-RU" sz="1200" kern="0" dirty="0">
                <a:solidFill>
                  <a:prstClr val="black"/>
                </a:solidFill>
                <a:latin typeface="Calibri" panose="020F0502020204030204"/>
                <a:cs typeface="Calibri" pitchFamily="34" charset="0"/>
              </a:rPr>
              <a:t>, в </a:t>
            </a:r>
            <a:r>
              <a:rPr lang="ru-RU" sz="1200" kern="0" dirty="0" err="1">
                <a:solidFill>
                  <a:prstClr val="black"/>
                </a:solidFill>
                <a:latin typeface="Calibri" panose="020F0502020204030204"/>
                <a:cs typeface="Calibri" pitchFamily="34" charset="0"/>
              </a:rPr>
              <a:t>т.ч</a:t>
            </a:r>
            <a:r>
              <a:rPr lang="ru-RU" sz="1200" kern="0" dirty="0">
                <a:solidFill>
                  <a:prstClr val="black"/>
                </a:solidFill>
                <a:latin typeface="Calibri" panose="020F0502020204030204"/>
                <a:cs typeface="Calibri" pitchFamily="34" charset="0"/>
              </a:rPr>
              <a:t>. представительских расходов, с использованием </a:t>
            </a:r>
            <a:r>
              <a:rPr lang="ru-RU" sz="1200" b="1" kern="0" dirty="0">
                <a:solidFill>
                  <a:prstClr val="black"/>
                </a:solidFill>
                <a:latin typeface="Calibri" panose="020F0502020204030204"/>
                <a:cs typeface="Calibri" pitchFamily="34" charset="0"/>
              </a:rPr>
              <a:t>корпоративной платежной карточки </a:t>
            </a:r>
            <a:r>
              <a:rPr lang="ru-RU" sz="1200" kern="0" dirty="0">
                <a:solidFill>
                  <a:prstClr val="black"/>
                </a:solidFill>
                <a:latin typeface="Calibri" panose="020F0502020204030204"/>
                <a:cs typeface="Calibri" pitchFamily="34" charset="0"/>
              </a:rPr>
              <a:t>указанные документы представляются в банк в течение </a:t>
            </a:r>
            <a:r>
              <a:rPr lang="ru-RU" sz="1200" b="1" kern="0" dirty="0">
                <a:solidFill>
                  <a:prstClr val="black"/>
                </a:solidFill>
                <a:latin typeface="Calibri" panose="020F0502020204030204"/>
                <a:cs typeface="Calibri" pitchFamily="34" charset="0"/>
              </a:rPr>
              <a:t>30 рабочих дней </a:t>
            </a:r>
            <a:r>
              <a:rPr lang="ru-RU" sz="1200" kern="0" dirty="0">
                <a:solidFill>
                  <a:prstClr val="black"/>
                </a:solidFill>
                <a:latin typeface="Calibri" panose="020F0502020204030204"/>
                <a:cs typeface="Calibri" pitchFamily="34" charset="0"/>
              </a:rPr>
              <a:t>со дня такого снятия; 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ru-RU" sz="1200" kern="0" dirty="0">
                <a:solidFill>
                  <a:prstClr val="black"/>
                </a:solidFill>
                <a:latin typeface="Calibri" panose="020F0502020204030204"/>
              </a:rPr>
              <a:t>осуществления расчетов с физическими лицами в случаях, согласно  ст. 7 </a:t>
            </a:r>
            <a:r>
              <a:rPr lang="ru-RU" sz="1200" kern="0" dirty="0">
                <a:solidFill>
                  <a:prstClr val="black"/>
                </a:solidFill>
                <a:latin typeface="Calibri" panose="020F0502020204030204"/>
              </a:rPr>
              <a:t>Закона РК о валютном  регулировании и валютном контроле.</a:t>
            </a:r>
          </a:p>
          <a:p>
            <a:pPr algn="just"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1200" kern="0" dirty="0">
                <a:solidFill>
                  <a:prstClr val="black"/>
                </a:solidFill>
                <a:latin typeface="Calibri" panose="020F0502020204030204"/>
              </a:rPr>
              <a:t>* В случае, если ранее снятая наличная </a:t>
            </a:r>
            <a:r>
              <a:rPr lang="ru-RU" sz="1200" kern="0" dirty="0" err="1">
                <a:solidFill>
                  <a:prstClr val="black"/>
                </a:solidFill>
                <a:latin typeface="Calibri" panose="020F0502020204030204"/>
              </a:rPr>
              <a:t>ин.валюта</a:t>
            </a:r>
            <a:r>
              <a:rPr lang="ru-RU" sz="1200" kern="0" dirty="0">
                <a:solidFill>
                  <a:prstClr val="black"/>
                </a:solidFill>
                <a:latin typeface="Calibri" panose="020F0502020204030204"/>
              </a:rPr>
              <a:t>, не была использована (полностью или частично) на указанные цели, она подлежит обязательному зачислению на банковский счет ЮЛ или филиала (представительства) иностранной организации в банке в течение </a:t>
            </a:r>
            <a:r>
              <a:rPr lang="ru-RU" sz="1200" b="1" kern="0" dirty="0">
                <a:solidFill>
                  <a:prstClr val="black"/>
                </a:solidFill>
                <a:latin typeface="Calibri" panose="020F0502020204030204"/>
              </a:rPr>
              <a:t>10 рабочих дней </a:t>
            </a:r>
            <a:r>
              <a:rPr lang="ru-RU" sz="1200" kern="0" dirty="0">
                <a:solidFill>
                  <a:prstClr val="black"/>
                </a:solidFill>
                <a:latin typeface="Calibri" panose="020F0502020204030204"/>
              </a:rPr>
              <a:t>со дня окончания срока командировки.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  <a:defRPr/>
            </a:pPr>
            <a:endParaRPr lang="ru-RU" sz="1200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 rot="16200000">
            <a:off x="4324057" y="1655586"/>
            <a:ext cx="388937" cy="517456"/>
          </a:xfrm>
          <a:prstGeom prst="down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5" name="Стрелка вниз 14"/>
          <p:cNvSpPr/>
          <p:nvPr/>
        </p:nvSpPr>
        <p:spPr>
          <a:xfrm rot="16200000">
            <a:off x="4315518" y="4087433"/>
            <a:ext cx="388937" cy="517456"/>
          </a:xfrm>
          <a:prstGeom prst="down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3536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CC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Стандартная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CC" id="{61A7C47B-594B-4DCA-A377-79AC8442B139}" vid="{D927F995-C247-45B2-B083-7444CD70A9A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18469</TotalTime>
  <Words>1131</Words>
  <Application>Microsoft Office PowerPoint</Application>
  <PresentationFormat>Широкоэкранный</PresentationFormat>
  <Paragraphs>92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Candara</vt:lpstr>
      <vt:lpstr>Tahoma</vt:lpstr>
      <vt:lpstr>Times New Roman</vt:lpstr>
      <vt:lpstr>Wingdings</vt:lpstr>
      <vt:lpstr>1_BCC</vt:lpstr>
      <vt:lpstr>Порядок проведения валютных операций в  Республике Казахстан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Технологии менеджмента</dc:title>
  <dc:creator>женя</dc:creator>
  <dc:description>Авторский тренинг</dc:description>
  <cp:lastModifiedBy>Абилдаев Жадигер Дарынович</cp:lastModifiedBy>
  <cp:revision>306</cp:revision>
  <cp:lastPrinted>2020-01-15T12:07:10Z</cp:lastPrinted>
  <dcterms:created xsi:type="dcterms:W3CDTF">2004-03-15T03:52:40Z</dcterms:created>
  <dcterms:modified xsi:type="dcterms:W3CDTF">2023-08-07T06:57:46Z</dcterms:modified>
</cp:coreProperties>
</file>