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</p:sldMasterIdLst>
  <p:notesMasterIdLst>
    <p:notesMasterId r:id="rId11"/>
  </p:notesMasterIdLst>
  <p:handoutMasterIdLst>
    <p:handoutMasterId r:id="rId12"/>
  </p:handoutMasterIdLst>
  <p:sldIdLst>
    <p:sldId id="281" r:id="rId2"/>
    <p:sldId id="277" r:id="rId3"/>
    <p:sldId id="286" r:id="rId4"/>
    <p:sldId id="279" r:id="rId5"/>
    <p:sldId id="280" r:id="rId6"/>
    <p:sldId id="285" r:id="rId7"/>
    <p:sldId id="284" r:id="rId8"/>
    <p:sldId id="282" r:id="rId9"/>
    <p:sldId id="283" r:id="rId10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BF3"/>
    <a:srgbClr val="F1F8EC"/>
    <a:srgbClr val="FFFFFF"/>
    <a:srgbClr val="008000"/>
    <a:srgbClr val="336600"/>
    <a:srgbClr val="73B442"/>
    <a:srgbClr val="F88614"/>
    <a:srgbClr val="2E5C00"/>
    <a:srgbClr val="742700"/>
    <a:srgbClr val="4D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8841" autoAdjust="0"/>
  </p:normalViewPr>
  <p:slideViewPr>
    <p:cSldViewPr>
      <p:cViewPr varScale="1">
        <p:scale>
          <a:sx n="116" d="100"/>
          <a:sy n="116" d="100"/>
        </p:scale>
        <p:origin x="516" y="108"/>
      </p:cViewPr>
      <p:guideLst>
        <p:guide orient="horz" pos="2160"/>
        <p:guide pos="384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731" y="1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782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731" y="9430782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7DF211C3-B9BF-407D-A756-C0B853FDA3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90423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731" y="1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13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4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15" y="4715390"/>
            <a:ext cx="5440048" cy="44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782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731" y="9430782"/>
            <a:ext cx="2947355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4C7DEA19-2075-4F98-BB8F-40E28BBBC8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361173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C435D4AA-1D02-44E9-B02D-956933C92445}" type="datetimeFigureOut">
              <a:rPr lang="ru-RU" smtClean="0">
                <a:solidFill>
                  <a:srgbClr val="000000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07.08.2023</a:t>
            </a:fld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6715-1524-4F37-B7E9-6F5904042352}" type="slidenum">
              <a:rPr lang="ru-RU" smtClean="0">
                <a:solidFill>
                  <a:srgbClr val="595959"/>
                </a:solidFill>
              </a:rPr>
              <a:pPr/>
              <a:t>‹#›</a:t>
            </a:fld>
            <a:endParaRPr lang="ru-RU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60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485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1896715-1524-4F37-B7E9-6F5904042352}" type="slidenum">
              <a:rPr lang="ru-RU" smtClean="0">
                <a:solidFill>
                  <a:srgbClr val="595959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595959"/>
              </a:solidFill>
              <a:latin typeface="Arial"/>
            </a:endParaRPr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" y="0"/>
            <a:ext cx="12192001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649713" y="396242"/>
            <a:ext cx="1179577" cy="2895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61691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07668" y="2348880"/>
            <a:ext cx="61926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cs typeface="Tahoma" pitchFamily="34" charset="0"/>
              </a:rPr>
              <a:t>Учетная регистрация валютных договоров по движению капитала</a:t>
            </a:r>
            <a:br>
              <a:rPr lang="ru-RU" sz="2400" b="1" dirty="0">
                <a:cs typeface="Tahoma" pitchFamily="34" charset="0"/>
              </a:rPr>
            </a:br>
            <a:r>
              <a:rPr lang="ru-RU" sz="2400" b="1" dirty="0">
                <a:cs typeface="Tahoma" pitchFamily="34" charset="0"/>
              </a:rPr>
              <a:t/>
            </a:r>
            <a:br>
              <a:rPr lang="ru-RU" sz="2400" b="1" dirty="0">
                <a:cs typeface="Tahoma" pitchFamily="34" charset="0"/>
              </a:rPr>
            </a:br>
            <a:r>
              <a:rPr lang="ru-RU" sz="2400" b="1" dirty="0">
                <a:cs typeface="Tahoma" pitchFamily="34" charset="0"/>
              </a:rPr>
              <a:t>Уведомление о счетах в иностранных банках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6475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207569" y="365126"/>
            <a:ext cx="8064895" cy="939638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2000" b="1" dirty="0">
              <a:latin typeface="Calibri Light" panose="020F0302020204030204"/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b="1" dirty="0">
              <a:latin typeface="Calibri Light" panose="020F0302020204030204"/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движения капитала -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>
                <a:solidFill>
                  <a:sysClr val="window" lastClr="FFFFFF"/>
                </a:solidFill>
                <a:latin typeface="Calibri Light" panose="020F0302020204030204"/>
              </a:rPr>
              <a:t/>
            </a:r>
            <a:br>
              <a:rPr lang="ru-RU" sz="2000" b="1" u="sng" dirty="0">
                <a:solidFill>
                  <a:sysClr val="window" lastClr="FFFFFF"/>
                </a:solidFill>
                <a:latin typeface="Calibri Light" panose="020F0302020204030204"/>
              </a:rPr>
            </a:br>
            <a:endParaRPr lang="ru-RU" sz="20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099556" y="1448780"/>
            <a:ext cx="8172908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400" b="1" dirty="0" err="1">
                <a:solidFill>
                  <a:sysClr val="window" lastClr="FFFFFF"/>
                </a:solidFill>
                <a:latin typeface="Calibri" panose="020F0502020204030204"/>
              </a:rPr>
              <a:t> </a:t>
            </a:r>
            <a:r>
              <a:rPr lang="ru-RU" sz="1400" b="1" u="sng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это валютные  операции между резидентами РК и нерезидентами РК, предусматривающие:</a:t>
            </a:r>
            <a:endParaRPr lang="en-US" sz="1400" b="1" u="sng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ru-RU" sz="1400" b="1" u="sng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en-US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финансовые займы;</a:t>
            </a:r>
          </a:p>
          <a:p>
            <a:pPr marL="40005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участие в капитале;</a:t>
            </a:r>
          </a:p>
          <a:p>
            <a:pPr marL="40005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операции с ценными бумагами, долями участия и производными финансовыми инструментами;</a:t>
            </a:r>
          </a:p>
          <a:p>
            <a:pPr marL="40005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приобретение права собственности на недвижимость*;</a:t>
            </a:r>
          </a:p>
          <a:p>
            <a:pPr marL="40005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приобретение полностью исключительных прав на объекты интеллектуальной собственности;</a:t>
            </a:r>
          </a:p>
          <a:p>
            <a:pPr marL="40005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передачу денег и иного имущества во исполнение обязательств участника совместной деятельности, а также в доверительное управление, траст;</a:t>
            </a:r>
          </a:p>
          <a:p>
            <a:pPr marL="40005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передачу денег и финансовых инструментов профессиональным участникам рынка ценных бумаг, осуществляющим валютные операции по поручениям клиентов, на счета </a:t>
            </a:r>
            <a:r>
              <a:rPr lang="en-US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учета и хранения денег, принадлежащих клиентам; </a:t>
            </a:r>
          </a:p>
          <a:p>
            <a:pPr marL="400050" lvl="1" indent="0" fontAlgn="auto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безвозмездную передачу денег и иных валютных ценностей*.</a:t>
            </a:r>
            <a:endParaRPr lang="ru-RU" sz="1400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07568" y="5265204"/>
            <a:ext cx="8064896" cy="867930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marL="400050" lvl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u="sng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 операции </a:t>
            </a:r>
            <a:r>
              <a:rPr lang="ru-RU" sz="1400" u="sng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физ. лиц-резидентов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связанные с приобретением права собственности на недвижимость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а также    безвозмездной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передачей денег и иных валютных </a:t>
            </a:r>
            <a:r>
              <a:rPr lang="ru-RU" sz="1400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ценностей не подлежат учетной регистрации.</a:t>
            </a:r>
            <a:endParaRPr lang="ru-RU" sz="1400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09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47728" y="5195494"/>
            <a:ext cx="55086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учетной регистрации </a:t>
            </a:r>
            <a:r>
              <a:rPr lang="ru-RU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НБ - 5 </a:t>
            </a:r>
            <a:r>
              <a:rPr lang="ru-RU" sz="1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дней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51435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сроков влечет на резидента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административную 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5" descr="war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4" y="5300395"/>
            <a:ext cx="431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759343"/>
              </p:ext>
            </p:extLst>
          </p:nvPr>
        </p:nvGraphicFramePr>
        <p:xfrm>
          <a:off x="2531604" y="1691740"/>
          <a:ext cx="6948772" cy="612068"/>
        </p:xfrm>
        <a:graphic>
          <a:graphicData uri="http://schemas.openxmlformats.org/drawingml/2006/table">
            <a:tbl>
              <a:tblPr firstRow="1" bandRow="1"/>
              <a:tblGrid>
                <a:gridCol w="6948772"/>
              </a:tblGrid>
              <a:tr h="6120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до начала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исполнения обязательств по ВД любой из его сторон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269032"/>
              </p:ext>
            </p:extLst>
          </p:nvPr>
        </p:nvGraphicFramePr>
        <p:xfrm>
          <a:off x="2531604" y="2231800"/>
          <a:ext cx="6948772" cy="1371600"/>
        </p:xfrm>
        <a:graphic>
          <a:graphicData uri="http://schemas.openxmlformats.org/drawingml/2006/table">
            <a:tbl>
              <a:tblPr firstRow="1" bandRow="1"/>
              <a:tblGrid>
                <a:gridCol w="3474386"/>
                <a:gridCol w="3474386"/>
              </a:tblGrid>
              <a:tr h="13375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 случае уступки требования или перевода долга, безвозмездной передачи, наследования, по решению суда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не позднее 60 календарных дней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со дня возникновения такого требования (долга), но до начала исполнения обязательств по возникшему требованию (долгу) любой из его сторон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679417"/>
              </p:ext>
            </p:extLst>
          </p:nvPr>
        </p:nvGraphicFramePr>
        <p:xfrm>
          <a:off x="2531604" y="3563948"/>
          <a:ext cx="6948772" cy="1584960"/>
        </p:xfrm>
        <a:graphic>
          <a:graphicData uri="http://schemas.openxmlformats.org/drawingml/2006/table">
            <a:tbl>
              <a:tblPr firstRow="1" bandRow="1"/>
              <a:tblGrid>
                <a:gridCol w="3474386"/>
                <a:gridCol w="3474386"/>
              </a:tblGrid>
              <a:tr h="14311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 случае перехода права собственности на недвижимость за границей, на долю в капитале юридического лица-нерезидента в результате приобретения у резидента, безвозмездной передачи, наследования, по решению суда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не позднее 60 календарных дней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со дня перехода права собственности, но до отчуждения такого права собственности.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171564" y="289679"/>
            <a:ext cx="77408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Резидент обращается за получением учетного номера (далее - УН</a:t>
            </a:r>
            <a:r>
              <a:rPr lang="ru-RU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филиал Национального Банка РК по месту постоянного проживания (для физ. лица) либо нахождения (для </a:t>
            </a:r>
            <a:r>
              <a:rPr lang="ru-RU" sz="1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юл</a:t>
            </a:r>
            <a:r>
              <a:rPr lang="ru-RU" sz="1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лица):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0371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2362200" y="365126"/>
            <a:ext cx="77302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1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Учетной регистрации подлежит валютный договор по движению капитала, в рамках которого предусмотрено:</a:t>
            </a:r>
          </a:p>
        </p:txBody>
      </p:sp>
      <p:sp>
        <p:nvSpPr>
          <p:cNvPr id="11" name="Объект 3"/>
          <p:cNvSpPr txBox="1">
            <a:spLocks/>
          </p:cNvSpPr>
          <p:nvPr/>
        </p:nvSpPr>
        <p:spPr>
          <a:xfrm>
            <a:off x="2362200" y="2132857"/>
            <a:ext cx="2905708" cy="1656184"/>
          </a:xfrm>
          <a:prstGeom prst="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1800" u="sng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Поступление</a:t>
            </a:r>
            <a:r>
              <a:rPr lang="ru-RU" sz="18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имущества (денег) в РК на сумму  </a:t>
            </a:r>
            <a:r>
              <a:rPr lang="en-US" sz="18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ru-RU" sz="180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 тысяч </a:t>
            </a:r>
            <a:r>
              <a:rPr lang="en-US" sz="18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 </a:t>
            </a:r>
            <a:r>
              <a:rPr lang="ru-RU" sz="18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эквиваленте</a:t>
            </a:r>
            <a:endParaRPr lang="ru-RU" sz="1800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12888" y="2132859"/>
            <a:ext cx="2927528" cy="1656183"/>
          </a:xfrm>
          <a:prstGeom prst="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Передача </a:t>
            </a:r>
            <a:r>
              <a:rPr lang="ru-RU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имущества (денег) из РК на сумму  </a:t>
            </a:r>
            <a:r>
              <a:rPr lang="en-US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ru-RU" b="1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 тысяч </a:t>
            </a:r>
            <a:r>
              <a:rPr lang="en-US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 </a:t>
            </a:r>
            <a:r>
              <a:rPr lang="ru-RU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эквиваленте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4187790" y="1343378"/>
            <a:ext cx="1728191" cy="71747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  <a:tailEnd type="arrow"/>
          </a:ln>
          <a:effectLst/>
        </p:spPr>
      </p:cxnSp>
      <p:cxnSp>
        <p:nvCxnSpPr>
          <p:cNvPr id="14" name="Прямая со стрелкой 13"/>
          <p:cNvCxnSpPr/>
          <p:nvPr/>
        </p:nvCxnSpPr>
        <p:spPr>
          <a:xfrm>
            <a:off x="5915980" y="1343378"/>
            <a:ext cx="1800200" cy="717471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  <a:tailEnd type="arrow"/>
          </a:ln>
          <a:effectLst/>
        </p:spPr>
      </p:cxnSp>
      <p:sp>
        <p:nvSpPr>
          <p:cNvPr id="15" name="Прямоугольник 14"/>
          <p:cNvSpPr/>
          <p:nvPr/>
        </p:nvSpPr>
        <p:spPr>
          <a:xfrm>
            <a:off x="2891644" y="4128619"/>
            <a:ext cx="721110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Если в 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валютный договор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(далее - ВД) по движению капитала на дату его</a:t>
            </a:r>
            <a:r>
              <a:rPr lang="ru-RU" altLang="ru-RU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подписания </a:t>
            </a:r>
            <a:r>
              <a:rPr lang="ru-RU" altLang="ru-RU" sz="1600" b="1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 указана сумма договора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ru-RU" altLang="ru-RU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то ВД рассматривается </a:t>
            </a:r>
            <a:r>
              <a:rPr lang="ru-RU" altLang="ru-RU" sz="1600" b="1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как договор, подлежащий учетной регистрации</a:t>
            </a: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</a:br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62201" y="5236685"/>
            <a:ext cx="80542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УН, дата его присвоения указываются на первом листе оригинала или копии ВД по движению капитала с заверением подписью уполномоченного работника и печатью филиала НБ.</a:t>
            </a:r>
            <a:endParaRPr lang="ru-RU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Picture 5" descr="war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329100"/>
            <a:ext cx="431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00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330718" y="512677"/>
            <a:ext cx="7766248" cy="975643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3100" b="1" dirty="0">
                <a:solidFill>
                  <a:sysClr val="windowText" lastClr="000000"/>
                </a:solidFill>
                <a:latin typeface="Calibri Light" panose="020F0302020204030204"/>
              </a:rPr>
              <a:t/>
            </a:r>
            <a:br>
              <a:rPr lang="ru-RU" sz="3100" b="1" dirty="0">
                <a:solidFill>
                  <a:sysClr val="windowText" lastClr="000000"/>
                </a:solidFill>
                <a:latin typeface="Calibri Light" panose="020F0302020204030204"/>
              </a:rPr>
            </a:br>
            <a:r>
              <a:rPr lang="ru-RU" sz="3800" b="1" dirty="0">
                <a:solidFill>
                  <a:sysClr val="windowText" lastClr="000000"/>
                </a:solidFill>
                <a:latin typeface="Calibri Light" panose="020F0302020204030204"/>
              </a:rPr>
              <a:t/>
            </a:r>
            <a:br>
              <a:rPr lang="ru-RU" sz="3800" b="1" dirty="0">
                <a:solidFill>
                  <a:sysClr val="windowText" lastClr="000000"/>
                </a:solidFill>
                <a:latin typeface="Calibri Light" panose="020F0302020204030204"/>
              </a:rPr>
            </a:br>
            <a:r>
              <a:rPr lang="ru-RU" sz="67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нового УН по валютному договору по  движению капитала необходимо при изменении</a:t>
            </a:r>
            <a:r>
              <a:rPr lang="ru-RU" sz="38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800" b="1" dirty="0">
                <a:solidFill>
                  <a:sysClr val="windowText" lastClr="000000"/>
                </a:solidFill>
                <a:latin typeface="Calibri Light" panose="020F0302020204030204"/>
              </a:rPr>
              <a:t/>
            </a:r>
            <a:br>
              <a:rPr lang="ru-RU" sz="3800" b="1" dirty="0">
                <a:solidFill>
                  <a:sysClr val="windowText" lastClr="000000"/>
                </a:solidFill>
                <a:latin typeface="Calibri Light" panose="020F0302020204030204"/>
              </a:rPr>
            </a:br>
            <a:r>
              <a:rPr lang="ru-RU" sz="3800" dirty="0">
                <a:solidFill>
                  <a:sysClr val="windowText" lastClr="000000"/>
                </a:solidFill>
                <a:latin typeface="Calibri Light" panose="020F0302020204030204"/>
              </a:rPr>
              <a:t/>
            </a:r>
            <a:br>
              <a:rPr lang="ru-RU" sz="3800" dirty="0">
                <a:solidFill>
                  <a:sysClr val="windowText" lastClr="000000"/>
                </a:solidFill>
                <a:latin typeface="Calibri Light" panose="020F0302020204030204"/>
              </a:rPr>
            </a:br>
            <a:endParaRPr lang="ru-RU" sz="38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811524" y="1825625"/>
            <a:ext cx="8280000" cy="38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валюты ВД;</a:t>
            </a:r>
          </a:p>
          <a:p>
            <a:pPr lvl="1" fontAlgn="auto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участников ВД – перемена лиц в требованиях или обязательствах резидента;</a:t>
            </a:r>
          </a:p>
          <a:p>
            <a:pPr lvl="1" fontAlgn="auto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предмета ВД – переклассификация операции движения капитала/изменение формы отчета;</a:t>
            </a:r>
          </a:p>
          <a:p>
            <a:pPr lvl="1" algn="just" fontAlgn="auto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идентификационных данных нерезидентов-участников ВД – ФИО, наименование, страны проживания /регистрации;</a:t>
            </a:r>
          </a:p>
          <a:p>
            <a:pPr lvl="1" fontAlgn="auto">
              <a:lnSpc>
                <a:spcPct val="17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места постоянного проживания (нахождения) резидента – передислокация в другую область, город.</a:t>
            </a:r>
            <a:endParaRPr lang="ru-RU" sz="1600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4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243572" y="365126"/>
            <a:ext cx="7668852" cy="759618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Снятие ВД по движению капитала </a:t>
            </a:r>
            <a:r>
              <a:rPr lang="ru-RU" sz="2000" b="1" u="sng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учетной регистрации</a:t>
            </a:r>
            <a:r>
              <a:rPr lang="ru-RU" sz="2000" b="1" u="sng" dirty="0">
                <a:solidFill>
                  <a:sysClr val="windowText" lastClr="000000"/>
                </a:solidFill>
                <a:latin typeface="Calibri" panose="020F0502020204030204"/>
              </a:rPr>
              <a:t>:</a:t>
            </a:r>
            <a:endParaRPr lang="ru-RU" sz="20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135560" y="1932532"/>
            <a:ext cx="3996445" cy="2252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об изменении условий ВД или иных сведений, в результате чего сумма ВД устанавливается </a:t>
            </a:r>
            <a:r>
              <a:rPr lang="en-US" alt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500 000 $</a:t>
            </a: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или ВД не подлежит учетной регистрации в соответствии с пунктом 17 Правил;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 об отсутствии исполнения обязательств сторонами по ВД с истекшим сроком действия;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 о полном прекращении обязательств между сторонами;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  о завершении владения активом;</a:t>
            </a:r>
          </a:p>
          <a:p>
            <a:pPr fontAlgn="auto">
              <a:spcAft>
                <a:spcPts val="0"/>
              </a:spcAft>
              <a:defRPr/>
            </a:pPr>
            <a:endParaRPr lang="ru-RU" altLang="ru-RU" sz="16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6276020" y="1932532"/>
            <a:ext cx="4068452" cy="20725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… о смерти, объявлении умершим, признании недееспособным или ограниченно дееспособным физ. лица-нерезидента, ликвидации юр. лица-нерезидента, являющегося стороной ВД по движению капитала*;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ru-RU" altLang="ru-RU" sz="1400" dirty="0">
                <a:solidFill>
                  <a:prstClr val="black"/>
                </a:solidFill>
                <a:latin typeface="Calibri" panose="020F0502020204030204"/>
              </a:rPr>
              <a:t>… об изменении резидентства стороны ВД по движению капитала, в результате которого операции по договору не будут являться операциями движения капитала*;</a:t>
            </a:r>
          </a:p>
          <a:p>
            <a:pPr fontAlgn="auto">
              <a:spcAft>
                <a:spcPts val="0"/>
              </a:spcAft>
            </a:pPr>
            <a:endParaRPr lang="ru-RU" altLang="ru-RU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18306" y="5769261"/>
            <a:ext cx="81541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ru-RU" altLang="ru-RU" sz="1200" dirty="0">
                <a:solidFill>
                  <a:prstClr val="black"/>
                </a:solidFill>
                <a:latin typeface="Calibri" panose="020F0502020204030204"/>
              </a:rPr>
              <a:t>*  в данных случаях резидент вместе с письменным сообщением предоставляет копии подтверждающих документов.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27550" y="1268761"/>
            <a:ext cx="7884875" cy="663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присвоении нового УН;</a:t>
            </a:r>
          </a:p>
          <a:p>
            <a:pPr marL="22860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получения НБ письменного сообщения резидента: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996261" y="4201341"/>
            <a:ext cx="7740859" cy="1328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внесения сведений в Национальный реестр бизнес-идентификационных номеров о прекращении деятельности юр. лица-резидента;</a:t>
            </a:r>
          </a:p>
          <a:p>
            <a:pPr marL="22860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документа гос. органа или иного уполномоченного органа о смерти, объявлении умершим, признании недееспособным или ограниченно дееспособным физ. лица-резидента и отсутствия правопреемника.</a:t>
            </a:r>
          </a:p>
        </p:txBody>
      </p:sp>
    </p:spTree>
    <p:extLst>
      <p:ext uri="{BB962C8B-B14F-4D97-AF65-F5344CB8AC3E}">
        <p14:creationId xmlns:p14="http://schemas.microsoft.com/office/powerpoint/2010/main" val="32341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2135560" y="365127"/>
            <a:ext cx="7704856" cy="692895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ysClr val="windowText" lastClr="000000"/>
                </a:solidFill>
                <a:latin typeface="Calibri Light" panose="020F0302020204030204"/>
              </a:rPr>
              <a:t/>
            </a:r>
            <a:br>
              <a:rPr lang="ru-RU" sz="2800" b="1" dirty="0">
                <a:solidFill>
                  <a:sysClr val="windowText" lastClr="000000"/>
                </a:solidFill>
                <a:latin typeface="Calibri Light" panose="020F0302020204030204"/>
              </a:rPr>
            </a:br>
            <a:r>
              <a:rPr lang="ru-RU" sz="33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 счетах в иностранных банках</a:t>
            </a:r>
            <a:r>
              <a:rPr lang="ru-RU" sz="2800" dirty="0">
                <a:solidFill>
                  <a:sysClr val="windowText" lastClr="000000"/>
                </a:solidFill>
                <a:latin typeface="Calibri Light" panose="020F0302020204030204"/>
              </a:rPr>
              <a:t/>
            </a:r>
            <a:br>
              <a:rPr lang="ru-RU" sz="2800" dirty="0">
                <a:solidFill>
                  <a:sysClr val="windowText" lastClr="000000"/>
                </a:solidFill>
                <a:latin typeface="Calibri Light" panose="020F0302020204030204"/>
              </a:rPr>
            </a:br>
            <a:endParaRPr lang="ru-RU" sz="28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2362200" y="1201226"/>
            <a:ext cx="5457956" cy="4975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endParaRPr lang="ru-RU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ru-RU">
              <a:solidFill>
                <a:sysClr val="windowText" lastClr="000000"/>
              </a:solidFill>
              <a:latin typeface="Calibri" panose="020F0502020204030204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ru-RU" dirty="0">
              <a:solidFill>
                <a:sysClr val="windowText" lastClr="000000"/>
              </a:solidFill>
              <a:latin typeface="Calibri" panose="020F0502020204030204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39917" y="1376772"/>
            <a:ext cx="3420380" cy="1223962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361950" lvl="1" indent="-18097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400" b="1" kern="0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</a:rPr>
              <a:t>банковские счета ЮЛ-резидентов в иностранном банке </a:t>
            </a:r>
          </a:p>
          <a:p>
            <a:pPr marL="361950" lvl="1" indent="-18097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400" b="1" kern="0" dirty="0" err="1">
                <a:solidFill>
                  <a:srgbClr val="44546A">
                    <a:lumMod val="75000"/>
                  </a:srgbClr>
                </a:solidFill>
                <a:latin typeface="Calibri" panose="020F0502020204030204"/>
              </a:rPr>
              <a:t>неаллокированные</a:t>
            </a:r>
            <a:r>
              <a:rPr lang="ru-RU" sz="1400" b="1" kern="0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</a:rPr>
              <a:t> металлические счета ЮЛ-резидентов в иностранном банке</a:t>
            </a:r>
            <a:endParaRPr lang="ru-RU" sz="1400" b="1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36469" y="3068961"/>
            <a:ext cx="3423828" cy="1338395"/>
          </a:xfrm>
          <a:prstGeom prst="roundRect">
            <a:avLst/>
          </a:prstGeom>
          <a:solidFill>
            <a:srgbClr val="F6FBF3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361950" lvl="1" indent="-18097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400" b="1" kern="0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</a:rPr>
              <a:t>физические лица </a:t>
            </a:r>
          </a:p>
          <a:p>
            <a:pPr marL="361950" lvl="1" indent="-18097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400" b="1" kern="0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</a:rPr>
              <a:t>филиалы </a:t>
            </a:r>
            <a:r>
              <a:rPr lang="ru-RU" sz="1400" b="1" kern="0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</a:rPr>
              <a:t>(представительства) иностранных организаций </a:t>
            </a:r>
          </a:p>
          <a:p>
            <a:pPr marL="361950" lvl="1" indent="-18097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400" b="1" kern="0" dirty="0">
                <a:solidFill>
                  <a:srgbClr val="44546A">
                    <a:lumMod val="75000"/>
                  </a:srgbClr>
                </a:solidFill>
                <a:latin typeface="Calibri" panose="020F0502020204030204"/>
              </a:rPr>
              <a:t>участники МФЦА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2362201" y="3122522"/>
            <a:ext cx="2078440" cy="1129805"/>
          </a:xfrm>
          <a:prstGeom prst="rect">
            <a:avLst/>
          </a:prstGeom>
        </p:spPr>
        <p:txBody>
          <a:bodyPr vert="horz" wrap="square" lIns="18000" tIns="10799" rIns="0" bIns="10799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rgbClr val="5B9BD5">
                  <a:lumMod val="75000"/>
                </a:srgbClr>
              </a:buClr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Calibri" panose="020F0502020204030204"/>
                <a:cs typeface="Arial" pitchFamily="34" charset="0"/>
              </a:rPr>
              <a:t>Не уведомляют о счетах в иностранных банках: </a:t>
            </a:r>
            <a:endParaRPr lang="en-US" sz="2000" i="1" dirty="0">
              <a:solidFill>
                <a:srgbClr val="4D4D4D"/>
              </a:solidFill>
              <a:latin typeface="Calibri" panose="020F0502020204030204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362201" y="1520789"/>
            <a:ext cx="1808484" cy="575807"/>
          </a:xfrm>
          <a:prstGeom prst="rect">
            <a:avLst/>
          </a:prstGeom>
        </p:spPr>
        <p:txBody>
          <a:bodyPr vert="horz" wrap="square" lIns="18000" tIns="10799" rIns="0" bIns="10799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2000" dirty="0">
                <a:solidFill>
                  <a:prstClr val="black"/>
                </a:solidFill>
                <a:latin typeface="Calibri" panose="020F0502020204030204"/>
              </a:rPr>
              <a:t>Уведомлению подлежат: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589812" y="5281827"/>
            <a:ext cx="4976372" cy="52228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kern="0" dirty="0">
                <a:solidFill>
                  <a:prstClr val="black"/>
                </a:solidFill>
                <a:latin typeface="Calibri" panose="020F0502020204030204"/>
              </a:rPr>
              <a:t>Срок обращения</a:t>
            </a:r>
            <a:r>
              <a:rPr lang="ru-RU" kern="0" dirty="0">
                <a:solidFill>
                  <a:prstClr val="black"/>
                </a:solidFill>
                <a:latin typeface="Calibri" panose="020F0502020204030204"/>
              </a:rPr>
              <a:t>:  </a:t>
            </a:r>
            <a:r>
              <a:rPr lang="ru-RU" b="1" kern="0" dirty="0">
                <a:solidFill>
                  <a:prstClr val="black"/>
                </a:solidFill>
                <a:latin typeface="Calibri" panose="020F0502020204030204"/>
              </a:rPr>
              <a:t>до проведения операций с использованием данного счета</a:t>
            </a:r>
          </a:p>
        </p:txBody>
      </p:sp>
      <p:pic>
        <p:nvPicPr>
          <p:cNvPr id="17" name="Picture 5" descr="war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613" y="5329452"/>
            <a:ext cx="48144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51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2362200" y="365126"/>
            <a:ext cx="7904726" cy="728569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Уведомление о счетах в иностранных банках:</a:t>
            </a:r>
            <a:endParaRPr lang="ru-RU" sz="2000" dirty="0">
              <a:solidFill>
                <a:sysClr val="windowText" lastClr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2362200" y="2924176"/>
            <a:ext cx="3049724" cy="2917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fontAlgn="auto">
              <a:spcAft>
                <a:spcPts val="0"/>
              </a:spcAft>
              <a:buNone/>
              <a:defRPr/>
            </a:pPr>
            <a:r>
              <a:rPr lang="ru-RU" sz="1800" dirty="0">
                <a:solidFill>
                  <a:sysClr val="windowText" lastClr="000000"/>
                </a:solidFill>
                <a:latin typeface="Calibri" panose="020F0502020204030204"/>
              </a:rPr>
              <a:t>1) наименования иностранного банка;</a:t>
            </a:r>
          </a:p>
          <a:p>
            <a:pPr marL="57150" indent="0" fontAlgn="auto">
              <a:spcAft>
                <a:spcPts val="0"/>
              </a:spcAft>
              <a:buNone/>
              <a:defRPr/>
            </a:pPr>
            <a:r>
              <a:rPr lang="ru-RU" sz="1800" dirty="0">
                <a:solidFill>
                  <a:sysClr val="windowText" lastClr="000000"/>
                </a:solidFill>
                <a:latin typeface="Calibri" panose="020F0502020204030204"/>
              </a:rPr>
              <a:t>2) места нахождения резидента – при передислокации в другую область, город республиканского значения, столицу.</a:t>
            </a:r>
          </a:p>
          <a:p>
            <a:pPr fontAlgn="auto">
              <a:spcAft>
                <a:spcPts val="0"/>
              </a:spcAft>
              <a:buFont typeface="Arial" charset="0"/>
              <a:buChar char="•"/>
              <a:defRPr/>
            </a:pPr>
            <a:endParaRPr lang="ru-RU" sz="18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1" name="Объект 5"/>
          <p:cNvSpPr txBox="1">
            <a:spLocks/>
          </p:cNvSpPr>
          <p:nvPr/>
        </p:nvSpPr>
        <p:spPr>
          <a:xfrm>
            <a:off x="6600056" y="2996952"/>
            <a:ext cx="3816424" cy="32524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                                                                  </a:t>
            </a:r>
            <a:r>
              <a:rPr lang="ru-RU" sz="1800" dirty="0">
                <a:solidFill>
                  <a:sysClr val="windowText" lastClr="000000"/>
                </a:solidFill>
                <a:latin typeface="Calibri" panose="020F0502020204030204"/>
              </a:rPr>
              <a:t>1) при присвоении нового УН;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1800" dirty="0">
                <a:solidFill>
                  <a:sysClr val="windowText" lastClr="000000"/>
                </a:solidFill>
                <a:latin typeface="Calibri" panose="020F0502020204030204"/>
              </a:rPr>
              <a:t>2) после получения НБ письменного сообщения юр. лица-резидента о закрытии счета;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1800" dirty="0">
                <a:solidFill>
                  <a:sysClr val="windowText" lastClr="000000"/>
                </a:solidFill>
                <a:latin typeface="Calibri" panose="020F0502020204030204"/>
              </a:rPr>
              <a:t>3) внесения записи в Национальный реестр бизнес-идентификационных номеров о прекращении деятельности юр. лица-резидента;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1800" dirty="0">
                <a:solidFill>
                  <a:sysClr val="windowText" lastClr="000000"/>
                </a:solidFill>
                <a:latin typeface="Calibri" panose="020F0502020204030204"/>
              </a:rPr>
              <a:t>4) после получения НБ сообщения юр. лица-резидента о ликвидации иностранного банка.</a:t>
            </a:r>
          </a:p>
          <a:p>
            <a:pPr fontAlgn="auto">
              <a:spcAft>
                <a:spcPts val="0"/>
              </a:spcAft>
              <a:buFont typeface="Arial" charset="0"/>
              <a:buChar char="•"/>
              <a:defRPr/>
            </a:pPr>
            <a:endParaRPr lang="ru-RU" sz="18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2362201" y="1396177"/>
            <a:ext cx="2977716" cy="1600775"/>
          </a:xfrm>
          <a:prstGeom prst="downArrowCallout">
            <a:avLst/>
          </a:prstGeom>
          <a:solidFill>
            <a:srgbClr val="F6FBF3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62202" y="1396176"/>
            <a:ext cx="29057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u="sng" dirty="0" smtClean="0">
                <a:solidFill>
                  <a:prstClr val="black"/>
                </a:solidFill>
                <a:latin typeface="Calibri" panose="020F0502020204030204"/>
              </a:rPr>
              <a:t>Получение нового УН </a:t>
            </a:r>
            <a: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endParaRPr lang="en-US" altLang="ru-RU" dirty="0" smtClean="0">
              <a:solidFill>
                <a:prstClr val="black"/>
              </a:solidFill>
              <a:latin typeface="Calibri" panose="020F050202020403020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  <a:t>требуется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dirty="0" smtClean="0">
                <a:solidFill>
                  <a:prstClr val="black"/>
                </a:solidFill>
                <a:latin typeface="Calibri" panose="020F0502020204030204"/>
              </a:rPr>
              <a:t>при изменении:</a:t>
            </a:r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6708068" y="1396176"/>
            <a:ext cx="3492388" cy="1600776"/>
          </a:xfrm>
          <a:prstGeom prst="downArrowCallout">
            <a:avLst/>
          </a:prstGeom>
          <a:solidFill>
            <a:srgbClr val="F6FBF3"/>
          </a:solidFill>
          <a:ln w="3175" cap="flat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Текст 4"/>
          <p:cNvSpPr txBox="1">
            <a:spLocks/>
          </p:cNvSpPr>
          <p:nvPr/>
        </p:nvSpPr>
        <p:spPr>
          <a:xfrm>
            <a:off x="6708068" y="1396177"/>
            <a:ext cx="3420380" cy="7894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ru-RU" altLang="ru-RU" sz="2000" dirty="0">
                <a:solidFill>
                  <a:prstClr val="black"/>
                </a:solidFill>
                <a:latin typeface="Calibri" panose="020F0502020204030204"/>
              </a:rPr>
              <a:t>Счет в иностранном банке </a:t>
            </a:r>
            <a:r>
              <a:rPr lang="ru-RU" altLang="ru-RU" sz="2000" u="sng" dirty="0">
                <a:solidFill>
                  <a:prstClr val="black"/>
                </a:solidFill>
                <a:latin typeface="Calibri" panose="020F0502020204030204"/>
              </a:rPr>
              <a:t>снимается с учетной регистрации</a:t>
            </a:r>
            <a:r>
              <a:rPr lang="ru-RU" altLang="ru-RU" sz="2000" dirty="0">
                <a:solidFill>
                  <a:prstClr val="black"/>
                </a:solidFill>
                <a:latin typeface="Calibri" panose="020F0502020204030204"/>
              </a:rPr>
              <a:t>:</a:t>
            </a:r>
            <a:endParaRPr lang="ru-RU" altLang="ru-RU" sz="20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3890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362200" y="365126"/>
            <a:ext cx="7514220" cy="665816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>
            <a:noFill/>
          </a:ln>
          <a:extLst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2000" dirty="0">
                <a:solidFill>
                  <a:sysClr val="windowText" lastClr="000000"/>
                </a:solidFill>
                <a:latin typeface="Calibri" panose="020F0502020204030204"/>
              </a:rPr>
              <a:t>Резидент по ВД с УН письменно сообщает</a:t>
            </a:r>
            <a:r>
              <a:rPr lang="en-US" sz="2000" dirty="0">
                <a:solidFill>
                  <a:sysClr val="windowText" lastClr="000000"/>
                </a:solidFill>
                <a:latin typeface="Calibri" panose="020F0502020204030204"/>
              </a:rPr>
              <a:t> </a:t>
            </a:r>
            <a:r>
              <a:rPr lang="ru-RU" sz="2000" dirty="0">
                <a:solidFill>
                  <a:sysClr val="windowText" lastClr="000000"/>
                </a:solidFill>
                <a:latin typeface="Calibri" panose="020F0502020204030204"/>
              </a:rPr>
              <a:t>в НБ  </a:t>
            </a:r>
            <a:r>
              <a:rPr lang="ru-RU" sz="2000" b="1" u="sng" dirty="0">
                <a:solidFill>
                  <a:sysClr val="windowText" lastClr="000000"/>
                </a:solidFill>
                <a:latin typeface="Calibri" panose="020F0502020204030204"/>
              </a:rPr>
              <a:t>не позднее 60 календарных дней со дня</a:t>
            </a:r>
            <a:r>
              <a:rPr lang="ru-RU" sz="2000" u="sng" dirty="0">
                <a:solidFill>
                  <a:sysClr val="windowText" lastClr="000000"/>
                </a:solidFill>
                <a:latin typeface="Calibri" panose="020F0502020204030204"/>
              </a:rPr>
              <a:t>:</a:t>
            </a:r>
            <a:endParaRPr lang="ru-RU" sz="2000" u="sng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362200" y="1592797"/>
            <a:ext cx="7514220" cy="4284476"/>
          </a:xfrm>
          <a:prstGeom prst="rect">
            <a:avLst/>
          </a:prstGeom>
          <a:solidFill>
            <a:sysClr val="window" lastClr="FFFFFF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/>
              </a:rPr>
              <a:t>изменения места постоянного проживания /нахождения – </a:t>
            </a:r>
            <a:r>
              <a:rPr lang="ru-RU" altLang="ru-RU" sz="1400" i="1" dirty="0">
                <a:solidFill>
                  <a:sysClr val="windowText" lastClr="000000"/>
                </a:solidFill>
                <a:latin typeface="Calibri" panose="020F0502020204030204"/>
              </a:rPr>
              <a:t>по месту нового проживания /нахождения </a:t>
            </a: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/>
              </a:rPr>
              <a:t>о таких изменениях;</a:t>
            </a:r>
          </a:p>
          <a:p>
            <a:pPr fontAlgn="auto">
              <a:spcAft>
                <a:spcPts val="0"/>
              </a:spcAft>
              <a:defRPr/>
            </a:pPr>
            <a:endParaRPr lang="ru-RU" altLang="ru-RU" sz="14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/>
              </a:rPr>
              <a:t>внесения изменений и (или) дополнений в ВД по движению капитала, заключения иного ВД или изменений и (или) дополнений к нему, подписания или вступления в силу документов, относящихся к осуществлению операции движения капитала, – </a:t>
            </a:r>
            <a:r>
              <a:rPr lang="ru-RU" altLang="ru-RU" sz="1400" i="1" dirty="0">
                <a:solidFill>
                  <a:sysClr val="windowText" lastClr="000000"/>
                </a:solidFill>
                <a:latin typeface="Calibri" panose="020F0502020204030204"/>
              </a:rPr>
              <a:t>по месту присвоения УН </a:t>
            </a: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/>
              </a:rPr>
              <a:t>ВД по движению капитала о таких изменениях и (или) дополнениях с представлением копий соответствующих документов;</a:t>
            </a:r>
          </a:p>
          <a:p>
            <a:pPr fontAlgn="auto">
              <a:spcAft>
                <a:spcPts val="0"/>
              </a:spcAft>
              <a:defRPr/>
            </a:pPr>
            <a:endParaRPr lang="ru-RU" altLang="ru-RU" sz="14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/>
              </a:rPr>
              <a:t>изменения идентификационных данных ВД по движению капитала – </a:t>
            </a:r>
            <a:r>
              <a:rPr lang="ru-RU" altLang="ru-RU" sz="1400" i="1" dirty="0">
                <a:solidFill>
                  <a:sysClr val="windowText" lastClr="000000"/>
                </a:solidFill>
                <a:latin typeface="Calibri" panose="020F0502020204030204"/>
              </a:rPr>
              <a:t>по месту присвоения УН</a:t>
            </a: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/>
              </a:rPr>
              <a:t> ВД по движению капитала о таких изменениях;</a:t>
            </a:r>
          </a:p>
          <a:p>
            <a:pPr fontAlgn="auto">
              <a:spcAft>
                <a:spcPts val="0"/>
              </a:spcAft>
              <a:defRPr/>
            </a:pPr>
            <a:endParaRPr lang="ru-RU" altLang="ru-RU" sz="14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/>
              </a:rPr>
              <a:t>изменения реквизитов счета в иностранном банке – </a:t>
            </a:r>
            <a:r>
              <a:rPr lang="ru-RU" altLang="ru-RU" sz="1400" i="1" dirty="0">
                <a:solidFill>
                  <a:sysClr val="windowText" lastClr="000000"/>
                </a:solidFill>
                <a:latin typeface="Calibri" panose="020F0502020204030204"/>
              </a:rPr>
              <a:t>по месту присвоения УН </a:t>
            </a: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/>
              </a:rPr>
              <a:t>для счета в иностранном банке о таких изменениях  с представлением копий соответствующих документов;</a:t>
            </a:r>
          </a:p>
          <a:p>
            <a:pPr fontAlgn="auto">
              <a:spcAft>
                <a:spcPts val="0"/>
              </a:spcAft>
              <a:defRPr/>
            </a:pPr>
            <a:endParaRPr lang="ru-RU" altLang="ru-RU" sz="14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/>
              </a:rPr>
              <a:t>изменения наименования юридического лица-резидента – о таком изменении </a:t>
            </a:r>
            <a:r>
              <a:rPr lang="ru-RU" altLang="ru-RU" sz="1400" i="1" dirty="0">
                <a:solidFill>
                  <a:sysClr val="windowText" lastClr="000000"/>
                </a:solidFill>
                <a:latin typeface="Calibri" panose="020F0502020204030204"/>
              </a:rPr>
              <a:t>по месту присвоения УН</a:t>
            </a:r>
            <a:r>
              <a:rPr lang="ru-RU" altLang="ru-RU" sz="1400" dirty="0">
                <a:solidFill>
                  <a:sysClr val="windowText" lastClr="000000"/>
                </a:solidFill>
                <a:latin typeface="Calibri" panose="020F0502020204030204"/>
              </a:rPr>
              <a:t> для счета в иностранном банке.</a:t>
            </a:r>
          </a:p>
        </p:txBody>
      </p:sp>
    </p:spTree>
    <p:extLst>
      <p:ext uri="{BB962C8B-B14F-4D97-AF65-F5344CB8AC3E}">
        <p14:creationId xmlns:p14="http://schemas.microsoft.com/office/powerpoint/2010/main" val="382498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CC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CC" id="{61A7C47B-594B-4DCA-A377-79AC8442B139}" vid="{D927F995-C247-45B2-B083-7444CD70A9A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17958</TotalTime>
  <Words>926</Words>
  <Application>Microsoft Office PowerPoint</Application>
  <PresentationFormat>Широкоэкранный</PresentationFormat>
  <Paragraphs>82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Times New Roman</vt:lpstr>
      <vt:lpstr>Wingdings</vt:lpstr>
      <vt:lpstr>1_BCC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менеджмента</dc:title>
  <dc:creator>женя</dc:creator>
  <dc:description>Авторский тренинг</dc:description>
  <cp:lastModifiedBy>Абилдаев Жадигер Дарынович</cp:lastModifiedBy>
  <cp:revision>284</cp:revision>
  <cp:lastPrinted>2020-01-15T12:07:10Z</cp:lastPrinted>
  <dcterms:created xsi:type="dcterms:W3CDTF">2004-03-15T03:52:40Z</dcterms:created>
  <dcterms:modified xsi:type="dcterms:W3CDTF">2023-08-07T06:36:52Z</dcterms:modified>
</cp:coreProperties>
</file>