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12"/>
  </p:notesMasterIdLst>
  <p:handoutMasterIdLst>
    <p:handoutMasterId r:id="rId13"/>
  </p:handoutMasterIdLst>
  <p:sldIdLst>
    <p:sldId id="281" r:id="rId2"/>
    <p:sldId id="287" r:id="rId3"/>
    <p:sldId id="277" r:id="rId4"/>
    <p:sldId id="278" r:id="rId5"/>
    <p:sldId id="279" r:id="rId6"/>
    <p:sldId id="280" r:id="rId7"/>
    <p:sldId id="283" r:id="rId8"/>
    <p:sldId id="284" r:id="rId9"/>
    <p:sldId id="285" r:id="rId10"/>
    <p:sldId id="286" r:id="rId11"/>
  </p:sldIdLst>
  <p:sldSz cx="12192000" cy="6858000"/>
  <p:notesSz cx="6788150" cy="99171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CF2"/>
    <a:srgbClr val="EAFAEA"/>
    <a:srgbClr val="008000"/>
    <a:srgbClr val="FFF6D9"/>
    <a:srgbClr val="336600"/>
    <a:srgbClr val="73B442"/>
    <a:srgbClr val="F88614"/>
    <a:srgbClr val="2E5C00"/>
    <a:srgbClr val="742700"/>
    <a:srgbClr val="4D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8841" autoAdjust="0"/>
  </p:normalViewPr>
  <p:slideViewPr>
    <p:cSldViewPr>
      <p:cViewPr varScale="1">
        <p:scale>
          <a:sx n="116" d="100"/>
          <a:sy n="116" d="100"/>
        </p:scale>
        <p:origin x="516" y="108"/>
      </p:cViewPr>
      <p:guideLst>
        <p:guide orient="horz" pos="2160"/>
        <p:guide pos="384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9CFB97-F7D2-4CA9-9858-C024B72516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68A60F-A624-4453-9CE6-B014162B8B62}">
      <dgm:prSet custT="1"/>
      <dgm:spPr>
        <a:solidFill>
          <a:srgbClr val="F2FCF2"/>
        </a:solidFill>
        <a:ln w="6350">
          <a:solidFill>
            <a:schemeClr val="tx1"/>
          </a:solidFill>
        </a:ln>
      </dgm:spPr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а) если ранее указанный срок репатриации не соответствует условиям валютного договора и (или) рассчитан без учёта порядка расчета срока репатриации согласно приложению 2 к  Правил ЭИВК</a:t>
          </a:r>
          <a:endParaRPr lang="ru-RU" sz="1400" dirty="0">
            <a:solidFill>
              <a:schemeClr val="tx1"/>
            </a:solidFill>
          </a:endParaRPr>
        </a:p>
      </dgm:t>
    </dgm:pt>
    <dgm:pt modelId="{E1707E73-75FA-4E7F-BA75-C21C63A06EA3}" type="parTrans" cxnId="{62B42118-BE7E-4A07-8011-FD5E4E60F164}">
      <dgm:prSet/>
      <dgm:spPr/>
      <dgm:t>
        <a:bodyPr/>
        <a:lstStyle/>
        <a:p>
          <a:endParaRPr lang="ru-RU"/>
        </a:p>
      </dgm:t>
    </dgm:pt>
    <dgm:pt modelId="{712AA8B8-BFA1-4CB2-8981-2D5944917AE3}" type="sibTrans" cxnId="{62B42118-BE7E-4A07-8011-FD5E4E60F164}">
      <dgm:prSet/>
      <dgm:spPr/>
      <dgm:t>
        <a:bodyPr/>
        <a:lstStyle/>
        <a:p>
          <a:endParaRPr lang="ru-RU"/>
        </a:p>
      </dgm:t>
    </dgm:pt>
    <dgm:pt modelId="{9BF4849D-5BF7-499E-AB7C-C1DBAAA416AE}" type="pres">
      <dgm:prSet presAssocID="{5F9CFB97-F7D2-4CA9-9858-C024B72516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304CE5-A3FD-4087-A7F7-A1EB8F8AC049}" type="pres">
      <dgm:prSet presAssocID="{7B68A60F-A624-4453-9CE6-B014162B8B6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E15112-E61E-4534-92BB-9ED2B5F94983}" type="presOf" srcId="{5F9CFB97-F7D2-4CA9-9858-C024B725167D}" destId="{9BF4849D-5BF7-499E-AB7C-C1DBAAA416AE}" srcOrd="0" destOrd="0" presId="urn:microsoft.com/office/officeart/2005/8/layout/vList2"/>
    <dgm:cxn modelId="{0589A1F2-7129-4A77-A65C-FC853B6C4EF2}" type="presOf" srcId="{7B68A60F-A624-4453-9CE6-B014162B8B62}" destId="{82304CE5-A3FD-4087-A7F7-A1EB8F8AC049}" srcOrd="0" destOrd="0" presId="urn:microsoft.com/office/officeart/2005/8/layout/vList2"/>
    <dgm:cxn modelId="{62B42118-BE7E-4A07-8011-FD5E4E60F164}" srcId="{5F9CFB97-F7D2-4CA9-9858-C024B725167D}" destId="{7B68A60F-A624-4453-9CE6-B014162B8B62}" srcOrd="0" destOrd="0" parTransId="{E1707E73-75FA-4E7F-BA75-C21C63A06EA3}" sibTransId="{712AA8B8-BFA1-4CB2-8981-2D5944917AE3}"/>
    <dgm:cxn modelId="{8E23D67C-037B-4FAA-9335-E714BEE3C6AE}" type="presParOf" srcId="{9BF4849D-5BF7-499E-AB7C-C1DBAAA416AE}" destId="{82304CE5-A3FD-4087-A7F7-A1EB8F8AC04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ACD273-8544-46AD-91CE-0540F190A5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8A071B-3D04-493B-B4B1-A5EF51835C7D}">
      <dgm:prSet custT="1"/>
      <dgm:spPr>
        <a:solidFill>
          <a:srgbClr val="F2FCF2"/>
        </a:solidFill>
        <a:ln w="3175">
          <a:solidFill>
            <a:schemeClr val="tx1"/>
          </a:solidFill>
        </a:ln>
      </dgm:spPr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б) при наличии документов, которыми подтверждается наступление обстоятельств, влияющих на сроки и условия исполнения обязательств сторонами по валютному договору:</a:t>
          </a:r>
        </a:p>
        <a:p>
          <a:pPr rtl="0"/>
          <a:r>
            <a:rPr lang="ru-RU" sz="1100" dirty="0" smtClean="0">
              <a:solidFill>
                <a:schemeClr val="tx1"/>
              </a:solidFill>
            </a:rPr>
            <a:t>- изменения и (или) дополнения в валютный договор;</a:t>
          </a:r>
        </a:p>
        <a:p>
          <a:pPr rtl="0"/>
          <a:r>
            <a:rPr lang="ru-RU" sz="1100" dirty="0" smtClean="0">
              <a:solidFill>
                <a:schemeClr val="tx1"/>
              </a:solidFill>
            </a:rPr>
            <a:t>- решения судебного или иного государственного органа, арбитража;</a:t>
          </a:r>
        </a:p>
        <a:p>
          <a:pPr rtl="0"/>
          <a:r>
            <a:rPr lang="ru-RU" sz="1100" dirty="0" smtClean="0">
              <a:solidFill>
                <a:schemeClr val="tx1"/>
              </a:solidFill>
            </a:rPr>
            <a:t>- документа уполномоченного органа иностранного государства, свидетельствующего о том, что нерезидент находится на стадии ликвидации или проходит процедуру банкротства</a:t>
          </a:r>
          <a:endParaRPr lang="ru-RU" sz="1100" dirty="0">
            <a:solidFill>
              <a:schemeClr val="tx1"/>
            </a:solidFill>
          </a:endParaRPr>
        </a:p>
      </dgm:t>
    </dgm:pt>
    <dgm:pt modelId="{2DAF8FC3-8E5F-4D6B-997A-43CC4961ED23}" type="parTrans" cxnId="{5B28C777-01C2-43FC-8F08-58E0682B1A7E}">
      <dgm:prSet/>
      <dgm:spPr/>
      <dgm:t>
        <a:bodyPr/>
        <a:lstStyle/>
        <a:p>
          <a:endParaRPr lang="ru-RU"/>
        </a:p>
      </dgm:t>
    </dgm:pt>
    <dgm:pt modelId="{E160D021-4061-4409-873F-45E6990CA736}" type="sibTrans" cxnId="{5B28C777-01C2-43FC-8F08-58E0682B1A7E}">
      <dgm:prSet/>
      <dgm:spPr/>
      <dgm:t>
        <a:bodyPr/>
        <a:lstStyle/>
        <a:p>
          <a:endParaRPr lang="ru-RU"/>
        </a:p>
      </dgm:t>
    </dgm:pt>
    <dgm:pt modelId="{9F3F9DF3-E703-4B82-A645-EFE2E621C41E}">
      <dgm:prSet/>
      <dgm:spPr/>
      <dgm:t>
        <a:bodyPr/>
        <a:lstStyle/>
        <a:p>
          <a:pPr rtl="0"/>
          <a:endParaRPr lang="ru-RU" dirty="0"/>
        </a:p>
      </dgm:t>
    </dgm:pt>
    <dgm:pt modelId="{EC8FD914-B3A4-4EED-8654-E677024E76E5}" type="parTrans" cxnId="{D2AB5CA7-1BC1-4947-88FD-D8E89055D205}">
      <dgm:prSet/>
      <dgm:spPr/>
      <dgm:t>
        <a:bodyPr/>
        <a:lstStyle/>
        <a:p>
          <a:endParaRPr lang="ru-RU"/>
        </a:p>
      </dgm:t>
    </dgm:pt>
    <dgm:pt modelId="{35D1C715-C98F-42CD-A3F9-9CCC5B359D65}" type="sibTrans" cxnId="{D2AB5CA7-1BC1-4947-88FD-D8E89055D205}">
      <dgm:prSet/>
      <dgm:spPr/>
      <dgm:t>
        <a:bodyPr/>
        <a:lstStyle/>
        <a:p>
          <a:endParaRPr lang="ru-RU"/>
        </a:p>
      </dgm:t>
    </dgm:pt>
    <dgm:pt modelId="{910EBC27-80EA-4736-96B3-9E94105A78EA}" type="pres">
      <dgm:prSet presAssocID="{83ACD273-8544-46AD-91CE-0540F190A5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02AC35-8CB5-4B53-AF40-13EA5CB11759}" type="pres">
      <dgm:prSet presAssocID="{7B8A071B-3D04-493B-B4B1-A5EF51835C7D}" presName="parentText" presStyleLbl="node1" presStyleIdx="0" presStyleCnt="1" custLinFactY="11471" custLinFactNeighborX="-59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58BF63-CF1D-4F51-98F9-01E7F952CF53}" type="pres">
      <dgm:prSet presAssocID="{7B8A071B-3D04-493B-B4B1-A5EF51835C7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4878AA-3593-4589-9380-5675F2D3B2DB}" type="presOf" srcId="{9F3F9DF3-E703-4B82-A645-EFE2E621C41E}" destId="{9558BF63-CF1D-4F51-98F9-01E7F952CF53}" srcOrd="0" destOrd="0" presId="urn:microsoft.com/office/officeart/2005/8/layout/vList2"/>
    <dgm:cxn modelId="{8934F480-6083-47D9-A2E3-F764AF177A1F}" type="presOf" srcId="{83ACD273-8544-46AD-91CE-0540F190A5ED}" destId="{910EBC27-80EA-4736-96B3-9E94105A78EA}" srcOrd="0" destOrd="0" presId="urn:microsoft.com/office/officeart/2005/8/layout/vList2"/>
    <dgm:cxn modelId="{5B28C777-01C2-43FC-8F08-58E0682B1A7E}" srcId="{83ACD273-8544-46AD-91CE-0540F190A5ED}" destId="{7B8A071B-3D04-493B-B4B1-A5EF51835C7D}" srcOrd="0" destOrd="0" parTransId="{2DAF8FC3-8E5F-4D6B-997A-43CC4961ED23}" sibTransId="{E160D021-4061-4409-873F-45E6990CA736}"/>
    <dgm:cxn modelId="{D2AB5CA7-1BC1-4947-88FD-D8E89055D205}" srcId="{7B8A071B-3D04-493B-B4B1-A5EF51835C7D}" destId="{9F3F9DF3-E703-4B82-A645-EFE2E621C41E}" srcOrd="0" destOrd="0" parTransId="{EC8FD914-B3A4-4EED-8654-E677024E76E5}" sibTransId="{35D1C715-C98F-42CD-A3F9-9CCC5B359D65}"/>
    <dgm:cxn modelId="{AC5C5C1D-39F9-4EB5-9E43-44BF8A837654}" type="presOf" srcId="{7B8A071B-3D04-493B-B4B1-A5EF51835C7D}" destId="{FE02AC35-8CB5-4B53-AF40-13EA5CB11759}" srcOrd="0" destOrd="0" presId="urn:microsoft.com/office/officeart/2005/8/layout/vList2"/>
    <dgm:cxn modelId="{A12860B7-A65F-4B52-912D-A1B05501C7FB}" type="presParOf" srcId="{910EBC27-80EA-4736-96B3-9E94105A78EA}" destId="{FE02AC35-8CB5-4B53-AF40-13EA5CB11759}" srcOrd="0" destOrd="0" presId="urn:microsoft.com/office/officeart/2005/8/layout/vList2"/>
    <dgm:cxn modelId="{079E201A-3171-44C2-A647-CB3CD4C9220D}" type="presParOf" srcId="{910EBC27-80EA-4736-96B3-9E94105A78EA}" destId="{9558BF63-CF1D-4F51-98F9-01E7F952CF5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FBBAF9-269C-4EA9-B941-1588FD68F3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20B804-84C8-404B-A6EC-DAB9C749EB13}">
      <dgm:prSet custT="1"/>
      <dgm:spPr>
        <a:solidFill>
          <a:srgbClr val="F2FCF2"/>
        </a:solidFill>
        <a:ln w="3175">
          <a:solidFill>
            <a:schemeClr val="tx1"/>
          </a:solidFill>
        </a:ln>
      </dgm:spPr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в) возникновение обстоятельств непреодолимой силы, влияющих на изменение сроков и (или) условий исполнения обязательств сторонами по валютному договору</a:t>
          </a:r>
          <a:endParaRPr lang="ru-RU" sz="1400" dirty="0">
            <a:solidFill>
              <a:schemeClr val="tx1"/>
            </a:solidFill>
          </a:endParaRPr>
        </a:p>
      </dgm:t>
    </dgm:pt>
    <dgm:pt modelId="{EE4FCD3D-03E6-4990-85AE-50E8B871A8C2}" type="parTrans" cxnId="{5861C526-BD5F-4F9E-8D22-A74EB1B49D14}">
      <dgm:prSet/>
      <dgm:spPr/>
      <dgm:t>
        <a:bodyPr/>
        <a:lstStyle/>
        <a:p>
          <a:endParaRPr lang="ru-RU"/>
        </a:p>
      </dgm:t>
    </dgm:pt>
    <dgm:pt modelId="{B1183758-3B0A-4D05-814A-7519EAD88801}" type="sibTrans" cxnId="{5861C526-BD5F-4F9E-8D22-A74EB1B49D14}">
      <dgm:prSet/>
      <dgm:spPr/>
      <dgm:t>
        <a:bodyPr/>
        <a:lstStyle/>
        <a:p>
          <a:endParaRPr lang="ru-RU"/>
        </a:p>
      </dgm:t>
    </dgm:pt>
    <dgm:pt modelId="{C5DFE213-0498-4857-BA02-752D60680366}" type="pres">
      <dgm:prSet presAssocID="{F3FBBAF9-269C-4EA9-B941-1588FD68F3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ED8856-2213-4869-9785-3B0C1CF0AC7D}" type="pres">
      <dgm:prSet presAssocID="{2620B804-84C8-404B-A6EC-DAB9C749EB13}" presName="parentText" presStyleLbl="node1" presStyleIdx="0" presStyleCnt="1" custLinFactNeighborX="-599" custLinFactNeighborY="637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61C526-BD5F-4F9E-8D22-A74EB1B49D14}" srcId="{F3FBBAF9-269C-4EA9-B941-1588FD68F36F}" destId="{2620B804-84C8-404B-A6EC-DAB9C749EB13}" srcOrd="0" destOrd="0" parTransId="{EE4FCD3D-03E6-4990-85AE-50E8B871A8C2}" sibTransId="{B1183758-3B0A-4D05-814A-7519EAD88801}"/>
    <dgm:cxn modelId="{C7EC4B35-1162-48F1-92B9-FDB87B01F2F4}" type="presOf" srcId="{2620B804-84C8-404B-A6EC-DAB9C749EB13}" destId="{91ED8856-2213-4869-9785-3B0C1CF0AC7D}" srcOrd="0" destOrd="0" presId="urn:microsoft.com/office/officeart/2005/8/layout/vList2"/>
    <dgm:cxn modelId="{ED540603-DD03-40E4-8BFC-8C4939065D8C}" type="presOf" srcId="{F3FBBAF9-269C-4EA9-B941-1588FD68F36F}" destId="{C5DFE213-0498-4857-BA02-752D60680366}" srcOrd="0" destOrd="0" presId="urn:microsoft.com/office/officeart/2005/8/layout/vList2"/>
    <dgm:cxn modelId="{590728E6-EBB0-4F33-97EF-80F405459EB6}" type="presParOf" srcId="{C5DFE213-0498-4857-BA02-752D60680366}" destId="{91ED8856-2213-4869-9785-3B0C1CF0AC7D}" srcOrd="0" destOrd="0" presId="urn:microsoft.com/office/officeart/2005/8/layout/vList2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04CE5-A3FD-4087-A7F7-A1EB8F8AC049}">
      <dsp:nvSpPr>
        <dsp:cNvPr id="0" name=""/>
        <dsp:cNvSpPr/>
      </dsp:nvSpPr>
      <dsp:spPr>
        <a:xfrm>
          <a:off x="0" y="1488"/>
          <a:ext cx="6072186" cy="861120"/>
        </a:xfrm>
        <a:prstGeom prst="roundRect">
          <a:avLst/>
        </a:prstGeom>
        <a:solidFill>
          <a:srgbClr val="F2FCF2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а) если ранее указанный срок репатриации не соответствует условиям валютного договора и (или) рассчитан без учёта порядка расчета срока репатриации согласно приложению 2 к  Правил ЭИВК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2036" y="43524"/>
        <a:ext cx="5988114" cy="7770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2AC35-8CB5-4B53-AF40-13EA5CB11759}">
      <dsp:nvSpPr>
        <dsp:cNvPr id="0" name=""/>
        <dsp:cNvSpPr/>
      </dsp:nvSpPr>
      <dsp:spPr>
        <a:xfrm>
          <a:off x="0" y="203257"/>
          <a:ext cx="6048672" cy="1740960"/>
        </a:xfrm>
        <a:prstGeom prst="roundRect">
          <a:avLst/>
        </a:prstGeom>
        <a:solidFill>
          <a:srgbClr val="F2FCF2"/>
        </a:solidFill>
        <a:ln w="31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б) при наличии документов, которыми подтверждается наступление обстоятельств, влияющих на сроки и условия исполнения обязательств сторонами по валютному договору: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- изменения и (или) дополнения в валютный договор;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- решения судебного или иного государственного органа, арбитража;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- документа уполномоченного органа иностранного государства, свидетельствующего о том, что нерезидент находится на стадии ликвидации или проходит процедуру банкротства</a:t>
          </a:r>
          <a:endParaRPr lang="ru-RU" sz="1100" kern="1200" dirty="0">
            <a:solidFill>
              <a:schemeClr val="tx1"/>
            </a:solidFill>
          </a:endParaRPr>
        </a:p>
      </dsp:txBody>
      <dsp:txXfrm>
        <a:off x="84987" y="288244"/>
        <a:ext cx="5878698" cy="1570986"/>
      </dsp:txXfrm>
    </dsp:sp>
    <dsp:sp modelId="{9558BF63-CF1D-4F51-98F9-01E7F952CF53}">
      <dsp:nvSpPr>
        <dsp:cNvPr id="0" name=""/>
        <dsp:cNvSpPr/>
      </dsp:nvSpPr>
      <dsp:spPr>
        <a:xfrm>
          <a:off x="0" y="1743228"/>
          <a:ext cx="6048672" cy="198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45" tIns="15240" rIns="85344" bIns="15240" numCol="1" spcCol="1270" anchor="t" anchorCtr="0">
          <a:noAutofit/>
        </a:bodyPr>
        <a:lstStyle/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900" kern="1200" dirty="0"/>
        </a:p>
      </dsp:txBody>
      <dsp:txXfrm>
        <a:off x="0" y="1743228"/>
        <a:ext cx="6048672" cy="198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D8856-2213-4869-9785-3B0C1CF0AC7D}">
      <dsp:nvSpPr>
        <dsp:cNvPr id="0" name=""/>
        <dsp:cNvSpPr/>
      </dsp:nvSpPr>
      <dsp:spPr>
        <a:xfrm>
          <a:off x="0" y="17388"/>
          <a:ext cx="6012668" cy="954720"/>
        </a:xfrm>
        <a:prstGeom prst="roundRect">
          <a:avLst/>
        </a:prstGeom>
        <a:solidFill>
          <a:srgbClr val="F2FCF2"/>
        </a:solidFill>
        <a:ln w="31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в) возникновение обстоятельств непреодолимой силы, влияющих на изменение сроков и (или) условий исполнения обязательств сторонами по валютному договору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6606" y="63994"/>
        <a:ext cx="5919456" cy="861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0225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7DF211C3-B9BF-407D-A756-C0B853FDA3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90423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07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4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0113"/>
            <a:ext cx="5432425" cy="446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20225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4C7DEA19-2075-4F98-BB8F-40E28BBBC8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361173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35D4AA-1D02-44E9-B02D-956933C92445}" type="datetimeFigureOut">
              <a:rPr lang="ru-RU" smtClean="0">
                <a:solidFill>
                  <a:srgbClr val="000000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07.08.2023</a:t>
            </a:fld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6715-1524-4F37-B7E9-6F5904042352}" type="slidenum">
              <a:rPr lang="ru-RU" smtClean="0">
                <a:solidFill>
                  <a:srgbClr val="595959"/>
                </a:solidFill>
              </a:rPr>
              <a:pPr/>
              <a:t>‹#›</a:t>
            </a:fld>
            <a:endParaRPr lang="ru-RU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1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41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1896715-1524-4F37-B7E9-6F5904042352}" type="slidenum">
              <a:rPr lang="ru-RU" smtClean="0">
                <a:solidFill>
                  <a:srgbClr val="595959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595959"/>
              </a:solidFill>
              <a:latin typeface="Arial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" y="0"/>
            <a:ext cx="12192001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49713" y="396242"/>
            <a:ext cx="1179577" cy="2895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613645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9" r:id="rId2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7608" y="2096852"/>
            <a:ext cx="68767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Учетная регистрация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валютного договора</a:t>
            </a:r>
          </a:p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экспорту или импорту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755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099557" y="440668"/>
            <a:ext cx="7848873" cy="504056"/>
          </a:xfrm>
          <a:prstGeom prst="rect">
            <a:avLst/>
          </a:prstGeom>
          <a:solidFill>
            <a:schemeClr val="accent3"/>
          </a:solidFill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9pPr>
          </a:lstStyle>
          <a:p>
            <a:pPr algn="ctr">
              <a:defRPr/>
            </a:pPr>
            <a:r>
              <a:rPr lang="ru-RU" sz="2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Снятие договора с учетной регистрации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000" b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endParaRPr lang="ru-RU" sz="2000" b="1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0407" y="1124744"/>
            <a:ext cx="763284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latin typeface="Calibri" pitchFamily="34" charset="0"/>
                <a:cs typeface="Calibri" pitchFamily="34" charset="0"/>
              </a:rPr>
              <a:t>При отсутствии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движения денег и товаров по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договору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в </a:t>
            </a:r>
            <a:r>
              <a:rPr lang="ru-RU" sz="1400" u="sng" dirty="0">
                <a:latin typeface="Calibri" pitchFamily="34" charset="0"/>
                <a:cs typeface="Calibri" pitchFamily="34" charset="0"/>
              </a:rPr>
              <a:t>течение </a:t>
            </a:r>
            <a:r>
              <a:rPr lang="ru-RU" sz="1400" u="sng" dirty="0">
                <a:latin typeface="Calibri" pitchFamily="34" charset="0"/>
                <a:cs typeface="Calibri" pitchFamily="34" charset="0"/>
              </a:rPr>
              <a:t>1 года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со дня принятия его на учётную регистрацию, а также в  случаях, указанных в подпунктах 5), 7) 8), 15), 16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),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18), 19), 20) и 22)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Правил ЭИВК снятие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контракта с учётной регистрации осуществляется </a:t>
            </a:r>
            <a:r>
              <a:rPr lang="ru-RU" sz="1400" u="sng" dirty="0">
                <a:latin typeface="Calibri" pitchFamily="34" charset="0"/>
                <a:cs typeface="Calibri" pitchFamily="34" charset="0"/>
              </a:rPr>
              <a:t>без заявления экспортёра или импортёра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ru-RU" sz="1400" dirty="0"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dirty="0">
                <a:latin typeface="Calibri" pitchFamily="34" charset="0"/>
                <a:cs typeface="Calibri" pitchFamily="34" charset="0"/>
              </a:rPr>
              <a:t>При снятии валютного договора с учетной регистрации на основании заявления экспортера или импортера снятие осуществляется в </a:t>
            </a:r>
            <a:r>
              <a:rPr lang="ru-RU" sz="1400" u="sng" dirty="0" err="1">
                <a:latin typeface="Calibri" pitchFamily="34" charset="0"/>
                <a:cs typeface="Calibri" pitchFamily="34" charset="0"/>
              </a:rPr>
              <a:t>в</a:t>
            </a:r>
            <a:r>
              <a:rPr lang="ru-RU" sz="1400" u="sng" dirty="0">
                <a:latin typeface="Calibri" pitchFamily="34" charset="0"/>
                <a:cs typeface="Calibri" pitchFamily="34" charset="0"/>
              </a:rPr>
              <a:t> течение 5 рабочих </a:t>
            </a:r>
            <a:r>
              <a:rPr lang="ru-RU" sz="1400" u="sng" dirty="0">
                <a:latin typeface="Calibri" pitchFamily="34" charset="0"/>
                <a:cs typeface="Calibri" pitchFamily="34" charset="0"/>
              </a:rPr>
              <a:t>дней со дня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со дня поступления заявления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экспортёра или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импортёра.</a:t>
            </a: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2220406" y="3212976"/>
            <a:ext cx="7920880" cy="2698768"/>
          </a:xfrm>
          <a:prstGeom prst="rect">
            <a:avLst/>
          </a:prstGeom>
          <a:solidFill>
            <a:srgbClr val="F2FCF2"/>
          </a:solidFill>
          <a:ln w="3175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marL="0" indent="0" algn="just">
              <a:buClr>
                <a:schemeClr val="tx1"/>
              </a:buClr>
              <a:buNone/>
            </a:pPr>
            <a:r>
              <a:rPr lang="ru-RU" sz="2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Допускается расторжение деловых отношений с клиентом при наличии по валютному договору задолженности  нерезидента на сумму </a:t>
            </a:r>
            <a:r>
              <a:rPr lang="en-US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50 тысяч </a:t>
            </a:r>
            <a:r>
              <a:rPr lang="en-US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$ </a:t>
            </a: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 эквиваленте.  В этом случае:</a:t>
            </a:r>
          </a:p>
          <a:p>
            <a:pPr lvl="1"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Банк:</a:t>
            </a:r>
          </a:p>
          <a:p>
            <a:pPr lvl="2" algn="just">
              <a:buClr>
                <a:schemeClr val="tx1"/>
              </a:buClr>
              <a:buFontTx/>
              <a:buChar char="-"/>
            </a:pPr>
            <a:r>
              <a:rPr lang="ru-RU" sz="1300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 расторжения </a:t>
            </a: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деловых отношений направляет экспортеру/импортеру извещение в произвольной форме о намерении расторгнуть деловые отношения;</a:t>
            </a:r>
          </a:p>
          <a:p>
            <a:pPr lvl="2" algn="just">
              <a:buClr>
                <a:schemeClr val="tx1"/>
              </a:buClr>
              <a:buFontTx/>
              <a:buChar char="-"/>
            </a:pP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 течение </a:t>
            </a:r>
            <a:r>
              <a:rPr lang="ru-RU" sz="1300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3-х рабочих дней </a:t>
            </a: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направляет в НБРК информацию о направлении экспортеру/импортеру указанного извещения.  </a:t>
            </a:r>
          </a:p>
          <a:p>
            <a:pPr lvl="1"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Экспортер/импортер в течение </a:t>
            </a:r>
            <a:r>
              <a:rPr lang="ru-RU" sz="1300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30 календарных дней </a:t>
            </a: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 дня получения от Банка извещения, должен перевести валютный договор с УН в другой Банк. В этом случае Банк снимает валютный договор с учетной регистрации по  основанию "17".</a:t>
            </a:r>
          </a:p>
          <a:p>
            <a:pPr lvl="1"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в случае, если валютный договор не переведен экспортером/импортером в другой банк, Банк, по истечении </a:t>
            </a:r>
            <a:r>
              <a:rPr lang="ru-RU" sz="1300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30 календарных дней</a:t>
            </a:r>
            <a:r>
              <a:rPr lang="ru-RU" sz="13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снимает его с  валютного контроля  по основанию "22".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ru-RU" sz="23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9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35560" y="2564904"/>
            <a:ext cx="2372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Calibri" pitchFamily="34" charset="0"/>
                <a:cs typeface="Calibri" pitchFamily="34" charset="0"/>
              </a:rPr>
              <a:t>При осуществлении </a:t>
            </a:r>
            <a:r>
              <a:rPr lang="ru-RU" sz="1600" b="1" dirty="0">
                <a:latin typeface="Calibri" pitchFamily="34" charset="0"/>
                <a:cs typeface="Calibri" pitchFamily="34" charset="0"/>
              </a:rPr>
              <a:t>экспортно-импортного валютного контроля (ЭИВК) экспортеры/импортеры руководствуются</a:t>
            </a:r>
            <a:r>
              <a:rPr lang="ru-RU" sz="1600" b="1" dirty="0">
                <a:latin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28974" y="1671883"/>
            <a:ext cx="4589834" cy="66223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75799" tIns="37899" rIns="75799" bIns="37899" anchor="ctr"/>
          <a:lstStyle/>
          <a:p>
            <a:pPr algn="just" defTabSz="758337">
              <a:lnSpc>
                <a:spcPct val="80000"/>
              </a:lnSpc>
              <a:spcBef>
                <a:spcPct val="20000"/>
              </a:spcBef>
              <a:buSzPct val="120000"/>
              <a:tabLst>
                <a:tab pos="475874" algn="l"/>
              </a:tabLst>
              <a:defRPr/>
            </a:pPr>
            <a:r>
              <a:rPr lang="ru-RU" altLang="ru-RU" dirty="0">
                <a:latin typeface="Calibri" pitchFamily="34" charset="0"/>
                <a:cs typeface="Calibri" pitchFamily="34" charset="0"/>
              </a:rPr>
              <a:t>Законом Республики Казахстан </a:t>
            </a:r>
            <a:r>
              <a:rPr lang="ru-RU" altLang="ru-RU" dirty="0" smtClean="0">
                <a:latin typeface="Calibri" pitchFamily="34" charset="0"/>
                <a:cs typeface="Calibri" pitchFamily="34" charset="0"/>
              </a:rPr>
              <a:t>"О </a:t>
            </a:r>
            <a:r>
              <a:rPr lang="ru-RU" altLang="ru-RU" dirty="0">
                <a:latin typeface="Calibri" pitchFamily="34" charset="0"/>
                <a:cs typeface="Calibri" pitchFamily="34" charset="0"/>
              </a:rPr>
              <a:t>валютном регулировании и валютном </a:t>
            </a:r>
            <a:r>
              <a:rPr lang="ru-RU" altLang="ru-RU" dirty="0" smtClean="0">
                <a:latin typeface="Calibri" pitchFamily="34" charset="0"/>
                <a:cs typeface="Calibri" pitchFamily="34" charset="0"/>
              </a:rPr>
              <a:t>контроле" </a:t>
            </a:r>
            <a:r>
              <a:rPr lang="ru-RU" altLang="ru-RU" dirty="0">
                <a:latin typeface="Calibri" pitchFamily="34" charset="0"/>
                <a:cs typeface="Calibri" pitchFamily="34" charset="0"/>
              </a:rPr>
              <a:t>от </a:t>
            </a:r>
            <a:r>
              <a:rPr lang="ru-RU" dirty="0">
                <a:latin typeface="Calibri" pitchFamily="34" charset="0"/>
                <a:cs typeface="Calibri" pitchFamily="34" charset="0"/>
              </a:rPr>
              <a:t>02.07.2018 года </a:t>
            </a:r>
            <a:r>
              <a:rPr lang="ru-RU" altLang="ru-RU" dirty="0">
                <a:latin typeface="Calibri" pitchFamily="34" charset="0"/>
                <a:cs typeface="Calibri" pitchFamily="34" charset="0"/>
              </a:rPr>
              <a:t> (далее - Закон)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66606" y="2519878"/>
            <a:ext cx="4445818" cy="79757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75799" tIns="37899" rIns="75799" bIns="37899" anchor="ctr"/>
          <a:lstStyle/>
          <a:p>
            <a:pPr algn="just" defTabSz="758337">
              <a:lnSpc>
                <a:spcPct val="80000"/>
              </a:lnSpc>
              <a:spcBef>
                <a:spcPct val="20000"/>
              </a:spcBef>
              <a:buSzPct val="120000"/>
              <a:tabLst>
                <a:tab pos="475874" algn="l"/>
              </a:tabLst>
              <a:defRPr/>
            </a:pPr>
            <a:r>
              <a:rPr lang="ru-RU" altLang="ru-RU" dirty="0">
                <a:latin typeface="Calibri" pitchFamily="34" charset="0"/>
                <a:cs typeface="Calibri" pitchFamily="34" charset="0"/>
              </a:rPr>
              <a:t>Правилами осуществления экспортно-импортного валютного контроля в Республике Казахстан № </a:t>
            </a:r>
            <a:r>
              <a:rPr lang="en-US" altLang="ru-RU" dirty="0">
                <a:latin typeface="Calibri" pitchFamily="34" charset="0"/>
                <a:cs typeface="Calibri" pitchFamily="34" charset="0"/>
              </a:rPr>
              <a:t>42</a:t>
            </a:r>
            <a:r>
              <a:rPr lang="ru-RU" altLang="ru-RU" dirty="0">
                <a:latin typeface="Calibri" pitchFamily="34" charset="0"/>
                <a:cs typeface="Calibri" pitchFamily="34" charset="0"/>
              </a:rPr>
              <a:t> от 30 марта 2019 года (далее - Правила ЭИВК)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28975" y="3613150"/>
            <a:ext cx="4383449" cy="92460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75799" tIns="37899" rIns="75799" bIns="37899" anchor="ctr"/>
          <a:lstStyle/>
          <a:p>
            <a:pPr algn="just" defTabSz="758337">
              <a:lnSpc>
                <a:spcPct val="80000"/>
              </a:lnSpc>
              <a:spcBef>
                <a:spcPct val="20000"/>
              </a:spcBef>
              <a:buSzPct val="120000"/>
              <a:tabLst>
                <a:tab pos="475874" algn="l"/>
              </a:tabLst>
              <a:defRPr/>
            </a:pPr>
            <a:r>
              <a:rPr lang="ru-RU" altLang="ru-RU" dirty="0">
                <a:latin typeface="Calibri" pitchFamily="34" charset="0"/>
                <a:cs typeface="Calibri" pitchFamily="34" charset="0"/>
              </a:rPr>
              <a:t>Правилами осуществления валютных операций в Республике Казахстан № 40 от 30 марта 2019 </a:t>
            </a:r>
            <a:r>
              <a:rPr lang="ru-RU" altLang="ru-RU" dirty="0" smtClean="0">
                <a:latin typeface="Calibri" pitchFamily="34" charset="0"/>
                <a:cs typeface="Calibri" pitchFamily="34" charset="0"/>
              </a:rPr>
              <a:t>года</a:t>
            </a:r>
            <a:endParaRPr lang="ru-RU" alt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41344" y="4616550"/>
            <a:ext cx="4369468" cy="9856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75799" tIns="37899" rIns="75799" bIns="37899" anchor="ctr"/>
          <a:lstStyle/>
          <a:p>
            <a:pPr algn="just" defTabSz="758337">
              <a:lnSpc>
                <a:spcPct val="80000"/>
              </a:lnSpc>
              <a:spcBef>
                <a:spcPct val="20000"/>
              </a:spcBef>
              <a:buSzPct val="120000"/>
              <a:tabLst>
                <a:tab pos="475874" algn="l"/>
              </a:tabLst>
              <a:defRPr/>
            </a:pPr>
            <a:r>
              <a:rPr lang="ru-RU" altLang="ru-RU" dirty="0">
                <a:latin typeface="Calibri" pitchFamily="34" charset="0"/>
                <a:cs typeface="Calibri" pitchFamily="34" charset="0"/>
              </a:rPr>
              <a:t>Правилами осуществления мониторинга валютных операций в Республике Казахстан № 64 </a:t>
            </a:r>
            <a:r>
              <a:rPr lang="ru-RU" altLang="ru-RU" dirty="0" smtClean="0">
                <a:latin typeface="Calibri" pitchFamily="34" charset="0"/>
                <a:cs typeface="Calibri" pitchFamily="34" charset="0"/>
              </a:rPr>
              <a:t>от 10 </a:t>
            </a:r>
            <a:r>
              <a:rPr lang="kk-KZ" altLang="ru-RU" dirty="0">
                <a:latin typeface="Calibri" pitchFamily="34" charset="0"/>
                <a:cs typeface="Calibri" pitchFamily="34" charset="0"/>
              </a:rPr>
              <a:t>апреля</a:t>
            </a:r>
            <a:r>
              <a:rPr lang="ru-RU" alt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altLang="ru-RU" dirty="0" smtClean="0">
                <a:latin typeface="Calibri" pitchFamily="34" charset="0"/>
                <a:cs typeface="Calibri" pitchFamily="34" charset="0"/>
              </a:rPr>
              <a:t>2019</a:t>
            </a:r>
            <a:endParaRPr lang="ru-RU" altLang="ru-RU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4891088" y="1671883"/>
            <a:ext cx="368300" cy="3773342"/>
          </a:xfrm>
          <a:prstGeom prst="leftBrace">
            <a:avLst>
              <a:gd name="adj1" fmla="val 88942"/>
              <a:gd name="adj2" fmla="val 50260"/>
            </a:avLst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80147" tIns="40074" rIns="80147" bIns="40074"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5720" y="620688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  <a:cs typeface="Calibri" pitchFamily="34" charset="0"/>
              </a:rPr>
              <a:t>Валютное 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законодательство </a:t>
            </a:r>
            <a:r>
              <a:rPr lang="ru-RU" sz="2400" b="1" dirty="0">
                <a:latin typeface="Calibri" pitchFamily="34" charset="0"/>
                <a:cs typeface="Calibri" pitchFamily="34" charset="0"/>
              </a:rPr>
              <a:t>РК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690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2279576" y="1160748"/>
            <a:ext cx="8040724" cy="5220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4" rIns="0" bIns="45714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marL="0" lvl="1" indent="0" algn="just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b="1" i="1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экспорт</a:t>
            </a:r>
            <a:r>
              <a:rPr lang="ru-RU" i="1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i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</a:t>
            </a:r>
            <a:r>
              <a:rPr lang="ru-RU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передача резидентом РК  нерезиденту РК:  товаров, частично исключительных прав на объекты интеллектуальной собственности, выполнение работ, оказание услуг, имущества в аренду </a:t>
            </a:r>
            <a:endParaRPr lang="ru-RU" b="1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lvl="1" indent="0" algn="just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b="1" i="1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импорт</a:t>
            </a:r>
            <a:r>
              <a:rPr lang="ru-RU" i="1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i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</a:t>
            </a:r>
            <a:r>
              <a:rPr lang="ru-RU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передача нерезидентом РК резиденту РК: товаров, частично исключительных прав на объекты интеллектуальной собственности, выполнение работ, оказание услуг,  имущества в аренду</a:t>
            </a:r>
            <a:endParaRPr lang="ru-RU" b="1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lvl="1" indent="0" algn="just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b="1" i="1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экспортёр (импортёр)</a:t>
            </a:r>
            <a:r>
              <a:rPr lang="ru-RU" b="1" i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i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ru-RU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резидент РК (ЮЛ, его филиал, а также ИП), заключивший валютный договор по экспорту/импорту, а также принявший право требования к нерезиденту в результате уступки требования или принявший долг перед нерезидентом в результате перевода долга по такому договору</a:t>
            </a:r>
          </a:p>
          <a:p>
            <a:pPr marL="0" lvl="1" indent="0" algn="just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b="1" i="1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банк учётной регистрации </a:t>
            </a:r>
            <a:r>
              <a:rPr lang="ru-RU" b="1" i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</a:t>
            </a:r>
            <a:r>
              <a:rPr lang="ru-RU" b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ru-RU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банк (далее - Банк) или филиал НБ, осуществляющий учётную регистрацию для контроля выполнения требования репатриации</a:t>
            </a:r>
          </a:p>
          <a:p>
            <a:pPr marL="0" lvl="1" indent="0" algn="just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b="1" i="1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учётный номер (УН) </a:t>
            </a:r>
            <a:r>
              <a:rPr lang="ru-RU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- идентификационный номер, присвоенный валютному договору по экспорту/ импорту (далее – валютный договор) и предназначенный для обеспечения учета и отчетности по валютным операциям.</a:t>
            </a:r>
          </a:p>
          <a:p>
            <a:pPr marL="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i="1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учётная регистрация  </a:t>
            </a:r>
            <a:r>
              <a:rPr lang="ru-RU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присвоение валютному договору УН, ведение учета и представление отчетов по исполнению обязательств в рамках такого договора.</a:t>
            </a:r>
          </a:p>
          <a:p>
            <a:pPr marL="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валютный </a:t>
            </a:r>
            <a:r>
              <a:rPr lang="ru-RU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договор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соглашения, учредительные документы, включая изменения и (или) дополнения к ним, а также иные документы, на основании и (или) во исполнение которых осуществляются валютные операции;</a:t>
            </a:r>
          </a:p>
          <a:p>
            <a:pPr marL="0" lvl="1" indent="0">
              <a:spcBef>
                <a:spcPts val="600"/>
              </a:spcBef>
              <a:buNone/>
            </a:pPr>
            <a:endParaRPr lang="ru-RU" sz="1200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lvl="1" indent="0">
              <a:buNone/>
            </a:pPr>
            <a:endParaRPr lang="ru-RU" sz="1200" b="1" i="1" u="sng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247444" y="332656"/>
            <a:ext cx="8064895" cy="648072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</p:spTree>
    <p:extLst>
      <p:ext uri="{BB962C8B-B14F-4D97-AF65-F5344CB8AC3E}">
        <p14:creationId xmlns:p14="http://schemas.microsoft.com/office/powerpoint/2010/main" val="1848090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207568" y="980728"/>
            <a:ext cx="78128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sz="16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Экспортёр/импортёр </a:t>
            </a:r>
            <a:r>
              <a:rPr lang="ru-RU" sz="1600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обращается за получением УН  по валютному договору:</a:t>
            </a:r>
          </a:p>
          <a:p>
            <a:pPr marL="176213" lvl="1" indent="-171450">
              <a:buClr>
                <a:srgbClr val="376092"/>
              </a:buClr>
              <a:buFontTx/>
              <a:buChar char="-"/>
            </a:pPr>
            <a:r>
              <a:rPr lang="ru-RU" sz="1200" b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 начала исполнения обязательств </a:t>
            </a:r>
            <a:r>
              <a:rPr lang="ru-RU" sz="12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 валютному договору любой из его сторон, до получения имущества (денег) в свое распоряжение </a:t>
            </a:r>
          </a:p>
          <a:p>
            <a:pPr marL="176213" lvl="1" indent="-171450">
              <a:buClr>
                <a:srgbClr val="376092"/>
              </a:buClr>
              <a:buFontTx/>
              <a:buChar char="-"/>
            </a:pPr>
            <a:r>
              <a:rPr lang="ru-RU" sz="12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либо </a:t>
            </a:r>
            <a:r>
              <a:rPr lang="ru-RU" sz="1200" b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не позднее 30 календарных дней </a:t>
            </a:r>
            <a:r>
              <a:rPr lang="ru-RU" sz="12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 дня принятия права требования или долга, </a:t>
            </a:r>
            <a:r>
              <a:rPr lang="ru-RU" sz="1200" b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но до начала исполнения обязательств </a:t>
            </a:r>
            <a:r>
              <a:rPr lang="ru-RU" sz="12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 уступленному требованию (переведенному долгу) любой из его сторон в: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  <a:defRPr/>
            </a:pPr>
            <a:endParaRPr lang="ru-RU" sz="1600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351637" y="3429000"/>
            <a:ext cx="2626913" cy="973050"/>
          </a:xfrm>
          <a:prstGeom prst="rect">
            <a:avLst/>
          </a:prstGeom>
          <a:solidFill>
            <a:srgbClr val="F2FCF2"/>
          </a:solidFill>
          <a:ln w="3175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36000" rIns="18000"/>
          <a:lstStyle/>
          <a:p>
            <a:pPr algn="ctr">
              <a:defRPr/>
            </a:pPr>
            <a:r>
              <a:rPr lang="ru-RU" sz="1400" dirty="0">
                <a:latin typeface="Calibri" pitchFamily="34" charset="0"/>
                <a:cs typeface="Calibri" pitchFamily="34" charset="0"/>
              </a:rPr>
              <a:t>Если платежи осуществляются через банковский счет в казахстанском банке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351636" y="4925888"/>
            <a:ext cx="2626862" cy="1287462"/>
          </a:xfrm>
          <a:prstGeom prst="rect">
            <a:avLst/>
          </a:prstGeom>
          <a:solidFill>
            <a:srgbClr val="F2FCF2"/>
          </a:solidFill>
          <a:ln w="31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36000" rIns="18000"/>
          <a:lstStyle/>
          <a:p>
            <a:pPr>
              <a:defRPr/>
            </a:pPr>
            <a:r>
              <a:rPr lang="ru-RU" sz="1400" dirty="0">
                <a:latin typeface="Calibri" pitchFamily="34" charset="0"/>
                <a:cs typeface="Calibri" pitchFamily="34" charset="0"/>
              </a:rPr>
              <a:t>Если платежи осуществляются через:</a:t>
            </a:r>
          </a:p>
          <a:p>
            <a:pPr>
              <a:defRPr/>
            </a:pPr>
            <a:r>
              <a:rPr lang="ru-RU" sz="1400" dirty="0">
                <a:latin typeface="Calibri" pitchFamily="34" charset="0"/>
                <a:cs typeface="Calibri" pitchFamily="34" charset="0"/>
              </a:rPr>
              <a:t>1) банковский счет в казахстанском банке</a:t>
            </a:r>
          </a:p>
          <a:p>
            <a:pPr>
              <a:defRPr/>
            </a:pPr>
            <a:r>
              <a:rPr lang="ru-RU" sz="1400" dirty="0">
                <a:latin typeface="Calibri" pitchFamily="34" charset="0"/>
                <a:cs typeface="Calibri" pitchFamily="34" charset="0"/>
              </a:rPr>
              <a:t>2) счет в иностранном банке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581676" y="3437570"/>
            <a:ext cx="2934705" cy="973050"/>
          </a:xfrm>
          <a:prstGeom prst="rect">
            <a:avLst/>
          </a:prstGeom>
          <a:solidFill>
            <a:srgbClr val="F2FCF2"/>
          </a:solidFill>
          <a:ln w="3175" cap="sq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36000" rIns="18000"/>
          <a:lstStyle/>
          <a:p>
            <a:pPr algn="ctr">
              <a:defRPr/>
            </a:pPr>
            <a:r>
              <a:rPr lang="ru-RU" sz="1400" dirty="0">
                <a:latin typeface="Calibri" pitchFamily="34" charset="0"/>
                <a:cs typeface="Calibri" pitchFamily="34" charset="0"/>
              </a:rPr>
              <a:t>Если все платежи осуществляются только через счет в иностранном банке, указанного в </a:t>
            </a:r>
            <a:r>
              <a:rPr lang="ru-RU" sz="1400" dirty="0" err="1">
                <a:latin typeface="Calibri" pitchFamily="34" charset="0"/>
                <a:cs typeface="Calibri" pitchFamily="34" charset="0"/>
              </a:rPr>
              <a:t>пп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1) п. 3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ст.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9 </a:t>
            </a:r>
            <a:r>
              <a:rPr lang="ru-RU" sz="1400" dirty="0">
                <a:latin typeface="Calibri" pitchFamily="34" charset="0"/>
                <a:cs typeface="Calibri" pitchFamily="34" charset="0"/>
              </a:rPr>
              <a:t>Закона *</a:t>
            </a: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312025" y="4869160"/>
            <a:ext cx="3788569" cy="134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85725" lvl="1" algn="just">
              <a:spcBef>
                <a:spcPct val="20000"/>
              </a:spcBef>
              <a:buClr>
                <a:srgbClr val="376092"/>
              </a:buClr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* счета резидента в иностранных банках, предназначенные для обеспечения обязательств резидента в соответствии с условиями привлеченного от нерезидента финансового займа или для обеспечения деятельности филиалов (представительств) резидента, открытых за рубежом 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351635" y="2272663"/>
            <a:ext cx="2626914" cy="631689"/>
          </a:xfrm>
          <a:prstGeom prst="roundRect">
            <a:avLst/>
          </a:prstGeom>
          <a:solidFill>
            <a:srgbClr val="F2FCF2"/>
          </a:solidFill>
          <a:ln w="1270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Банк</a:t>
            </a:r>
            <a:endParaRPr lang="ru-RU" sz="1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66564" y="2272104"/>
            <a:ext cx="2862697" cy="632247"/>
          </a:xfrm>
          <a:prstGeom prst="roundRect">
            <a:avLst/>
          </a:prstGeom>
          <a:solidFill>
            <a:srgbClr val="F2FCF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Территориальный </a:t>
            </a:r>
            <a:r>
              <a:rPr lang="ru-RU" sz="1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филиал НБРК 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279577" y="258568"/>
            <a:ext cx="8064895" cy="648072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Учётная регистрация валютного договора 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3550210" y="2978105"/>
            <a:ext cx="229663" cy="388241"/>
          </a:xfrm>
          <a:prstGeom prst="downArrow">
            <a:avLst/>
          </a:prstGeom>
          <a:solidFill>
            <a:srgbClr val="F6FBF3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7934195" y="2978104"/>
            <a:ext cx="229663" cy="388241"/>
          </a:xfrm>
          <a:prstGeom prst="downArrow">
            <a:avLst/>
          </a:prstGeom>
          <a:solidFill>
            <a:srgbClr val="F6FBF3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3551967" y="4480920"/>
            <a:ext cx="229663" cy="388241"/>
          </a:xfrm>
          <a:prstGeom prst="downArrow">
            <a:avLst/>
          </a:prstGeom>
          <a:solidFill>
            <a:srgbClr val="F6FBF3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7265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859581" y="376493"/>
            <a:ext cx="8028892" cy="49602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eeSe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eeSe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eeSe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eeSe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FreeSe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FreeSe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FreeSe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FreeSet" pitchFamily="2" charset="0"/>
              </a:defRPr>
            </a:lvl9pPr>
          </a:lstStyle>
          <a:p>
            <a:pPr>
              <a:defRPr/>
            </a:pPr>
            <a:endParaRPr lang="ru-RU" sz="2000" b="1" i="1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ru-RU" sz="2000" b="1" i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УН </a:t>
            </a:r>
            <a:r>
              <a:rPr lang="ru-RU" sz="2000" b="1" i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присваивается валютному договору, предусматривающему:</a:t>
            </a:r>
            <a:br>
              <a:rPr lang="ru-RU" sz="2000" b="1" i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endParaRPr lang="ru-RU" sz="2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35561" y="872716"/>
            <a:ext cx="7752913" cy="154817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9pPr>
          </a:lstStyle>
          <a:p>
            <a:pPr marL="285750" indent="-285750">
              <a:buFont typeface="Arial" charset="0"/>
              <a:buChar char="•"/>
              <a:defRPr/>
            </a:pPr>
            <a:r>
              <a:rPr lang="ru-RU" sz="16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поставку товара с пересечением границы РК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ru-RU" sz="16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оказание услуг/выполнение работ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ru-RU" sz="16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 случае уступки права требования/перевода долга 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ru-RU" sz="16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передачу имущества в аренду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ru-RU" sz="1600" kern="0" dirty="0">
                <a:solidFill>
                  <a:schemeClr val="tx1"/>
                </a:solidFill>
                <a:latin typeface="Calibri" pitchFamily="34" charset="0"/>
                <a:ea typeface="Calibri"/>
                <a:cs typeface="Calibri" pitchFamily="34" charset="0"/>
              </a:rPr>
              <a:t>передачу частично исключительных прав на объекты интеллектуальной</a:t>
            </a:r>
          </a:p>
          <a:p>
            <a:pPr>
              <a:defRPr/>
            </a:pPr>
            <a:r>
              <a:rPr lang="ru-RU" sz="1600" kern="0" dirty="0">
                <a:solidFill>
                  <a:schemeClr val="tx1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ru-RU" sz="1600" kern="0" dirty="0">
                <a:solidFill>
                  <a:schemeClr val="tx1"/>
                </a:solidFill>
                <a:latin typeface="Calibri" pitchFamily="34" charset="0"/>
                <a:ea typeface="Calibri"/>
                <a:cs typeface="Calibri" pitchFamily="34" charset="0"/>
              </a:rPr>
              <a:t>     собственности</a:t>
            </a:r>
            <a:endParaRPr lang="ru-RU" sz="1600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15780" y="2564904"/>
            <a:ext cx="3709466" cy="432048"/>
          </a:xfrm>
          <a:prstGeom prst="roundRect">
            <a:avLst/>
          </a:prstGeom>
          <a:solidFill>
            <a:srgbClr val="F2FCF2"/>
          </a:solidFill>
          <a:ln w="3175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 СЛУЧАЯХ ЕСЛИ:</a:t>
            </a:r>
            <a:endParaRPr lang="ru-RU" sz="1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07568" y="3537012"/>
            <a:ext cx="3234710" cy="864096"/>
          </a:xfrm>
          <a:prstGeom prst="roundRect">
            <a:avLst/>
          </a:prstGeom>
          <a:solidFill>
            <a:srgbClr val="F2FCF2"/>
          </a:solidFill>
          <a:ln w="3175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Calibri" pitchFamily="34" charset="0"/>
                <a:ea typeface="Cambria" pitchFamily="18" charset="0"/>
                <a:cs typeface="Calibri" pitchFamily="34" charset="0"/>
              </a:rPr>
              <a:t>Сумма валютного договора по экспорту или импорту на дату его заключения 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alibri" pitchFamily="34" charset="0"/>
                <a:ea typeface="Cambria" pitchFamily="18" charset="0"/>
                <a:cs typeface="Calibri" pitchFamily="34" charset="0"/>
              </a:rPr>
              <a:t>&gt; </a:t>
            </a:r>
            <a:r>
              <a:rPr lang="ru-RU" sz="1400" b="1" u="sng" dirty="0">
                <a:solidFill>
                  <a:srgbClr val="FF0000"/>
                </a:solidFill>
                <a:latin typeface="Calibri" pitchFamily="34" charset="0"/>
                <a:ea typeface="Cambria" pitchFamily="18" charset="0"/>
                <a:cs typeface="Calibri" pitchFamily="34" charset="0"/>
              </a:rPr>
              <a:t>50 тыс. </a:t>
            </a:r>
            <a:r>
              <a:rPr lang="en-US" sz="1400" b="1" u="sng" dirty="0">
                <a:solidFill>
                  <a:srgbClr val="FF0000"/>
                </a:solidFill>
                <a:latin typeface="Calibri" pitchFamily="34" charset="0"/>
                <a:ea typeface="Cambria" pitchFamily="18" charset="0"/>
                <a:cs typeface="Calibri" pitchFamily="34" charset="0"/>
              </a:rPr>
              <a:t>$ </a:t>
            </a:r>
            <a:r>
              <a:rPr lang="ru-RU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в </a:t>
            </a:r>
            <a:r>
              <a:rPr lang="ru-RU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эквиваленте</a:t>
            </a:r>
            <a:r>
              <a:rPr lang="ru-RU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* 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98080" y="3537012"/>
            <a:ext cx="3390394" cy="864096"/>
          </a:xfrm>
          <a:prstGeom prst="roundRect">
            <a:avLst/>
          </a:prstGeom>
          <a:solidFill>
            <a:srgbClr val="F2FCF2"/>
          </a:solidFill>
          <a:ln w="3175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Сумма валютного договора по экспорту или импорту на дату его заключения 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НЕ </a:t>
            </a:r>
            <a:r>
              <a:rPr lang="ru-RU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УКАЗАНА</a:t>
            </a:r>
            <a:endParaRPr lang="ru-RU" sz="1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35560" y="4761148"/>
            <a:ext cx="7848872" cy="1224136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9pPr>
          </a:lstStyle>
          <a:p>
            <a:pPr algn="just">
              <a:defRPr/>
            </a:pPr>
            <a:r>
              <a:rPr lang="ru-RU" sz="14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* Если валютный договор выражен в валюте,  отличной от доллара США, и в таком договоре отсутствует указание на обменный курс по отношению к доллару США, для определения эквивалента суммы валютного договора в долларах США пересчет осуществляется с использованием рыночного курса обмена валют </a:t>
            </a:r>
            <a:r>
              <a:rPr lang="ru-RU" sz="1400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 дату подписания </a:t>
            </a:r>
            <a:r>
              <a:rPr lang="ru-RU" sz="14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такого договора (в случае ее отсутствия – </a:t>
            </a:r>
            <a:r>
              <a:rPr lang="ru-RU" sz="1400" u="sng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 дату вступления </a:t>
            </a:r>
            <a:r>
              <a:rPr lang="ru-RU" sz="14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договора в силу)</a:t>
            </a:r>
            <a:endParaRPr lang="ru-RU" sz="1400" b="1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flipH="1">
            <a:off x="3824923" y="2996952"/>
            <a:ext cx="2145590" cy="54006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  <a:endCxn id="6" idx="0"/>
          </p:cNvCxnSpPr>
          <p:nvPr/>
        </p:nvCxnSpPr>
        <p:spPr>
          <a:xfrm>
            <a:off x="5970513" y="2996952"/>
            <a:ext cx="2222764" cy="54006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00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35760" y="1304765"/>
            <a:ext cx="5759624" cy="102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600" dirty="0">
                <a:latin typeface="Calibri" pitchFamily="34" charset="0"/>
                <a:cs typeface="Calibri" pitchFamily="34" charset="0"/>
              </a:rPr>
              <a:t>1)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наличи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е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в валютном договоре условий, противоречащих требованиям валютного законодательства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РК (в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т.ч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. расчеты наличными, отсутствие сроков исполнения обязательств нерезидентом и др.)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35761" y="2564904"/>
            <a:ext cx="5688635" cy="95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2)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несоответствие подписи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экспортера/импортера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в заявлении о принятии валютного договора по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экспорту/импорту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на валютный контроль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образцу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подписи в документе с образцами подписей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35760" y="3753037"/>
            <a:ext cx="5393510" cy="32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600" dirty="0">
                <a:latin typeface="Calibri" pitchFamily="34" charset="0"/>
                <a:cs typeface="Calibri" pitchFamily="34" charset="0"/>
              </a:rPr>
              <a:t>3) в соответствии с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п.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1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ст.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13 Закона о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ПОДФТ*</a:t>
            </a:r>
            <a:endParaRPr lang="ru-RU" sz="16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35561" y="4653136"/>
            <a:ext cx="792087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i="1" dirty="0">
                <a:latin typeface="Calibri" pitchFamily="34" charset="0"/>
                <a:cs typeface="Calibri" pitchFamily="34" charset="0"/>
              </a:rPr>
              <a:t>* </a:t>
            </a:r>
            <a:r>
              <a:rPr lang="ru-RU" sz="1600" i="1" dirty="0">
                <a:latin typeface="Calibri" pitchFamily="34" charset="0"/>
                <a:cs typeface="Calibri" pitchFamily="34" charset="0"/>
              </a:rPr>
              <a:t>Согласно ст.13</a:t>
            </a:r>
            <a:r>
              <a:rPr lang="ru-RU" sz="1600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ru-RU" sz="1600" i="1" dirty="0">
                <a:latin typeface="Calibri" pitchFamily="34" charset="0"/>
                <a:cs typeface="Calibri" pitchFamily="34" charset="0"/>
              </a:rPr>
              <a:t>Закона о ПОДФТ- </a:t>
            </a:r>
            <a:r>
              <a:rPr lang="ru-RU" sz="1600" i="1" dirty="0">
                <a:latin typeface="Calibri" pitchFamily="34" charset="0"/>
                <a:cs typeface="Calibri" pitchFamily="34" charset="0"/>
              </a:rPr>
              <a:t>Банк </a:t>
            </a:r>
            <a:r>
              <a:rPr lang="ru-RU" sz="1600" i="1" u="sng" dirty="0">
                <a:latin typeface="Calibri" pitchFamily="34" charset="0"/>
                <a:cs typeface="Calibri" pitchFamily="34" charset="0"/>
              </a:rPr>
              <a:t>обязан отказать </a:t>
            </a:r>
            <a:r>
              <a:rPr lang="ru-RU" sz="1600" i="1" dirty="0">
                <a:latin typeface="Calibri" pitchFamily="34" charset="0"/>
                <a:cs typeface="Calibri" pitchFamily="34" charset="0"/>
              </a:rPr>
              <a:t>клиенту </a:t>
            </a:r>
            <a:r>
              <a:rPr lang="ru-RU" sz="1600" i="1" u="sng" dirty="0">
                <a:latin typeface="Calibri" pitchFamily="34" charset="0"/>
                <a:cs typeface="Calibri" pitchFamily="34" charset="0"/>
              </a:rPr>
              <a:t>в открытии счетов или в проведении операции</a:t>
            </a:r>
            <a:r>
              <a:rPr lang="ru-RU" sz="1600" i="1" dirty="0">
                <a:latin typeface="Calibri" pitchFamily="34" charset="0"/>
                <a:cs typeface="Calibri" pitchFamily="34" charset="0"/>
              </a:rPr>
              <a:t> в случае невозможности принятия мер по надлежащей проверке, в том числе по идентификации клиентов/их представителей, целей и характера проводимых операций.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ru-RU" sz="1600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arynova_aa\Desktop\Без названия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9" y="2042287"/>
            <a:ext cx="1224135" cy="122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277750" y="258568"/>
            <a:ext cx="8064895" cy="648072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в получении УН: </a:t>
            </a:r>
          </a:p>
        </p:txBody>
      </p:sp>
    </p:spTree>
    <p:extLst>
      <p:ext uri="{BB962C8B-B14F-4D97-AF65-F5344CB8AC3E}">
        <p14:creationId xmlns:p14="http://schemas.microsoft.com/office/powerpoint/2010/main" val="3127464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203866" y="485932"/>
            <a:ext cx="6791325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Экспортёр/импортёр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в банк: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603613" y="1052736"/>
            <a:ext cx="7887791" cy="10002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Оригинал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или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копию валютного договора;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Заявление о принятии валютного договора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на валютный контроль по форме   </a:t>
            </a:r>
          </a:p>
          <a:p>
            <a:pPr>
              <a:spcBef>
                <a:spcPts val="600"/>
              </a:spcBef>
              <a:buClr>
                <a:schemeClr val="accent1">
                  <a:lumMod val="75000"/>
                </a:schemeClr>
              </a:buClr>
              <a:defRPr/>
            </a:pPr>
            <a:r>
              <a:rPr lang="ru-RU" sz="1600" dirty="0">
                <a:latin typeface="Calibri" pitchFamily="34" charset="0"/>
                <a:cs typeface="Calibri" pitchFamily="34" charset="0"/>
              </a:rPr>
              <a:t>     прил. 1  к Правилам ЭИВК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475821" y="2248320"/>
            <a:ext cx="5796644" cy="220983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ru-RU" sz="1600" dirty="0">
                <a:latin typeface="Calibri" pitchFamily="34" charset="0"/>
                <a:cs typeface="Calibri" pitchFamily="34" charset="0"/>
              </a:rPr>
              <a:t>Работник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банка </a:t>
            </a:r>
            <a:r>
              <a:rPr lang="ru-RU" sz="1600" u="sng" dirty="0">
                <a:latin typeface="Calibri" pitchFamily="34" charset="0"/>
                <a:cs typeface="Calibri" pitchFamily="34" charset="0"/>
              </a:rPr>
              <a:t>в </a:t>
            </a:r>
            <a:r>
              <a:rPr lang="ru-RU" sz="1600" u="sng" dirty="0">
                <a:latin typeface="Calibri" pitchFamily="34" charset="0"/>
                <a:cs typeface="Calibri" pitchFamily="34" charset="0"/>
              </a:rPr>
              <a:t>течение </a:t>
            </a:r>
            <a:r>
              <a:rPr lang="ru-RU" sz="1600" u="sng" dirty="0">
                <a:latin typeface="Calibri" pitchFamily="34" charset="0"/>
                <a:cs typeface="Calibri" pitchFamily="34" charset="0"/>
              </a:rPr>
              <a:t>2 </a:t>
            </a:r>
            <a:r>
              <a:rPr lang="ru-RU" sz="1600" u="sng" dirty="0">
                <a:latin typeface="Calibri" pitchFamily="34" charset="0"/>
                <a:cs typeface="Calibri" pitchFamily="34" charset="0"/>
              </a:rPr>
              <a:t>рабочих дней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со дня подачи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документов: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  <a:defRPr/>
            </a:pPr>
            <a:r>
              <a:rPr lang="ru-RU" sz="1600" dirty="0">
                <a:latin typeface="Calibri" pitchFamily="34" charset="0"/>
                <a:cs typeface="Calibri" pitchFamily="34" charset="0"/>
              </a:rPr>
              <a:t>указывает УН и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дату его присвоения на первом или последнем листе оригинала или копии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валютного договора;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  <a:defRPr/>
            </a:pPr>
            <a:r>
              <a:rPr lang="ru-RU" sz="1600" dirty="0">
                <a:latin typeface="Calibri" pitchFamily="34" charset="0"/>
                <a:cs typeface="Calibri" pitchFamily="34" charset="0"/>
              </a:rPr>
              <a:t>заверяет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своей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подписью. 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59596" y="4581128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dirty="0">
                <a:latin typeface="Calibri" pitchFamily="34" charset="0"/>
                <a:cs typeface="Calibri" pitchFamily="34" charset="0"/>
              </a:rPr>
              <a:t>Один экземпляр копии валютного договора по экспорту/импорту  с отметкой о присвоении УН остается в Банке, второй – передается экспортеру/импортеру. </a:t>
            </a:r>
          </a:p>
        </p:txBody>
      </p:sp>
      <p:pic>
        <p:nvPicPr>
          <p:cNvPr id="2050" name="Picture 2" descr="C:\Users\arynova_aa\Desktop\Без названия (1)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22" y="2672916"/>
            <a:ext cx="1691111" cy="109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21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099557" y="224644"/>
            <a:ext cx="7848873" cy="360040"/>
          </a:xfrm>
          <a:prstGeom prst="rect">
            <a:avLst/>
          </a:prstGeom>
          <a:solidFill>
            <a:schemeClr val="accent3"/>
          </a:solidFill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9pPr>
          </a:lstStyle>
          <a:p>
            <a:pPr>
              <a:defRPr/>
            </a:pPr>
            <a:r>
              <a:rPr lang="ru-RU" sz="2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Репатриация национальной и иностранной валюты - это  </a:t>
            </a:r>
            <a:endParaRPr lang="ru-RU" sz="2000" b="1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171565" y="692696"/>
            <a:ext cx="7920881" cy="2677656"/>
          </a:xfrm>
          <a:prstGeom prst="rect">
            <a:avLst/>
          </a:prstGeom>
          <a:noFill/>
          <a:ln w="15875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400" b="1" i="1" u="sng" dirty="0">
                <a:latin typeface="Calibri" pitchFamily="34" charset="0"/>
                <a:cs typeface="Calibri" pitchFamily="34" charset="0"/>
              </a:rPr>
              <a:t>зачисление </a:t>
            </a:r>
            <a:r>
              <a:rPr lang="ru-RU" sz="1400" b="1" i="1" u="sng" dirty="0">
                <a:latin typeface="Calibri" pitchFamily="34" charset="0"/>
                <a:cs typeface="Calibri" pitchFamily="34" charset="0"/>
              </a:rPr>
              <a:t>на банковские </a:t>
            </a:r>
            <a:r>
              <a:rPr lang="ru-RU" sz="1400" b="1" i="1" u="sng" dirty="0">
                <a:latin typeface="Calibri" pitchFamily="34" charset="0"/>
                <a:cs typeface="Calibri" pitchFamily="34" charset="0"/>
              </a:rPr>
              <a:t>счета:</a:t>
            </a:r>
          </a:p>
          <a:p>
            <a:pPr eaLnBrk="1" hangingPunct="1">
              <a:defRPr/>
            </a:pPr>
            <a:endParaRPr lang="ru-RU" sz="1100" b="1" i="1" u="sng" dirty="0">
              <a:latin typeface="Calibri" pitchFamily="34" charset="0"/>
              <a:cs typeface="Calibri" pitchFamily="34" charset="0"/>
            </a:endParaRPr>
          </a:p>
          <a:p>
            <a:pPr marL="628650" lvl="2" indent="-171450">
              <a:buFont typeface="Wingdings" panose="05000000000000000000" pitchFamily="2" charset="2"/>
              <a:buChar char="Ø"/>
              <a:defRPr/>
            </a:pPr>
            <a:r>
              <a:rPr lang="ru-RU" sz="1100" dirty="0">
                <a:latin typeface="Calibri" pitchFamily="34" charset="0"/>
                <a:cs typeface="Calibri" pitchFamily="34" charset="0"/>
              </a:rPr>
              <a:t> 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выручки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от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экспорта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628650" lvl="2" indent="-171450">
              <a:buFont typeface="Wingdings" panose="05000000000000000000" pitchFamily="2" charset="2"/>
              <a:buChar char="Ø"/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  валюты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, переведенной резидентом в пользу нерезидента для осуществления расчетов по импорту, в случаях неисполнения или неполного исполнения обязательств нерезидентом.</a:t>
            </a:r>
          </a:p>
          <a:p>
            <a:pPr eaLnBrk="1" hangingPunct="1">
              <a:defRPr/>
            </a:pPr>
            <a:endParaRPr lang="ru-RU" sz="110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ru-RU" sz="1400" b="1" i="1" u="sng" dirty="0">
                <a:latin typeface="Calibri" pitchFamily="34" charset="0"/>
                <a:cs typeface="Calibri" pitchFamily="34" charset="0"/>
              </a:rPr>
              <a:t>Срок репатриации </a:t>
            </a:r>
            <a:r>
              <a:rPr lang="ru-RU" sz="1100" dirty="0">
                <a:latin typeface="Calibri" pitchFamily="34" charset="0"/>
                <a:cs typeface="Calibri" pitchFamily="34" charset="0"/>
              </a:rPr>
              <a:t>– рассчитываемый экспортером/импортером </a:t>
            </a:r>
            <a:r>
              <a:rPr lang="ru-RU" sz="1100" b="1" dirty="0">
                <a:latin typeface="Calibri" pitchFamily="34" charset="0"/>
                <a:cs typeface="Calibri" pitchFamily="34" charset="0"/>
              </a:rPr>
              <a:t>самостоятельно</a:t>
            </a:r>
            <a:r>
              <a:rPr lang="ru-RU" sz="11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1100" dirty="0">
                <a:latin typeface="Calibri" pitchFamily="34" charset="0"/>
                <a:cs typeface="Calibri" pitchFamily="34" charset="0"/>
              </a:rPr>
              <a:t>исходя из условий исполнения обязательств сторонами по валютному </a:t>
            </a:r>
            <a:r>
              <a:rPr lang="ru-RU" sz="1100" dirty="0">
                <a:latin typeface="Calibri" pitchFamily="34" charset="0"/>
                <a:cs typeface="Calibri" pitchFamily="34" charset="0"/>
              </a:rPr>
              <a:t>договору, </a:t>
            </a:r>
            <a:r>
              <a:rPr lang="ru-RU" sz="1100" dirty="0">
                <a:latin typeface="Calibri" pitchFamily="34" charset="0"/>
                <a:cs typeface="Calibri" pitchFamily="34" charset="0"/>
              </a:rPr>
              <a:t>период времени между</a:t>
            </a:r>
            <a:r>
              <a:rPr lang="ru-RU" sz="11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defRPr/>
            </a:pPr>
            <a:endParaRPr lang="ru-RU" sz="1100" dirty="0">
              <a:latin typeface="Calibri" pitchFamily="34" charset="0"/>
              <a:cs typeface="Calibri" pitchFamily="34" charset="0"/>
            </a:endParaRPr>
          </a:p>
          <a:p>
            <a:pPr marL="742950" lvl="2" indent="-285750">
              <a:buFont typeface="Wingdings" panose="05000000000000000000" pitchFamily="2" charset="2"/>
              <a:buChar char="Ø"/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датой экспорта и датой поступления валюты в оплату экспорта;</a:t>
            </a:r>
          </a:p>
          <a:p>
            <a:pPr marL="742950" lvl="2" indent="-285750">
              <a:buFont typeface="Wingdings" panose="05000000000000000000" pitchFamily="2" charset="2"/>
              <a:buChar char="Ø"/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датой платежа по импорту и датой возврата неиспользованного авансового платежа по импорту в случае неисполнения и/или неполного исполнения обязательств нерезидентом;</a:t>
            </a:r>
          </a:p>
          <a:p>
            <a:pPr marL="742950" lvl="2" indent="-285750">
              <a:buFont typeface="Wingdings" panose="05000000000000000000" pitchFamily="2" charset="2"/>
              <a:buChar char="Ø"/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датой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платежа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по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импорту и датой импорта в случае отсутствия в валютном договоре по импорту сроков возврата неиспользованного авансового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платежа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171565" y="3429000"/>
            <a:ext cx="7776864" cy="288694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Если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срок репатриации истёк, а сумма неисполненных нерезидентом обязательств по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договору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перед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экспортёром/импортёром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&gt;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 50 тысяч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 $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в эквиваленте,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то Банк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направляет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запрос в адрес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экспортера/импортера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о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представлении:</a:t>
            </a:r>
          </a:p>
          <a:p>
            <a:pPr marL="628650" lvl="2" indent="-1714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информации о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причинах необеспечения выполнения требования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репатриации;</a:t>
            </a:r>
          </a:p>
          <a:p>
            <a:pPr marL="628650" lvl="2" indent="-1714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 документов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, которые подтверждают исполнение обязательств нерезидентом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по валютному договору, либо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обстоятельства, влияющие на сроки и условия исполнения обязательств нерезидентом по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валютному договору.</a:t>
            </a:r>
            <a:endParaRPr lang="ru-RU" sz="1200" dirty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30000"/>
              </a:lnSpc>
              <a:spcBef>
                <a:spcPts val="600"/>
              </a:spcBef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 Запрошенные информация и документы  предоставляются экспортёром/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импортёром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в течение </a:t>
            </a:r>
            <a:r>
              <a:rPr lang="ru-RU" sz="1200" u="sng" dirty="0">
                <a:latin typeface="Calibri" pitchFamily="34" charset="0"/>
                <a:cs typeface="Calibri" pitchFamily="34" charset="0"/>
              </a:rPr>
              <a:t>10 календарных дней 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со дня получения запроса.</a:t>
            </a:r>
          </a:p>
          <a:p>
            <a:pPr algn="just">
              <a:lnSpc>
                <a:spcPct val="130000"/>
              </a:lnSpc>
              <a:spcBef>
                <a:spcPts val="600"/>
              </a:spcBef>
              <a:defRPr/>
            </a:pPr>
            <a:r>
              <a:rPr lang="ru-RU" sz="1200" dirty="0">
                <a:latin typeface="Calibri" pitchFamily="34" charset="0"/>
                <a:cs typeface="Calibri" pitchFamily="34" charset="0"/>
              </a:rPr>
              <a:t>В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случае непредставления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экспортёром/импортёром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подтверждающих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документов и информации,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Банк направляет лицевую карточку банковского контроля по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нарушению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по форме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Прил. 13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к Правилам </a:t>
            </a:r>
            <a:r>
              <a:rPr lang="ru-RU" sz="1200" dirty="0">
                <a:latin typeface="Calibri" pitchFamily="34" charset="0"/>
                <a:cs typeface="Calibri" pitchFamily="34" charset="0"/>
              </a:rPr>
              <a:t>ЭИВК</a:t>
            </a:r>
            <a:endParaRPr lang="ru-RU" sz="1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0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099557" y="440668"/>
            <a:ext cx="7848873" cy="720080"/>
          </a:xfrm>
          <a:prstGeom prst="rect">
            <a:avLst/>
          </a:prstGeom>
          <a:solidFill>
            <a:schemeClr val="accent3"/>
          </a:solidFill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5D8787"/>
                </a:solidFill>
                <a:latin typeface="FreeSet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D8787"/>
                </a:solidFill>
                <a:latin typeface="FreeSet" pitchFamily="2" charset="0"/>
              </a:defRPr>
            </a:lvl9pPr>
          </a:lstStyle>
          <a:p>
            <a:pPr algn="ctr">
              <a:defRPr/>
            </a:pPr>
            <a:r>
              <a:rPr lang="ru-RU" sz="2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 репатриации изменяется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заявлению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экспортера/импортера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произвольной форме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000" b="1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endParaRPr lang="ru-RU" sz="2000" b="1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755644166"/>
              </p:ext>
            </p:extLst>
          </p:nvPr>
        </p:nvGraphicFramePr>
        <p:xfrm>
          <a:off x="2711625" y="1412776"/>
          <a:ext cx="6072187" cy="864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684847355"/>
              </p:ext>
            </p:extLst>
          </p:nvPr>
        </p:nvGraphicFramePr>
        <p:xfrm>
          <a:off x="2711624" y="2348880"/>
          <a:ext cx="6048672" cy="1944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704658947"/>
              </p:ext>
            </p:extLst>
          </p:nvPr>
        </p:nvGraphicFramePr>
        <p:xfrm>
          <a:off x="2711625" y="4473116"/>
          <a:ext cx="6012668" cy="972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159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CC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CC" id="{61A7C47B-594B-4DCA-A377-79AC8442B139}" vid="{D927F995-C247-45B2-B083-7444CD70A9A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19336</TotalTime>
  <Words>1259</Words>
  <Application>Microsoft Office PowerPoint</Application>
  <PresentationFormat>Широкоэкранный</PresentationFormat>
  <Paragraphs>92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Tahoma</vt:lpstr>
      <vt:lpstr>Times New Roman</vt:lpstr>
      <vt:lpstr>Wingdings</vt:lpstr>
      <vt:lpstr>1_BCC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менеджмента</dc:title>
  <dc:creator>женя</dc:creator>
  <dc:description>Авторский тренинг</dc:description>
  <cp:lastModifiedBy>Абилдаев Жадигер Дарынович</cp:lastModifiedBy>
  <cp:revision>299</cp:revision>
  <dcterms:created xsi:type="dcterms:W3CDTF">2004-03-15T03:52:40Z</dcterms:created>
  <dcterms:modified xsi:type="dcterms:W3CDTF">2023-08-07T06:55:12Z</dcterms:modified>
</cp:coreProperties>
</file>