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9" r:id="rId2"/>
  </p:sldMasterIdLst>
  <p:notesMasterIdLst>
    <p:notesMasterId r:id="rId16"/>
  </p:notesMasterIdLst>
  <p:handoutMasterIdLst>
    <p:handoutMasterId r:id="rId17"/>
  </p:handoutMasterIdLst>
  <p:sldIdLst>
    <p:sldId id="16359" r:id="rId3"/>
    <p:sldId id="16366" r:id="rId4"/>
    <p:sldId id="16368" r:id="rId5"/>
    <p:sldId id="16378" r:id="rId6"/>
    <p:sldId id="16365" r:id="rId7"/>
    <p:sldId id="16371" r:id="rId8"/>
    <p:sldId id="16372" r:id="rId9"/>
    <p:sldId id="16369" r:id="rId10"/>
    <p:sldId id="16375" r:id="rId11"/>
    <p:sldId id="16376" r:id="rId12"/>
    <p:sldId id="16379" r:id="rId13"/>
    <p:sldId id="16377" r:id="rId14"/>
    <p:sldId id="163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16EA83-8549-4DDB-B7E0-7EE19B08AC68}">
          <p14:sldIdLst>
            <p14:sldId id="16359"/>
            <p14:sldId id="16366"/>
            <p14:sldId id="16368"/>
            <p14:sldId id="16378"/>
            <p14:sldId id="16365"/>
            <p14:sldId id="16371"/>
            <p14:sldId id="16372"/>
            <p14:sldId id="16369"/>
            <p14:sldId id="16375"/>
            <p14:sldId id="16376"/>
            <p14:sldId id="16379"/>
            <p14:sldId id="16377"/>
          </p14:sldIdLst>
        </p14:section>
        <p14:section name="Раздел без заголовка" id="{D6552858-1DB0-472E-BA6B-8FEAD04719DF}">
          <p14:sldIdLst>
            <p14:sldId id="163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A46B"/>
    <a:srgbClr val="26A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9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36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CFB97-F7D2-4CA9-9858-C024B7251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68A60F-A624-4453-9CE6-B014162B8B62}">
      <dgm:prSet custT="1"/>
      <dgm:spPr>
        <a:solidFill>
          <a:schemeClr val="bg1"/>
        </a:solidFill>
        <a:ln w="6350">
          <a:solidFill>
            <a:srgbClr val="00B050"/>
          </a:solidFill>
        </a:ln>
      </dgm:spPr>
      <dgm:t>
        <a:bodyPr/>
        <a:lstStyle/>
        <a:p>
          <a:pPr rtl="0"/>
          <a:r>
            <a:rPr lang="ru-RU" sz="1400" dirty="0">
              <a:solidFill>
                <a:schemeClr val="tx1"/>
              </a:solidFill>
            </a:rPr>
            <a:t>если ранее указанный срок репатриации не соответствует условиям валютного договора и (или) рассчитан без учёта порядка расчета срока репатриации согласно приложению 1 к  Правил ЭИВК</a:t>
          </a:r>
        </a:p>
      </dgm:t>
    </dgm:pt>
    <dgm:pt modelId="{E1707E73-75FA-4E7F-BA75-C21C63A06EA3}" type="parTrans" cxnId="{62B42118-BE7E-4A07-8011-FD5E4E60F164}">
      <dgm:prSet/>
      <dgm:spPr/>
      <dgm:t>
        <a:bodyPr/>
        <a:lstStyle/>
        <a:p>
          <a:endParaRPr lang="ru-RU"/>
        </a:p>
      </dgm:t>
    </dgm:pt>
    <dgm:pt modelId="{712AA8B8-BFA1-4CB2-8981-2D5944917AE3}" type="sibTrans" cxnId="{62B42118-BE7E-4A07-8011-FD5E4E60F164}">
      <dgm:prSet/>
      <dgm:spPr/>
      <dgm:t>
        <a:bodyPr/>
        <a:lstStyle/>
        <a:p>
          <a:endParaRPr lang="ru-RU"/>
        </a:p>
      </dgm:t>
    </dgm:pt>
    <dgm:pt modelId="{9BF4849D-5BF7-499E-AB7C-C1DBAAA416AE}" type="pres">
      <dgm:prSet presAssocID="{5F9CFB97-F7D2-4CA9-9858-C024B72516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304CE5-A3FD-4087-A7F7-A1EB8F8AC049}" type="pres">
      <dgm:prSet presAssocID="{7B68A60F-A624-4453-9CE6-B014162B8B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17392C-DCC4-44D4-AF4B-74C63C7B1DC7}" type="presOf" srcId="{5F9CFB97-F7D2-4CA9-9858-C024B725167D}" destId="{9BF4849D-5BF7-499E-AB7C-C1DBAAA416AE}" srcOrd="0" destOrd="0" presId="urn:microsoft.com/office/officeart/2005/8/layout/vList2"/>
    <dgm:cxn modelId="{5405F620-6CD7-4DFB-85AF-BD9D167FA86B}" type="presOf" srcId="{7B68A60F-A624-4453-9CE6-B014162B8B62}" destId="{82304CE5-A3FD-4087-A7F7-A1EB8F8AC049}" srcOrd="0" destOrd="0" presId="urn:microsoft.com/office/officeart/2005/8/layout/vList2"/>
    <dgm:cxn modelId="{62B42118-BE7E-4A07-8011-FD5E4E60F164}" srcId="{5F9CFB97-F7D2-4CA9-9858-C024B725167D}" destId="{7B68A60F-A624-4453-9CE6-B014162B8B62}" srcOrd="0" destOrd="0" parTransId="{E1707E73-75FA-4E7F-BA75-C21C63A06EA3}" sibTransId="{712AA8B8-BFA1-4CB2-8981-2D5944917AE3}"/>
    <dgm:cxn modelId="{ADC0249F-1A1B-4B01-B694-32114F2456CA}" type="presParOf" srcId="{9BF4849D-5BF7-499E-AB7C-C1DBAAA416AE}" destId="{82304CE5-A3FD-4087-A7F7-A1EB8F8AC0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CD273-8544-46AD-91CE-0540F190A5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8A071B-3D04-493B-B4B1-A5EF51835C7D}">
      <dgm:prSet custT="1"/>
      <dgm:spPr>
        <a:solidFill>
          <a:schemeClr val="bg1"/>
        </a:solidFill>
        <a:ln w="3175">
          <a:solidFill>
            <a:srgbClr val="00B050"/>
          </a:solidFill>
        </a:ln>
      </dgm:spPr>
      <dgm:t>
        <a:bodyPr/>
        <a:lstStyle/>
        <a:p>
          <a:pPr rtl="0"/>
          <a:r>
            <a:rPr lang="ru-RU" sz="1400" dirty="0">
              <a:solidFill>
                <a:schemeClr val="tx1"/>
              </a:solidFill>
            </a:rPr>
            <a:t>при наличии документов, которыми подтверждается наступление обстоятельств, влияющих на сроки и условия исполнения обязательств сторонами по валютному договору:</a:t>
          </a:r>
        </a:p>
        <a:p>
          <a:pPr rtl="0"/>
          <a:r>
            <a:rPr lang="ru-RU" sz="1100" dirty="0">
              <a:solidFill>
                <a:schemeClr val="tx1"/>
              </a:solidFill>
            </a:rPr>
            <a:t>- изменения и (или) дополнения в валютный договор;</a:t>
          </a:r>
        </a:p>
        <a:p>
          <a:pPr rtl="0"/>
          <a:r>
            <a:rPr lang="ru-RU" sz="1100" dirty="0">
              <a:solidFill>
                <a:schemeClr val="tx1"/>
              </a:solidFill>
            </a:rPr>
            <a:t>- решения судебного или иного государственного органа, арбитража;</a:t>
          </a:r>
        </a:p>
        <a:p>
          <a:pPr rtl="0"/>
          <a:r>
            <a:rPr lang="ru-RU" sz="1100" dirty="0">
              <a:solidFill>
                <a:schemeClr val="tx1"/>
              </a:solidFill>
            </a:rPr>
            <a:t>- документа уполномоченного органа иностранного государства, свидетельствующего о том, что нерезидент находится на стадии ликвидации или проходит процедуру банкротства</a:t>
          </a:r>
        </a:p>
      </dgm:t>
    </dgm:pt>
    <dgm:pt modelId="{2DAF8FC3-8E5F-4D6B-997A-43CC4961ED23}" type="parTrans" cxnId="{5B28C777-01C2-43FC-8F08-58E0682B1A7E}">
      <dgm:prSet/>
      <dgm:spPr/>
      <dgm:t>
        <a:bodyPr/>
        <a:lstStyle/>
        <a:p>
          <a:endParaRPr lang="ru-RU"/>
        </a:p>
      </dgm:t>
    </dgm:pt>
    <dgm:pt modelId="{E160D021-4061-4409-873F-45E6990CA736}" type="sibTrans" cxnId="{5B28C777-01C2-43FC-8F08-58E0682B1A7E}">
      <dgm:prSet/>
      <dgm:spPr/>
      <dgm:t>
        <a:bodyPr/>
        <a:lstStyle/>
        <a:p>
          <a:endParaRPr lang="ru-RU"/>
        </a:p>
      </dgm:t>
    </dgm:pt>
    <dgm:pt modelId="{9F3F9DF3-E703-4B82-A645-EFE2E621C41E}">
      <dgm:prSet/>
      <dgm:spPr/>
      <dgm:t>
        <a:bodyPr/>
        <a:lstStyle/>
        <a:p>
          <a:pPr rtl="0"/>
          <a:endParaRPr lang="ru-RU" dirty="0"/>
        </a:p>
      </dgm:t>
    </dgm:pt>
    <dgm:pt modelId="{EC8FD914-B3A4-4EED-8654-E677024E76E5}" type="parTrans" cxnId="{D2AB5CA7-1BC1-4947-88FD-D8E89055D205}">
      <dgm:prSet/>
      <dgm:spPr/>
      <dgm:t>
        <a:bodyPr/>
        <a:lstStyle/>
        <a:p>
          <a:endParaRPr lang="ru-RU"/>
        </a:p>
      </dgm:t>
    </dgm:pt>
    <dgm:pt modelId="{35D1C715-C98F-42CD-A3F9-9CCC5B359D65}" type="sibTrans" cxnId="{D2AB5CA7-1BC1-4947-88FD-D8E89055D205}">
      <dgm:prSet/>
      <dgm:spPr/>
      <dgm:t>
        <a:bodyPr/>
        <a:lstStyle/>
        <a:p>
          <a:endParaRPr lang="ru-RU"/>
        </a:p>
      </dgm:t>
    </dgm:pt>
    <dgm:pt modelId="{910EBC27-80EA-4736-96B3-9E94105A78EA}" type="pres">
      <dgm:prSet presAssocID="{83ACD273-8544-46AD-91CE-0540F190A5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02AC35-8CB5-4B53-AF40-13EA5CB11759}" type="pres">
      <dgm:prSet presAssocID="{7B8A071B-3D04-493B-B4B1-A5EF51835C7D}" presName="parentText" presStyleLbl="node1" presStyleIdx="0" presStyleCnt="1" custLinFactY="11471" custLinFactNeighborX="-5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8BF63-CF1D-4F51-98F9-01E7F952CF53}" type="pres">
      <dgm:prSet presAssocID="{7B8A071B-3D04-493B-B4B1-A5EF51835C7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28C777-01C2-43FC-8F08-58E0682B1A7E}" srcId="{83ACD273-8544-46AD-91CE-0540F190A5ED}" destId="{7B8A071B-3D04-493B-B4B1-A5EF51835C7D}" srcOrd="0" destOrd="0" parTransId="{2DAF8FC3-8E5F-4D6B-997A-43CC4961ED23}" sibTransId="{E160D021-4061-4409-873F-45E6990CA736}"/>
    <dgm:cxn modelId="{C482E9D8-17CD-47DC-A5E6-D91591983DF7}" type="presOf" srcId="{7B8A071B-3D04-493B-B4B1-A5EF51835C7D}" destId="{FE02AC35-8CB5-4B53-AF40-13EA5CB11759}" srcOrd="0" destOrd="0" presId="urn:microsoft.com/office/officeart/2005/8/layout/vList2"/>
    <dgm:cxn modelId="{D2AB5CA7-1BC1-4947-88FD-D8E89055D205}" srcId="{7B8A071B-3D04-493B-B4B1-A5EF51835C7D}" destId="{9F3F9DF3-E703-4B82-A645-EFE2E621C41E}" srcOrd="0" destOrd="0" parTransId="{EC8FD914-B3A4-4EED-8654-E677024E76E5}" sibTransId="{35D1C715-C98F-42CD-A3F9-9CCC5B359D65}"/>
    <dgm:cxn modelId="{BBA8EC71-1996-4124-88DB-35A15BEF4835}" type="presOf" srcId="{9F3F9DF3-E703-4B82-A645-EFE2E621C41E}" destId="{9558BF63-CF1D-4F51-98F9-01E7F952CF53}" srcOrd="0" destOrd="0" presId="urn:microsoft.com/office/officeart/2005/8/layout/vList2"/>
    <dgm:cxn modelId="{429F8179-0B7D-4759-AD92-D845E4903B46}" type="presOf" srcId="{83ACD273-8544-46AD-91CE-0540F190A5ED}" destId="{910EBC27-80EA-4736-96B3-9E94105A78EA}" srcOrd="0" destOrd="0" presId="urn:microsoft.com/office/officeart/2005/8/layout/vList2"/>
    <dgm:cxn modelId="{D152E1B5-3510-4780-A03D-6A92A807AA21}" type="presParOf" srcId="{910EBC27-80EA-4736-96B3-9E94105A78EA}" destId="{FE02AC35-8CB5-4B53-AF40-13EA5CB11759}" srcOrd="0" destOrd="0" presId="urn:microsoft.com/office/officeart/2005/8/layout/vList2"/>
    <dgm:cxn modelId="{DC66D770-F2D5-4C96-BB33-3D98891E0F4A}" type="presParOf" srcId="{910EBC27-80EA-4736-96B3-9E94105A78EA}" destId="{9558BF63-CF1D-4F51-98F9-01E7F952CF5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FBBAF9-269C-4EA9-B941-1588FD68F3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20B804-84C8-404B-A6EC-DAB9C749EB13}">
      <dgm:prSet custT="1"/>
      <dgm:spPr>
        <a:solidFill>
          <a:schemeClr val="bg1"/>
        </a:solidFill>
        <a:ln w="3175">
          <a:solidFill>
            <a:srgbClr val="00B050"/>
          </a:solidFill>
        </a:ln>
      </dgm:spPr>
      <dgm:t>
        <a:bodyPr/>
        <a:lstStyle/>
        <a:p>
          <a:pPr rtl="0"/>
          <a:r>
            <a:rPr lang="ru-RU" sz="1400" dirty="0">
              <a:solidFill>
                <a:schemeClr val="tx1"/>
              </a:solidFill>
            </a:rPr>
            <a:t>возникновение обстоятельств непреодолимой силы, влияющих на изменение сроков и (или) условий исполнения обязательств сторонами по валютному договору</a:t>
          </a:r>
        </a:p>
      </dgm:t>
    </dgm:pt>
    <dgm:pt modelId="{EE4FCD3D-03E6-4990-85AE-50E8B871A8C2}" type="parTrans" cxnId="{5861C526-BD5F-4F9E-8D22-A74EB1B49D14}">
      <dgm:prSet/>
      <dgm:spPr/>
      <dgm:t>
        <a:bodyPr/>
        <a:lstStyle/>
        <a:p>
          <a:endParaRPr lang="ru-RU"/>
        </a:p>
      </dgm:t>
    </dgm:pt>
    <dgm:pt modelId="{B1183758-3B0A-4D05-814A-7519EAD88801}" type="sibTrans" cxnId="{5861C526-BD5F-4F9E-8D22-A74EB1B49D14}">
      <dgm:prSet/>
      <dgm:spPr/>
      <dgm:t>
        <a:bodyPr/>
        <a:lstStyle/>
        <a:p>
          <a:endParaRPr lang="ru-RU"/>
        </a:p>
      </dgm:t>
    </dgm:pt>
    <dgm:pt modelId="{C5DFE213-0498-4857-BA02-752D60680366}" type="pres">
      <dgm:prSet presAssocID="{F3FBBAF9-269C-4EA9-B941-1588FD68F3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ED8856-2213-4869-9785-3B0C1CF0AC7D}" type="pres">
      <dgm:prSet presAssocID="{2620B804-84C8-404B-A6EC-DAB9C749EB13}" presName="parentText" presStyleLbl="node1" presStyleIdx="0" presStyleCnt="1" custLinFactNeighborX="145" custLinFactNeighborY="100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029A24-93BA-43D2-81A9-ECA489ECAC3E}" type="presOf" srcId="{F3FBBAF9-269C-4EA9-B941-1588FD68F36F}" destId="{C5DFE213-0498-4857-BA02-752D60680366}" srcOrd="0" destOrd="0" presId="urn:microsoft.com/office/officeart/2005/8/layout/vList2"/>
    <dgm:cxn modelId="{5861C526-BD5F-4F9E-8D22-A74EB1B49D14}" srcId="{F3FBBAF9-269C-4EA9-B941-1588FD68F36F}" destId="{2620B804-84C8-404B-A6EC-DAB9C749EB13}" srcOrd="0" destOrd="0" parTransId="{EE4FCD3D-03E6-4990-85AE-50E8B871A8C2}" sibTransId="{B1183758-3B0A-4D05-814A-7519EAD88801}"/>
    <dgm:cxn modelId="{336157D9-A681-4036-B1B5-168F09437A89}" type="presOf" srcId="{2620B804-84C8-404B-A6EC-DAB9C749EB13}" destId="{91ED8856-2213-4869-9785-3B0C1CF0AC7D}" srcOrd="0" destOrd="0" presId="urn:microsoft.com/office/officeart/2005/8/layout/vList2"/>
    <dgm:cxn modelId="{DA2DC06D-160F-474A-A0AC-88B70F17507E}" type="presParOf" srcId="{C5DFE213-0498-4857-BA02-752D60680366}" destId="{91ED8856-2213-4869-9785-3B0C1CF0AC7D}" srcOrd="0" destOrd="0" presId="urn:microsoft.com/office/officeart/2005/8/layout/vList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2EFDBAF8-FC06-6719-FFD5-9E9296133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D8C7F6C-A0B2-AD9B-8D05-EA4B2506AC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34267-E4CD-4949-974F-DCAE8E75D379}" type="datetimeFigureOut">
              <a:rPr lang="aa-ET" smtClean="0"/>
              <a:t>19/01/2024</a:t>
            </a:fld>
            <a:endParaRPr lang="aa-ET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4543E3C-E640-B5E4-671B-DD57286114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68299A1-D0AA-3CC8-C17D-B0974D91CE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7B1AC-71B4-EF40-96B6-395C1E601E51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4316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5E83E-378A-3D48-BF84-B3EF791E139A}" type="datetimeFigureOut">
              <a:rPr lang="aa-ET" smtClean="0"/>
              <a:t>19/01/2024</a:t>
            </a:fld>
            <a:endParaRPr lang="aa-ET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27EAD-FBBB-1D46-A3AE-AAB604BF14E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41537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CC_Project Ch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23">
            <a:extLst>
              <a:ext uri="{FF2B5EF4-FFF2-40B4-BE49-F238E27FC236}">
                <a16:creationId xmlns:a16="http://schemas.microsoft.com/office/drawing/2014/main" xmlns="" id="{398BDE1D-5DEA-524E-8486-D46DD1F07561}"/>
              </a:ext>
            </a:extLst>
          </p:cNvPr>
          <p:cNvSpPr/>
          <p:nvPr userDrawn="1"/>
        </p:nvSpPr>
        <p:spPr>
          <a:xfrm>
            <a:off x="7122252" y="3279170"/>
            <a:ext cx="4518886" cy="2521895"/>
          </a:xfrm>
          <a:prstGeom prst="roundRect">
            <a:avLst>
              <a:gd name="adj" fmla="val 1374"/>
            </a:avLst>
          </a:prstGeom>
          <a:solidFill>
            <a:schemeClr val="accent6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000" b="0" i="0" u="none" strike="noStrike" kern="120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Rectangle 323">
            <a:extLst>
              <a:ext uri="{FF2B5EF4-FFF2-40B4-BE49-F238E27FC236}">
                <a16:creationId xmlns:a16="http://schemas.microsoft.com/office/drawing/2014/main" xmlns="" id="{1BFE139D-3016-E843-BEA4-265E7E5BA0B3}"/>
              </a:ext>
            </a:extLst>
          </p:cNvPr>
          <p:cNvSpPr/>
          <p:nvPr userDrawn="1"/>
        </p:nvSpPr>
        <p:spPr>
          <a:xfrm>
            <a:off x="2407029" y="1102999"/>
            <a:ext cx="4597778" cy="2102052"/>
          </a:xfrm>
          <a:prstGeom prst="roundRect">
            <a:avLst>
              <a:gd name="adj" fmla="val 3090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200" b="0" i="0" u="none" strike="noStrike" kern="120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xmlns="" id="{6FCA2598-ADCF-8B49-B540-A0C6F915A172}"/>
              </a:ext>
            </a:extLst>
          </p:cNvPr>
          <p:cNvSpPr txBox="1">
            <a:spLocks/>
          </p:cNvSpPr>
          <p:nvPr userDrawn="1"/>
        </p:nvSpPr>
        <p:spPr>
          <a:xfrm>
            <a:off x="2459280" y="1115152"/>
            <a:ext cx="3233497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ctr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None/>
              <a:defRPr lang="ru-RU" sz="14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015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587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895350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44613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344613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793875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793875" algn="l"/>
              </a:tabLst>
              <a:defRPr lang="en-US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10002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видение проекта</a:t>
            </a:r>
            <a:endParaRPr kumimoji="0" lang="en-US" sz="1200" b="1" i="0" u="none" strike="noStrike" kern="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Rectangle 323">
            <a:extLst>
              <a:ext uri="{FF2B5EF4-FFF2-40B4-BE49-F238E27FC236}">
                <a16:creationId xmlns:a16="http://schemas.microsoft.com/office/drawing/2014/main" xmlns="" id="{4EF952F1-AC93-AA4B-A4D7-CC7A2F8C45A8}"/>
              </a:ext>
            </a:extLst>
          </p:cNvPr>
          <p:cNvSpPr/>
          <p:nvPr userDrawn="1"/>
        </p:nvSpPr>
        <p:spPr>
          <a:xfrm>
            <a:off x="3093950" y="3279170"/>
            <a:ext cx="3910857" cy="2521895"/>
          </a:xfrm>
          <a:prstGeom prst="roundRect">
            <a:avLst>
              <a:gd name="adj" fmla="val 1026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Прямоугольник 6">
            <a:extLst>
              <a:ext uri="{FF2B5EF4-FFF2-40B4-BE49-F238E27FC236}">
                <a16:creationId xmlns:a16="http://schemas.microsoft.com/office/drawing/2014/main" xmlns="" id="{A7D8E707-659C-8849-81C4-B4A6BE45E2C0}"/>
              </a:ext>
            </a:extLst>
          </p:cNvPr>
          <p:cNvSpPr/>
          <p:nvPr userDrawn="1"/>
        </p:nvSpPr>
        <p:spPr>
          <a:xfrm>
            <a:off x="3145457" y="3291060"/>
            <a:ext cx="160620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10002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эффект/экономика</a:t>
            </a:r>
          </a:p>
        </p:txBody>
      </p:sp>
      <p:sp>
        <p:nvSpPr>
          <p:cNvPr id="18" name="Rectangle 323">
            <a:extLst>
              <a:ext uri="{FF2B5EF4-FFF2-40B4-BE49-F238E27FC236}">
                <a16:creationId xmlns:a16="http://schemas.microsoft.com/office/drawing/2014/main" xmlns="" id="{70BB6096-2D8B-3E4D-82F0-74D210A51F58}"/>
              </a:ext>
            </a:extLst>
          </p:cNvPr>
          <p:cNvSpPr/>
          <p:nvPr userDrawn="1"/>
        </p:nvSpPr>
        <p:spPr>
          <a:xfrm>
            <a:off x="7122252" y="1102999"/>
            <a:ext cx="4518885" cy="2102052"/>
          </a:xfrm>
          <a:prstGeom prst="roundRect">
            <a:avLst>
              <a:gd name="adj" fmla="val 2302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x-none" sz="1000" b="0" i="0" u="none" strike="noStrike" kern="120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Текст 10">
            <a:extLst>
              <a:ext uri="{FF2B5EF4-FFF2-40B4-BE49-F238E27FC236}">
                <a16:creationId xmlns:a16="http://schemas.microsoft.com/office/drawing/2014/main" xmlns="" id="{7A6A170B-8822-0F4C-ADBD-C68BF3813D04}"/>
              </a:ext>
            </a:extLst>
          </p:cNvPr>
          <p:cNvSpPr txBox="1">
            <a:spLocks/>
          </p:cNvSpPr>
          <p:nvPr userDrawn="1"/>
        </p:nvSpPr>
        <p:spPr>
          <a:xfrm>
            <a:off x="7171750" y="1115152"/>
            <a:ext cx="2244725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ctr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None/>
              <a:defRPr lang="ru-RU" sz="14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015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587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895350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44613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344613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793875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793875" algn="l"/>
              </a:tabLst>
              <a:defRPr lang="en-US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10002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целевая аудитория</a:t>
            </a:r>
            <a:endParaRPr kumimoji="0" lang="en-US" sz="1200" b="1" i="0" u="none" strike="noStrike" kern="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Rectangle 323">
            <a:extLst>
              <a:ext uri="{FF2B5EF4-FFF2-40B4-BE49-F238E27FC236}">
                <a16:creationId xmlns:a16="http://schemas.microsoft.com/office/drawing/2014/main" xmlns="" id="{0124F91F-2BC6-9C46-85E4-642159A8A480}"/>
              </a:ext>
            </a:extLst>
          </p:cNvPr>
          <p:cNvSpPr/>
          <p:nvPr userDrawn="1"/>
        </p:nvSpPr>
        <p:spPr>
          <a:xfrm>
            <a:off x="553717" y="4628370"/>
            <a:ext cx="2470314" cy="540000"/>
          </a:xfrm>
          <a:prstGeom prst="roundRect">
            <a:avLst>
              <a:gd name="adj" fmla="val 9574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000" b="0" i="0" u="none" strike="noStrike" kern="120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4" name="Rectangle 323">
            <a:extLst>
              <a:ext uri="{FF2B5EF4-FFF2-40B4-BE49-F238E27FC236}">
                <a16:creationId xmlns:a16="http://schemas.microsoft.com/office/drawing/2014/main" xmlns="" id="{CA5FAA3B-0B93-694D-BB42-E0199BC2981F}"/>
              </a:ext>
            </a:extLst>
          </p:cNvPr>
          <p:cNvSpPr/>
          <p:nvPr userDrawn="1"/>
        </p:nvSpPr>
        <p:spPr>
          <a:xfrm>
            <a:off x="553717" y="5261065"/>
            <a:ext cx="2470314" cy="540000"/>
          </a:xfrm>
          <a:prstGeom prst="roundRect">
            <a:avLst>
              <a:gd name="adj" fmla="val 8291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5" name="Текст 10">
            <a:extLst>
              <a:ext uri="{FF2B5EF4-FFF2-40B4-BE49-F238E27FC236}">
                <a16:creationId xmlns:a16="http://schemas.microsoft.com/office/drawing/2014/main" xmlns="" id="{F12F2A4D-6453-6441-ABA9-3FDD47A156B1}"/>
              </a:ext>
            </a:extLst>
          </p:cNvPr>
          <p:cNvSpPr txBox="1">
            <a:spLocks/>
          </p:cNvSpPr>
          <p:nvPr userDrawn="1"/>
        </p:nvSpPr>
        <p:spPr>
          <a:xfrm>
            <a:off x="605714" y="4642385"/>
            <a:ext cx="2244725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ctr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None/>
              <a:defRPr lang="ru-RU" sz="14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015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587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895350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44613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344613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793875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793875" algn="l"/>
              </a:tabLst>
              <a:defRPr lang="en-US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запуск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MVP</a:t>
            </a: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ru-RU" sz="700" b="0" i="0" u="none" strike="noStrike" kern="1200" cap="none" spc="0" normalizeH="0" baseline="0" noProof="0">
                <a:ln>
                  <a:noFill/>
                </a:ln>
                <a:solidFill>
                  <a:srgbClr val="58595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(внедрение изменений)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8595A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xmlns="" id="{85DB4F89-8363-6E4C-8A36-EDA2EA440142}"/>
              </a:ext>
            </a:extLst>
          </p:cNvPr>
          <p:cNvSpPr txBox="1">
            <a:spLocks/>
          </p:cNvSpPr>
          <p:nvPr userDrawn="1"/>
        </p:nvSpPr>
        <p:spPr>
          <a:xfrm>
            <a:off x="600433" y="5274920"/>
            <a:ext cx="2244725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ctr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None/>
              <a:defRPr lang="ru-RU" sz="14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015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587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895350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44613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344613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793875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793875" algn="l"/>
              </a:tabLst>
              <a:defRPr lang="en-US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10002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масштабирование</a:t>
            </a: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9" name="Текст 10">
            <a:extLst>
              <a:ext uri="{FF2B5EF4-FFF2-40B4-BE49-F238E27FC236}">
                <a16:creationId xmlns:a16="http://schemas.microsoft.com/office/drawing/2014/main" xmlns="" id="{2361F329-3E7B-7240-8F14-877436FC94C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59280" y="1373938"/>
            <a:ext cx="4030230" cy="1701448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ru-RU" sz="1000" kern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Сделайте короткое описание отражающая суть и основную мысль вашего проекта.</a:t>
            </a:r>
          </a:p>
          <a:p>
            <a:pPr lvl="0"/>
            <a:r>
              <a:rPr lang="ru-RU"/>
              <a:t>Попробуйте уложить вашу мысль в 3-4 коротких предложения, чтобы она была понятна при первом прочтении.</a:t>
            </a:r>
          </a:p>
          <a:p>
            <a:pPr lvl="0"/>
            <a:r>
              <a:rPr lang="ru-RU"/>
              <a:t>Не используйте слишком сложные слова.</a:t>
            </a:r>
          </a:p>
        </p:txBody>
      </p:sp>
      <p:sp>
        <p:nvSpPr>
          <p:cNvPr id="33" name="Текст 10">
            <a:extLst>
              <a:ext uri="{FF2B5EF4-FFF2-40B4-BE49-F238E27FC236}">
                <a16:creationId xmlns:a16="http://schemas.microsoft.com/office/drawing/2014/main" xmlns="" id="{F3F63B57-28B4-624E-BDA3-6C8FC26ED7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5714" y="4872026"/>
            <a:ext cx="2364284" cy="238286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ru-RU" sz="1000" kern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Дата внедрения первых изменений</a:t>
            </a:r>
          </a:p>
        </p:txBody>
      </p:sp>
      <p:sp>
        <p:nvSpPr>
          <p:cNvPr id="34" name="Текст 10">
            <a:extLst>
              <a:ext uri="{FF2B5EF4-FFF2-40B4-BE49-F238E27FC236}">
                <a16:creationId xmlns:a16="http://schemas.microsoft.com/office/drawing/2014/main" xmlns="" id="{44FE9DA7-8EA4-2349-B7C0-B433B8913F0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0433" y="5504561"/>
            <a:ext cx="2364284" cy="238286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ru-RU" sz="1000" kern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Дата масштабирования и завершения проекта</a:t>
            </a:r>
          </a:p>
        </p:txBody>
      </p:sp>
      <p:sp>
        <p:nvSpPr>
          <p:cNvPr id="35" name="Прямоугольник 24">
            <a:extLst>
              <a:ext uri="{FF2B5EF4-FFF2-40B4-BE49-F238E27FC236}">
                <a16:creationId xmlns:a16="http://schemas.microsoft.com/office/drawing/2014/main" xmlns="" id="{1062C3F2-6C39-1F4E-939B-A8EAF6A354C4}"/>
              </a:ext>
            </a:extLst>
          </p:cNvPr>
          <p:cNvSpPr/>
          <p:nvPr userDrawn="1"/>
        </p:nvSpPr>
        <p:spPr>
          <a:xfrm>
            <a:off x="7171750" y="3291060"/>
            <a:ext cx="227626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10002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вовлеченные подразделения</a:t>
            </a:r>
          </a:p>
        </p:txBody>
      </p:sp>
      <p:sp>
        <p:nvSpPr>
          <p:cNvPr id="37" name="Rectangle 323">
            <a:extLst>
              <a:ext uri="{FF2B5EF4-FFF2-40B4-BE49-F238E27FC236}">
                <a16:creationId xmlns:a16="http://schemas.microsoft.com/office/drawing/2014/main" xmlns="" id="{13AA60E4-8377-9B4C-9B15-2E27D6B6569C}"/>
              </a:ext>
            </a:extLst>
          </p:cNvPr>
          <p:cNvSpPr/>
          <p:nvPr userDrawn="1"/>
        </p:nvSpPr>
        <p:spPr>
          <a:xfrm>
            <a:off x="553717" y="3995675"/>
            <a:ext cx="2470314" cy="540000"/>
          </a:xfrm>
          <a:prstGeom prst="roundRect">
            <a:avLst>
              <a:gd name="adj" fmla="val 9574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000" b="0" i="0" u="none" strike="noStrike" kern="120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8" name="Текст 10">
            <a:extLst>
              <a:ext uri="{FF2B5EF4-FFF2-40B4-BE49-F238E27FC236}">
                <a16:creationId xmlns:a16="http://schemas.microsoft.com/office/drawing/2014/main" xmlns="" id="{F66B6EF5-139C-D94F-8DAC-E61A9D0CD901}"/>
              </a:ext>
            </a:extLst>
          </p:cNvPr>
          <p:cNvSpPr txBox="1">
            <a:spLocks/>
          </p:cNvSpPr>
          <p:nvPr userDrawn="1"/>
        </p:nvSpPr>
        <p:spPr>
          <a:xfrm>
            <a:off x="605714" y="4009530"/>
            <a:ext cx="2244725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ctr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None/>
              <a:defRPr lang="ru-RU" sz="14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015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587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895350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44613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344613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793875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793875" algn="l"/>
              </a:tabLst>
              <a:defRPr lang="en-US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10002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старт проекта</a:t>
            </a:r>
            <a:endParaRPr kumimoji="0" lang="en-US" sz="1200" b="1" i="0" u="none" strike="noStrike" kern="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9" name="Текст 10">
            <a:extLst>
              <a:ext uri="{FF2B5EF4-FFF2-40B4-BE49-F238E27FC236}">
                <a16:creationId xmlns:a16="http://schemas.microsoft.com/office/drawing/2014/main" xmlns="" id="{57BBC1F8-0263-654A-9FBF-224E2466942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5714" y="4239171"/>
            <a:ext cx="2364284" cy="238286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ru-RU" sz="1000" kern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1000" i="1">
                <a:solidFill>
                  <a:schemeClr val="tx1">
                    <a:lumMod val="75000"/>
                  </a:schemeClr>
                </a:solidFill>
              </a:rPr>
              <a:t>Дата фактического старта проекта. </a:t>
            </a:r>
            <a:r>
              <a:rPr lang="ru-RU" sz="1000" i="1" err="1">
                <a:solidFill>
                  <a:schemeClr val="tx1">
                    <a:lumMod val="75000"/>
                  </a:schemeClr>
                </a:solidFill>
              </a:rPr>
              <a:t>чч.мм.гг</a:t>
            </a:r>
            <a:endParaRPr lang="ru-RU" sz="1000" i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Текст 10">
            <a:extLst>
              <a:ext uri="{FF2B5EF4-FFF2-40B4-BE49-F238E27FC236}">
                <a16:creationId xmlns:a16="http://schemas.microsoft.com/office/drawing/2014/main" xmlns="" id="{2FFC0341-F94F-F2BC-F69B-BD3DAA4F37F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141476" y="3579886"/>
            <a:ext cx="3779441" cy="1701448"/>
          </a:xfrm>
          <a:prstGeom prst="rect">
            <a:avLst/>
          </a:prstGeom>
        </p:spPr>
        <p:txBody>
          <a:bodyPr wrap="square">
            <a:noAutofit/>
          </a:bodyPr>
          <a:lstStyle>
            <a:lvl1pPr marL="171450" indent="-1714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ru-RU" sz="1000" kern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эффект 1</a:t>
            </a:r>
          </a:p>
          <a:p>
            <a:pPr lvl="0"/>
            <a:r>
              <a:rPr lang="ru-RU"/>
              <a:t>эффект 2</a:t>
            </a:r>
          </a:p>
          <a:p>
            <a:pPr lvl="0"/>
            <a:r>
              <a:rPr lang="ru-RU"/>
              <a:t>эффект 3</a:t>
            </a:r>
          </a:p>
        </p:txBody>
      </p:sp>
      <p:sp>
        <p:nvSpPr>
          <p:cNvPr id="4" name="Текст 10">
            <a:extLst>
              <a:ext uri="{FF2B5EF4-FFF2-40B4-BE49-F238E27FC236}">
                <a16:creationId xmlns:a16="http://schemas.microsoft.com/office/drawing/2014/main" xmlns="" id="{556D77B2-84D3-047B-A323-D2488683612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80139" y="1373937"/>
            <a:ext cx="3779441" cy="1701448"/>
          </a:xfrm>
          <a:prstGeom prst="rect">
            <a:avLst/>
          </a:prstGeom>
        </p:spPr>
        <p:txBody>
          <a:bodyPr wrap="square">
            <a:noAutofit/>
          </a:bodyPr>
          <a:lstStyle>
            <a:lvl1pPr marL="171450" indent="-1714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ru-RU" sz="1000" kern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текст</a:t>
            </a:r>
          </a:p>
        </p:txBody>
      </p:sp>
      <p:sp>
        <p:nvSpPr>
          <p:cNvPr id="5" name="Текст 10">
            <a:extLst>
              <a:ext uri="{FF2B5EF4-FFF2-40B4-BE49-F238E27FC236}">
                <a16:creationId xmlns:a16="http://schemas.microsoft.com/office/drawing/2014/main" xmlns="" id="{0887C307-710E-74A2-DB31-4760542D076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171750" y="3568006"/>
            <a:ext cx="3779441" cy="1701448"/>
          </a:xfrm>
          <a:prstGeom prst="rect">
            <a:avLst/>
          </a:prstGeom>
        </p:spPr>
        <p:txBody>
          <a:bodyPr wrap="square">
            <a:noAutofit/>
          </a:bodyPr>
          <a:lstStyle>
            <a:lvl1pPr marL="171450" indent="-1714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ru-RU" sz="1000" kern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текст</a:t>
            </a: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xmlns="" id="{4864A907-2978-2310-0CBD-17DAC4382AC6}"/>
              </a:ext>
            </a:extLst>
          </p:cNvPr>
          <p:cNvSpPr txBox="1">
            <a:spLocks/>
          </p:cNvSpPr>
          <p:nvPr userDrawn="1"/>
        </p:nvSpPr>
        <p:spPr>
          <a:xfrm>
            <a:off x="1960" y="6611540"/>
            <a:ext cx="589617" cy="24646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94AAEA-EAD0-724B-8919-032D89966542}" type="slidenum">
              <a:rPr lang="en-US" sz="800" smtClean="0">
                <a:solidFill>
                  <a:srgbClr val="FEFFFE"/>
                </a:solidFill>
                <a:latin typeface="Century Gothic" panose="020B0502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>
              <a:solidFill>
                <a:srgbClr val="FEFFF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2" name="Picture Placeholder 22" descr="Изображение выглядит как человек, мужчина, костюм, носит&#10;&#10;Автоматически созданное описание">
            <a:extLst>
              <a:ext uri="{FF2B5EF4-FFF2-40B4-BE49-F238E27FC236}">
                <a16:creationId xmlns:a16="http://schemas.microsoft.com/office/drawing/2014/main" xmlns="" id="{60081140-48A6-267B-0338-8D9C26C8BD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-131248" t="-37647" r="131248" b="37737"/>
          <a:stretch/>
        </p:blipFill>
        <p:spPr bwMode="auto">
          <a:xfrm>
            <a:off x="698749" y="1175823"/>
            <a:ext cx="1461340" cy="1461340"/>
          </a:xfrm>
          <a:prstGeom prst="ellipse">
            <a:avLst/>
          </a:prstGeom>
          <a:noFill/>
          <a:ln w="38100">
            <a:solidFill>
              <a:srgbClr val="26AE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D672E284-6AF7-EF60-C695-59060E24AA01}"/>
              </a:ext>
            </a:extLst>
          </p:cNvPr>
          <p:cNvSpPr/>
          <p:nvPr userDrawn="1"/>
        </p:nvSpPr>
        <p:spPr>
          <a:xfrm>
            <a:off x="118779" y="6027601"/>
            <a:ext cx="3712992" cy="83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ru-RU" sz="1400">
              <a:solidFill>
                <a:schemeClr val="bg1"/>
              </a:solidFill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55D7BD6A-640D-8EA5-024F-EAD6631A3991}"/>
              </a:ext>
            </a:extLst>
          </p:cNvPr>
          <p:cNvSpPr/>
          <p:nvPr userDrawn="1"/>
        </p:nvSpPr>
        <p:spPr>
          <a:xfrm>
            <a:off x="8477048" y="6021388"/>
            <a:ext cx="3712992" cy="83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ru-RU" sz="1400">
              <a:solidFill>
                <a:schemeClr val="bg1"/>
              </a:solidFill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A473C95F-325E-2D4C-B9FA-75D0AD23CC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813" r="9129" b="5070"/>
          <a:stretch/>
        </p:blipFill>
        <p:spPr>
          <a:xfrm>
            <a:off x="10545892" y="0"/>
            <a:ext cx="1465308" cy="1010194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id="{69AE41BF-79BF-B73D-9C44-697432335EA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1736" y="6024180"/>
            <a:ext cx="2127062" cy="843490"/>
          </a:xfrm>
          <a:prstGeom prst="rect">
            <a:avLst/>
          </a:prstGeom>
        </p:spPr>
      </p:pic>
      <p:sp>
        <p:nvSpPr>
          <p:cNvPr id="57" name="Title 1">
            <a:extLst>
              <a:ext uri="{FF2B5EF4-FFF2-40B4-BE49-F238E27FC236}">
                <a16:creationId xmlns:a16="http://schemas.microsoft.com/office/drawing/2014/main" xmlns="" id="{83CD4C18-CDF9-C856-CBE7-4D35918C9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3479" y="188914"/>
            <a:ext cx="11089232" cy="399830"/>
          </a:xfrm>
        </p:spPr>
        <p:txBody>
          <a:bodyPr/>
          <a:lstStyle>
            <a:lvl1pPr>
              <a:defRPr>
                <a:solidFill>
                  <a:srgbClr val="26AE60"/>
                </a:solidFill>
              </a:defRPr>
            </a:lvl1pPr>
          </a:lstStyle>
          <a:p>
            <a:r>
              <a:rPr lang="ru-RU"/>
              <a:t>название проекта </a:t>
            </a:r>
            <a:r>
              <a:rPr lang="en-US" altLang="en-US" noProof="0"/>
              <a:t>| Project Charter 1/</a:t>
            </a:r>
            <a:r>
              <a:rPr lang="ru-RU" altLang="en-US" noProof="0"/>
              <a:t>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 preserve="1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preserve="1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914400"/>
            <a:endParaRPr sz="2400">
              <a:solidFill>
                <a:srgbClr val="000000"/>
              </a:solidFill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6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517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 preserve="1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00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08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 1" preserve="1">
  <p:cSld name="Только заголовок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11430000" y="6311900"/>
            <a:ext cx="440400" cy="546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1393903" y="365125"/>
            <a:ext cx="9748400" cy="5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334539" y="365125"/>
            <a:ext cx="929600" cy="917600"/>
          </a:xfrm>
          <a:prstGeom prst="rect">
            <a:avLst/>
          </a:prstGeom>
          <a:solidFill>
            <a:srgbClr val="EE4237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914400"/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334539" y="365125"/>
            <a:ext cx="929600" cy="917600"/>
          </a:xfrm>
          <a:prstGeom prst="rect">
            <a:avLst/>
          </a:prstGeom>
          <a:solidFill>
            <a:srgbClr val="EE4237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914400"/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34539" y="365125"/>
            <a:ext cx="929600" cy="917600"/>
          </a:xfrm>
          <a:prstGeom prst="rect">
            <a:avLst/>
          </a:prstGeom>
          <a:solidFill>
            <a:srgbClr val="EE4237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914400"/>
            <a:endParaRPr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5987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 preserve="1">
  <p:cSld name="Заголовок и объект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23323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1219170" lvl="1" indent="-42332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828754" lvl="2" indent="-42332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2438339" lvl="3" indent="-42332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3047924" lvl="4" indent="-42332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pPr defTabSz="914400"/>
            <a:endParaRPr>
              <a:solidFill>
                <a:srgbClr val="000000"/>
              </a:solidFill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pPr defTabSz="914400"/>
            <a:endParaRPr>
              <a:solidFill>
                <a:srgbClr val="000000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68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1" preserve="1">
  <p:cSld name="Титульный слайд 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8600" y="5891019"/>
            <a:ext cx="5324869" cy="777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8600" y="5891019"/>
            <a:ext cx="5324869" cy="7772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269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17" preserve="1">
  <p:cSld name="Титульный слайд 17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60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18" preserve="1">
  <p:cSld name="Титульный слайд 18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0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ject Charter 3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D5F222-EDFB-7D42-A29D-FB14C0C23B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ru-RU"/>
              <a:t>название проекта </a:t>
            </a:r>
            <a:r>
              <a:rPr lang="en-US" altLang="en-US" noProof="0"/>
              <a:t>| Project Charter </a:t>
            </a:r>
            <a:r>
              <a:rPr lang="ru-RU" altLang="en-US" noProof="0"/>
              <a:t>2</a:t>
            </a:r>
            <a:r>
              <a:rPr lang="en-US" altLang="en-US" noProof="0"/>
              <a:t>/</a:t>
            </a:r>
            <a:r>
              <a:rPr lang="ru-RU" altLang="en-US" noProof="0"/>
              <a:t>2</a:t>
            </a:r>
            <a:endParaRPr lang="ru-RU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xmlns="" id="{4E2B59D6-D165-CB42-BEAB-DD3E9F944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60" y="6611540"/>
            <a:ext cx="589617" cy="246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94AAEA-EAD0-724B-8919-032D89966542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FEFFF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EFFF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1" name="Таблица 212">
            <a:extLst>
              <a:ext uri="{FF2B5EF4-FFF2-40B4-BE49-F238E27FC236}">
                <a16:creationId xmlns:a16="http://schemas.microsoft.com/office/drawing/2014/main" xmlns="" id="{95EFE663-FD5C-A743-BFFC-D8996B96361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90851923"/>
              </p:ext>
            </p:extLst>
          </p:nvPr>
        </p:nvGraphicFramePr>
        <p:xfrm>
          <a:off x="5998365" y="1103000"/>
          <a:ext cx="5633020" cy="4666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04">
                  <a:extLst>
                    <a:ext uri="{9D8B030D-6E8A-4147-A177-3AD203B41FA5}">
                      <a16:colId xmlns:a16="http://schemas.microsoft.com/office/drawing/2014/main" xmlns="" val="1746448517"/>
                    </a:ext>
                  </a:extLst>
                </a:gridCol>
                <a:gridCol w="1126604">
                  <a:extLst>
                    <a:ext uri="{9D8B030D-6E8A-4147-A177-3AD203B41FA5}">
                      <a16:colId xmlns:a16="http://schemas.microsoft.com/office/drawing/2014/main" xmlns="" val="4274076001"/>
                    </a:ext>
                  </a:extLst>
                </a:gridCol>
                <a:gridCol w="1126604">
                  <a:extLst>
                    <a:ext uri="{9D8B030D-6E8A-4147-A177-3AD203B41FA5}">
                      <a16:colId xmlns:a16="http://schemas.microsoft.com/office/drawing/2014/main" xmlns="" val="2703375403"/>
                    </a:ext>
                  </a:extLst>
                </a:gridCol>
                <a:gridCol w="1126604">
                  <a:extLst>
                    <a:ext uri="{9D8B030D-6E8A-4147-A177-3AD203B41FA5}">
                      <a16:colId xmlns:a16="http://schemas.microsoft.com/office/drawing/2014/main" xmlns="" val="353464096"/>
                    </a:ext>
                  </a:extLst>
                </a:gridCol>
                <a:gridCol w="1126604">
                  <a:extLst>
                    <a:ext uri="{9D8B030D-6E8A-4147-A177-3AD203B41FA5}">
                      <a16:colId xmlns:a16="http://schemas.microsoft.com/office/drawing/2014/main" xmlns="" val="2687335800"/>
                    </a:ext>
                  </a:extLst>
                </a:gridCol>
              </a:tblGrid>
              <a:tr h="4513687">
                <a:tc>
                  <a:txBody>
                    <a:bodyPr/>
                    <a:lstStyle/>
                    <a:p>
                      <a:pPr algn="ctr"/>
                      <a:endParaRPr lang="ru-RU" sz="12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9373423"/>
                  </a:ext>
                </a:extLst>
              </a:tr>
              <a:tr h="152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>
                          <a:solidFill>
                            <a:schemeClr val="bg2">
                              <a:lumMod val="65000"/>
                            </a:schemeClr>
                          </a:solidFill>
                        </a:rPr>
                        <a:t>апрель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>
                          <a:solidFill>
                            <a:schemeClr val="bg2">
                              <a:lumMod val="65000"/>
                            </a:schemeClr>
                          </a:solidFill>
                        </a:rPr>
                        <a:t>май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>
                          <a:solidFill>
                            <a:schemeClr val="bg2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июнь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>
                          <a:solidFill>
                            <a:schemeClr val="bg2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3кв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bg2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4кв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2580180"/>
                  </a:ext>
                </a:extLst>
              </a:tr>
            </a:tbl>
          </a:graphicData>
        </a:graphic>
      </p:graphicFrame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421EC03E-B2A5-4546-9EB3-81A5AF3566E6}"/>
              </a:ext>
            </a:extLst>
          </p:cNvPr>
          <p:cNvSpPr txBox="1">
            <a:spLocks/>
          </p:cNvSpPr>
          <p:nvPr userDrawn="1"/>
        </p:nvSpPr>
        <p:spPr>
          <a:xfrm>
            <a:off x="6067573" y="1115152"/>
            <a:ext cx="2244725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ctr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None/>
              <a:defRPr lang="ru-RU" sz="14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015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58750" indent="-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895350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44613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344613" algn="l"/>
              </a:tabLst>
              <a:defRPr lang="ru-RU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793875" indent="216000" algn="l" rtl="0" eaLnBrk="1" fontAlgn="base" hangingPunct="1"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FontTx/>
              <a:buBlip>
                <a:blip r:embed="rId2"/>
              </a:buBlip>
              <a:tabLst>
                <a:tab pos="1793875" algn="l"/>
              </a:tabLst>
              <a:defRPr lang="en-US" sz="16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>
                <a:srgbClr val="9F9F9F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>
                <a:ln>
                  <a:noFill/>
                </a:ln>
                <a:solidFill>
                  <a:srgbClr val="10002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план проекта </a:t>
            </a:r>
            <a:r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10002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2023</a:t>
            </a: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10002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08BCF30-DCB3-EC81-E7EA-138B998CC5D5}"/>
              </a:ext>
            </a:extLst>
          </p:cNvPr>
          <p:cNvSpPr txBox="1">
            <a:spLocks/>
          </p:cNvSpPr>
          <p:nvPr userDrawn="1"/>
        </p:nvSpPr>
        <p:spPr>
          <a:xfrm>
            <a:off x="1960" y="6611540"/>
            <a:ext cx="589617" cy="24646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94AAEA-EAD0-724B-8919-032D89966542}" type="slidenum">
              <a:rPr lang="en-US" sz="800" smtClean="0">
                <a:solidFill>
                  <a:srgbClr val="FEFFFE"/>
                </a:solidFill>
                <a:latin typeface="Century Gothic" panose="020B0502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>
              <a:solidFill>
                <a:srgbClr val="FEFFFE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77FA7A8-88E6-B052-DCB9-8072EC9589AD}"/>
              </a:ext>
            </a:extLst>
          </p:cNvPr>
          <p:cNvSpPr/>
          <p:nvPr userDrawn="1"/>
        </p:nvSpPr>
        <p:spPr>
          <a:xfrm>
            <a:off x="118779" y="6027601"/>
            <a:ext cx="3712992" cy="83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ru-RU" sz="1400">
              <a:solidFill>
                <a:schemeClr val="bg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3C1EB0C-2CDD-0A8D-5016-7076E7A7522F}"/>
              </a:ext>
            </a:extLst>
          </p:cNvPr>
          <p:cNvSpPr/>
          <p:nvPr userDrawn="1"/>
        </p:nvSpPr>
        <p:spPr>
          <a:xfrm>
            <a:off x="8477048" y="6021388"/>
            <a:ext cx="3712992" cy="83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ru-RU" sz="1400">
              <a:solidFill>
                <a:schemeClr val="bg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D6476B2-AD09-BB1D-6264-B2187EB74C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813" r="9129" b="5070"/>
          <a:stretch/>
        </p:blipFill>
        <p:spPr>
          <a:xfrm>
            <a:off x="10545892" y="0"/>
            <a:ext cx="1465308" cy="101019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45DCD26-F9CA-D7DF-FA21-1F5FD8C32E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736" y="6024180"/>
            <a:ext cx="2127062" cy="84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26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19" preserve="1">
  <p:cSld name="Титульный слайд 19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6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15" preserve="1">
  <p:cSld name="Титульный слайд 15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20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Slide" preserve="1">
  <p:cSld name="Default Slide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733"/>
            </a:lvl1pPr>
            <a:lvl2pPr lvl="1">
              <a:buNone/>
              <a:defRPr sz="1733"/>
            </a:lvl2pPr>
            <a:lvl3pPr lvl="2">
              <a:buNone/>
              <a:defRPr sz="1733"/>
            </a:lvl3pPr>
            <a:lvl4pPr lvl="3">
              <a:buNone/>
              <a:defRPr sz="1733"/>
            </a:lvl4pPr>
            <a:lvl5pPr lvl="4">
              <a:buNone/>
              <a:defRPr sz="1733"/>
            </a:lvl5pPr>
            <a:lvl6pPr lvl="5">
              <a:buNone/>
              <a:defRPr sz="1733"/>
            </a:lvl6pPr>
            <a:lvl7pPr lvl="6">
              <a:buNone/>
              <a:defRPr sz="1733"/>
            </a:lvl7pPr>
            <a:lvl8pPr lvl="7">
              <a:buNone/>
              <a:defRPr sz="1733"/>
            </a:lvl8pPr>
            <a:lvl9pPr lvl="8">
              <a:buNone/>
              <a:defRPr sz="1733"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44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2" preserve="1">
  <p:cSld name="Титульный слайд 2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  <p:pic>
        <p:nvPicPr>
          <p:cNvPr id="86" name="Google Shape;8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8600" y="5891019"/>
            <a:ext cx="5324869" cy="777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8600" y="5891019"/>
            <a:ext cx="5324869" cy="7772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4013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9" preserve="1">
  <p:cSld name="Титульный слайд 9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30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14" preserve="1">
  <p:cSld name="Титульный слайд 14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161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12" preserve="1">
  <p:cSld name="Титульный слайд 1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98" name="Google Shape;98;p24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/>
            </a:lvl3pPr>
            <a:lvl4pPr lvl="3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99" name="Google Shape;99;p2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pPr defTabSz="914400"/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p24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pPr defTabSz="914400"/>
            <a:endParaRPr>
              <a:solidFill>
                <a:srgbClr val="000000"/>
              </a:solidFill>
            </a:endParaRPr>
          </a:p>
        </p:txBody>
      </p:sp>
      <p:sp>
        <p:nvSpPr>
          <p:cNvPr id="101" name="Google Shape;101;p2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13038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2 1" preserve="1">
  <p:cSld name="Титульный слайд 2 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00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 20" preserve="1">
  <p:cSld name="Титульный слайд 20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1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EY TITLE 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A044069D-D7F1-4307-9773-186F610E3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60" y="6611540"/>
            <a:ext cx="589617" cy="246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accent3"/>
                </a:solidFill>
              </a:defRPr>
            </a:lvl1pPr>
          </a:lstStyle>
          <a:p>
            <a:fld id="{4394AAEA-EAD0-724B-8919-032D89966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F950BCFF-78AD-4D0C-8B94-CB59244801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25925" y="3044348"/>
            <a:ext cx="7415213" cy="3290684"/>
          </a:xfrm>
        </p:spPr>
        <p:txBody>
          <a:bodyPr tIns="0" anchor="t"/>
          <a:lstStyle>
            <a:lvl1pPr marL="0" indent="0">
              <a:spcBef>
                <a:spcPts val="0"/>
              </a:spcBef>
              <a:buFontTx/>
              <a:buNone/>
              <a:defRPr sz="4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first line|</a:t>
            </a:r>
            <a:br>
              <a:rPr lang="en-US"/>
            </a:br>
            <a:r>
              <a:rPr lang="en-US"/>
              <a:t>white text, century gothic, no caps, 48 </a:t>
            </a:r>
            <a:r>
              <a:rPr lang="en-US" err="1"/>
              <a:t>pt</a:t>
            </a:r>
            <a:r>
              <a:rPr lang="en-US"/>
              <a:t>, bold, left alignment)</a:t>
            </a:r>
            <a:br>
              <a:rPr lang="en-US"/>
            </a:br>
            <a:r>
              <a:rPr lang="en-US"/>
              <a:t>second line|                not bold, 36pt, no caps</a:t>
            </a:r>
            <a:endParaRPr lang="ru-RU"/>
          </a:p>
        </p:txBody>
      </p:sp>
      <p:grpSp>
        <p:nvGrpSpPr>
          <p:cNvPr id="2" name="Рисунок 6">
            <a:extLst>
              <a:ext uri="{FF2B5EF4-FFF2-40B4-BE49-F238E27FC236}">
                <a16:creationId xmlns:a16="http://schemas.microsoft.com/office/drawing/2014/main" xmlns="" id="{DAACC6D4-62C8-47C2-9159-2509BCF32EC8}"/>
              </a:ext>
            </a:extLst>
          </p:cNvPr>
          <p:cNvGrpSpPr/>
          <p:nvPr/>
        </p:nvGrpSpPr>
        <p:grpSpPr>
          <a:xfrm>
            <a:off x="464493" y="781256"/>
            <a:ext cx="3243673" cy="3542126"/>
            <a:chOff x="464493" y="781256"/>
            <a:chExt cx="3243673" cy="3542126"/>
          </a:xfrm>
          <a:solidFill>
            <a:schemeClr val="bg1"/>
          </a:solidFill>
        </p:grpSpPr>
        <p:sp>
          <p:nvSpPr>
            <p:cNvPr id="3" name="Полилиния 2">
              <a:extLst>
                <a:ext uri="{FF2B5EF4-FFF2-40B4-BE49-F238E27FC236}">
                  <a16:creationId xmlns:a16="http://schemas.microsoft.com/office/drawing/2014/main" xmlns="" id="{505DB36B-EB69-D145-9A33-125BCF9AE138}"/>
                </a:ext>
              </a:extLst>
            </p:cNvPr>
            <p:cNvSpPr/>
            <p:nvPr/>
          </p:nvSpPr>
          <p:spPr>
            <a:xfrm>
              <a:off x="1841241" y="2627527"/>
              <a:ext cx="1180413" cy="1695855"/>
            </a:xfrm>
            <a:custGeom>
              <a:avLst/>
              <a:gdLst>
                <a:gd name="connsiteX0" fmla="*/ 1091079 w 1180413"/>
                <a:gd name="connsiteY0" fmla="*/ 559353 h 1695855"/>
                <a:gd name="connsiteX1" fmla="*/ 109107 w 1180413"/>
                <a:gd name="connsiteY1" fmla="*/ 12772 h 1695855"/>
                <a:gd name="connsiteX2" fmla="*/ 88968 w 1180413"/>
                <a:gd name="connsiteY2" fmla="*/ 1136567 h 1695855"/>
                <a:gd name="connsiteX3" fmla="*/ 1071224 w 1180413"/>
                <a:gd name="connsiteY3" fmla="*/ 1683147 h 1695855"/>
                <a:gd name="connsiteX4" fmla="*/ 1091079 w 1180413"/>
                <a:gd name="connsiteY4" fmla="*/ 559353 h 169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413" h="1695855">
                  <a:moveTo>
                    <a:pt x="1091079" y="559353"/>
                  </a:moveTo>
                  <a:cubicBezTo>
                    <a:pt x="994924" y="392287"/>
                    <a:pt x="276173" y="-83666"/>
                    <a:pt x="109107" y="12772"/>
                  </a:cubicBezTo>
                  <a:cubicBezTo>
                    <a:pt x="-57958" y="109211"/>
                    <a:pt x="-7186" y="969501"/>
                    <a:pt x="88968" y="1136567"/>
                  </a:cubicBezTo>
                  <a:cubicBezTo>
                    <a:pt x="185124" y="1303633"/>
                    <a:pt x="903875" y="1779302"/>
                    <a:pt x="1071224" y="1683147"/>
                  </a:cubicBezTo>
                  <a:cubicBezTo>
                    <a:pt x="1238574" y="1586992"/>
                    <a:pt x="1187518" y="726419"/>
                    <a:pt x="1091079" y="559353"/>
                  </a:cubicBezTo>
                  <a:close/>
                </a:path>
              </a:pathLst>
            </a:custGeom>
            <a:solidFill>
              <a:schemeClr val="bg1"/>
            </a:solidFill>
            <a:ln w="283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xmlns="" id="{70263683-1796-C540-BCE7-B18B5183857A}"/>
                </a:ext>
              </a:extLst>
            </p:cNvPr>
            <p:cNvSpPr/>
            <p:nvPr/>
          </p:nvSpPr>
          <p:spPr>
            <a:xfrm>
              <a:off x="464493" y="1735755"/>
              <a:ext cx="1209954" cy="774420"/>
            </a:xfrm>
            <a:custGeom>
              <a:avLst/>
              <a:gdLst>
                <a:gd name="connsiteX0" fmla="*/ 444318 w 1209954"/>
                <a:gd name="connsiteY0" fmla="*/ 747690 h 774420"/>
                <a:gd name="connsiteX1" fmla="*/ 1204765 w 1209954"/>
                <a:gd name="connsiteY1" fmla="*/ 655790 h 774420"/>
                <a:gd name="connsiteX2" fmla="*/ 765969 w 1209954"/>
                <a:gd name="connsiteY2" fmla="*/ 26669 h 774420"/>
                <a:gd name="connsiteX3" fmla="*/ 5239 w 1209954"/>
                <a:gd name="connsiteY3" fmla="*/ 118569 h 774420"/>
                <a:gd name="connsiteX4" fmla="*/ 444318 w 1209954"/>
                <a:gd name="connsiteY4" fmla="*/ 747690 h 774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9954" h="774420">
                  <a:moveTo>
                    <a:pt x="444318" y="747690"/>
                  </a:moveTo>
                  <a:cubicBezTo>
                    <a:pt x="564299" y="801299"/>
                    <a:pt x="1151440" y="776054"/>
                    <a:pt x="1204765" y="655790"/>
                  </a:cubicBezTo>
                  <a:cubicBezTo>
                    <a:pt x="1258090" y="535525"/>
                    <a:pt x="885667" y="80278"/>
                    <a:pt x="765969" y="26669"/>
                  </a:cubicBezTo>
                  <a:cubicBezTo>
                    <a:pt x="646272" y="-26940"/>
                    <a:pt x="58847" y="-1412"/>
                    <a:pt x="5239" y="118569"/>
                  </a:cubicBezTo>
                  <a:cubicBezTo>
                    <a:pt x="-48370" y="238550"/>
                    <a:pt x="324337" y="692947"/>
                    <a:pt x="444318" y="747690"/>
                  </a:cubicBezTo>
                  <a:close/>
                </a:path>
              </a:pathLst>
            </a:custGeom>
            <a:solidFill>
              <a:schemeClr val="bg1"/>
            </a:solidFill>
            <a:ln w="283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Полилиния 8">
              <a:extLst>
                <a:ext uri="{FF2B5EF4-FFF2-40B4-BE49-F238E27FC236}">
                  <a16:creationId xmlns:a16="http://schemas.microsoft.com/office/drawing/2014/main" xmlns="" id="{77229ABA-A25F-1B4E-86CC-6D44A8686153}"/>
                </a:ext>
              </a:extLst>
            </p:cNvPr>
            <p:cNvSpPr/>
            <p:nvPr/>
          </p:nvSpPr>
          <p:spPr>
            <a:xfrm>
              <a:off x="1503976" y="781256"/>
              <a:ext cx="892176" cy="1485531"/>
            </a:xfrm>
            <a:custGeom>
              <a:avLst/>
              <a:gdLst>
                <a:gd name="connsiteX0" fmla="*/ 769 w 892176"/>
                <a:gd name="connsiteY0" fmla="*/ 695539 h 1485531"/>
                <a:gd name="connsiteX1" fmla="*/ 366952 w 892176"/>
                <a:gd name="connsiteY1" fmla="*/ 1485202 h 1485531"/>
                <a:gd name="connsiteX2" fmla="*/ 891408 w 892176"/>
                <a:gd name="connsiteY2" fmla="*/ 790276 h 1485531"/>
                <a:gd name="connsiteX3" fmla="*/ 524942 w 892176"/>
                <a:gd name="connsiteY3" fmla="*/ 330 h 1485531"/>
                <a:gd name="connsiteX4" fmla="*/ 769 w 892176"/>
                <a:gd name="connsiteY4" fmla="*/ 695539 h 14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176" h="1485531">
                  <a:moveTo>
                    <a:pt x="769" y="695539"/>
                  </a:moveTo>
                  <a:cubicBezTo>
                    <a:pt x="-15115" y="843885"/>
                    <a:pt x="218607" y="1469318"/>
                    <a:pt x="366952" y="1485202"/>
                  </a:cubicBezTo>
                  <a:cubicBezTo>
                    <a:pt x="515298" y="1501086"/>
                    <a:pt x="875524" y="938621"/>
                    <a:pt x="891408" y="790276"/>
                  </a:cubicBezTo>
                  <a:cubicBezTo>
                    <a:pt x="907292" y="641931"/>
                    <a:pt x="673287" y="16214"/>
                    <a:pt x="524942" y="330"/>
                  </a:cubicBezTo>
                  <a:cubicBezTo>
                    <a:pt x="376596" y="-15554"/>
                    <a:pt x="16370" y="547194"/>
                    <a:pt x="769" y="695539"/>
                  </a:cubicBezTo>
                  <a:close/>
                </a:path>
              </a:pathLst>
            </a:custGeom>
            <a:solidFill>
              <a:schemeClr val="bg1"/>
            </a:solidFill>
            <a:ln w="283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xmlns="" id="{714FF236-0406-6E42-9E66-4C9BDE2F4529}"/>
                </a:ext>
              </a:extLst>
            </p:cNvPr>
            <p:cNvSpPr/>
            <p:nvPr/>
          </p:nvSpPr>
          <p:spPr>
            <a:xfrm>
              <a:off x="2044437" y="1741989"/>
              <a:ext cx="1663730" cy="1004011"/>
            </a:xfrm>
            <a:custGeom>
              <a:avLst/>
              <a:gdLst>
                <a:gd name="connsiteX0" fmla="*/ 725924 w 1663730"/>
                <a:gd name="connsiteY0" fmla="*/ 3984 h 1004011"/>
                <a:gd name="connsiteX1" fmla="*/ 1499 w 1663730"/>
                <a:gd name="connsiteY1" fmla="*/ 677353 h 1004011"/>
                <a:gd name="connsiteX2" fmla="*/ 937521 w 1663730"/>
                <a:gd name="connsiteY2" fmla="*/ 999855 h 1004011"/>
                <a:gd name="connsiteX3" fmla="*/ 1662229 w 1663730"/>
                <a:gd name="connsiteY3" fmla="*/ 326486 h 1004011"/>
                <a:gd name="connsiteX4" fmla="*/ 725924 w 1663730"/>
                <a:gd name="connsiteY4" fmla="*/ 3984 h 1004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3730" h="1004011">
                  <a:moveTo>
                    <a:pt x="725924" y="3984"/>
                  </a:moveTo>
                  <a:cubicBezTo>
                    <a:pt x="559993" y="39156"/>
                    <a:pt x="-33672" y="511421"/>
                    <a:pt x="1499" y="677353"/>
                  </a:cubicBezTo>
                  <a:cubicBezTo>
                    <a:pt x="36671" y="843284"/>
                    <a:pt x="770456" y="1034743"/>
                    <a:pt x="937521" y="999855"/>
                  </a:cubicBezTo>
                  <a:cubicBezTo>
                    <a:pt x="1104587" y="964967"/>
                    <a:pt x="1697401" y="492417"/>
                    <a:pt x="1662229" y="326486"/>
                  </a:cubicBezTo>
                  <a:cubicBezTo>
                    <a:pt x="1627057" y="160555"/>
                    <a:pt x="891855" y="-30053"/>
                    <a:pt x="725924" y="3984"/>
                  </a:cubicBezTo>
                  <a:close/>
                </a:path>
              </a:pathLst>
            </a:custGeom>
            <a:solidFill>
              <a:schemeClr val="bg1"/>
            </a:solidFill>
            <a:ln w="283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xmlns="" id="{E8A1DEEF-F48D-BF43-B695-4E87BCAF4F06}"/>
                </a:ext>
              </a:extLst>
            </p:cNvPr>
            <p:cNvSpPr/>
            <p:nvPr/>
          </p:nvSpPr>
          <p:spPr>
            <a:xfrm>
              <a:off x="913958" y="2597913"/>
              <a:ext cx="828892" cy="894011"/>
            </a:xfrm>
            <a:custGeom>
              <a:avLst/>
              <a:gdLst>
                <a:gd name="connsiteX0" fmla="*/ 671909 w 828892"/>
                <a:gd name="connsiteY0" fmla="*/ 679733 h 894011"/>
                <a:gd name="connsiteX1" fmla="*/ 801818 w 828892"/>
                <a:gd name="connsiteY1" fmla="*/ 18277 h 894011"/>
                <a:gd name="connsiteX2" fmla="*/ 157097 w 828892"/>
                <a:gd name="connsiteY2" fmla="*/ 215126 h 894011"/>
                <a:gd name="connsiteX3" fmla="*/ 27189 w 828892"/>
                <a:gd name="connsiteY3" fmla="*/ 875731 h 894011"/>
                <a:gd name="connsiteX4" fmla="*/ 671909 w 828892"/>
                <a:gd name="connsiteY4" fmla="*/ 679733 h 894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892" h="894011">
                  <a:moveTo>
                    <a:pt x="671909" y="679733"/>
                  </a:moveTo>
                  <a:cubicBezTo>
                    <a:pt x="749344" y="594640"/>
                    <a:pt x="887478" y="95712"/>
                    <a:pt x="801818" y="18277"/>
                  </a:cubicBezTo>
                  <a:cubicBezTo>
                    <a:pt x="716158" y="-59157"/>
                    <a:pt x="234532" y="129182"/>
                    <a:pt x="157097" y="215126"/>
                  </a:cubicBezTo>
                  <a:cubicBezTo>
                    <a:pt x="79663" y="301069"/>
                    <a:pt x="-58755" y="798296"/>
                    <a:pt x="27189" y="875731"/>
                  </a:cubicBezTo>
                  <a:cubicBezTo>
                    <a:pt x="113133" y="953165"/>
                    <a:pt x="594475" y="764826"/>
                    <a:pt x="671909" y="679733"/>
                  </a:cubicBezTo>
                  <a:close/>
                </a:path>
              </a:pathLst>
            </a:custGeom>
            <a:solidFill>
              <a:schemeClr val="bg1"/>
            </a:solidFill>
            <a:ln w="283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8062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3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 preserve="1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0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00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preserve="1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1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21" Type="http://schemas.openxmlformats.org/officeDocument/2006/relationships/slideLayout" Target="../slideLayouts/slideLayout24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5" Type="http://schemas.openxmlformats.org/officeDocument/2006/relationships/slideLayout" Target="../slideLayouts/slideLayout28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2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23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Relationship Id="rId22" Type="http://schemas.openxmlformats.org/officeDocument/2006/relationships/slideLayout" Target="../slideLayouts/slideLayout25.xml"/><Relationship Id="rId27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>
            <a:extLst>
              <a:ext uri="{FF2B5EF4-FFF2-40B4-BE49-F238E27FC236}">
                <a16:creationId xmlns:a16="http://schemas.microsoft.com/office/drawing/2014/main" xmlns="" id="{121DCE5C-162A-4CF5-834C-973E8576D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3479" y="188914"/>
            <a:ext cx="11089232" cy="39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blue text | Century Gothic, 22pt, left alignment, strictly one line!</a:t>
            </a:r>
          </a:p>
        </p:txBody>
      </p:sp>
      <p:sp>
        <p:nvSpPr>
          <p:cNvPr id="4102" name="Rectangle 15">
            <a:extLst>
              <a:ext uri="{FF2B5EF4-FFF2-40B4-BE49-F238E27FC236}">
                <a16:creationId xmlns:a16="http://schemas.microsoft.com/office/drawing/2014/main" xmlns="" id="{0AEEDBE8-2312-4B0C-A6B1-58BFC0655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51384" y="1089025"/>
            <a:ext cx="11089232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 type</a:t>
            </a:r>
          </a:p>
          <a:p>
            <a:pPr marL="628650" lvl="1" indent="-270000" algn="l" rtl="0" fontAlgn="base">
              <a:spcBef>
                <a:spcPts val="150"/>
              </a:spcBef>
              <a:spcAft>
                <a:spcPts val="150"/>
              </a:spcAft>
              <a:buBlip>
                <a:blip r:embed="rId5"/>
              </a:buBlip>
            </a:pPr>
            <a:r>
              <a:rPr lang="en-US"/>
              <a:t>Second level </a:t>
            </a:r>
          </a:p>
          <a:p>
            <a:pPr marL="1085850" lvl="2" indent="-270000" algn="l" rtl="0" fontAlgn="base">
              <a:spcBef>
                <a:spcPts val="150"/>
              </a:spcBef>
              <a:spcAft>
                <a:spcPts val="150"/>
              </a:spcAft>
              <a:buBlip>
                <a:blip r:embed="rId5"/>
              </a:buBlip>
            </a:pPr>
            <a:r>
              <a:rPr lang="en-US"/>
              <a:t>Third level</a:t>
            </a:r>
            <a:endParaRPr lang="ru-RU"/>
          </a:p>
          <a:p>
            <a:pPr lvl="3"/>
            <a:r>
              <a:rPr lang="en-US"/>
              <a:t>Fourth level</a:t>
            </a:r>
            <a:endParaRPr lang="ru-RU"/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grpSp>
        <p:nvGrpSpPr>
          <p:cNvPr id="4" name="Рисунок 13">
            <a:extLst>
              <a:ext uri="{FF2B5EF4-FFF2-40B4-BE49-F238E27FC236}">
                <a16:creationId xmlns:a16="http://schemas.microsoft.com/office/drawing/2014/main" xmlns="" id="{D373900A-8D4A-4CEA-923D-26D7B0A2F145}"/>
              </a:ext>
            </a:extLst>
          </p:cNvPr>
          <p:cNvGrpSpPr/>
          <p:nvPr/>
        </p:nvGrpSpPr>
        <p:grpSpPr>
          <a:xfrm>
            <a:off x="9855888" y="6103637"/>
            <a:ext cx="514303" cy="561621"/>
            <a:chOff x="9855888" y="6103637"/>
            <a:chExt cx="514303" cy="561621"/>
          </a:xfrm>
          <a:solidFill>
            <a:schemeClr val="accent1"/>
          </a:solidFill>
        </p:grpSpPr>
        <p:sp>
          <p:nvSpPr>
            <p:cNvPr id="5" name="Полилиния 4">
              <a:extLst>
                <a:ext uri="{FF2B5EF4-FFF2-40B4-BE49-F238E27FC236}">
                  <a16:creationId xmlns:a16="http://schemas.microsoft.com/office/drawing/2014/main" xmlns="" id="{CD070746-FCFC-D347-832C-EF68B5A0A828}"/>
                </a:ext>
              </a:extLst>
            </p:cNvPr>
            <p:cNvSpPr/>
            <p:nvPr/>
          </p:nvSpPr>
          <p:spPr>
            <a:xfrm>
              <a:off x="10074180" y="6396373"/>
              <a:ext cx="187161" cy="268886"/>
            </a:xfrm>
            <a:custGeom>
              <a:avLst/>
              <a:gdLst>
                <a:gd name="connsiteX0" fmla="*/ 172997 w 187161"/>
                <a:gd name="connsiteY0" fmla="*/ 88688 h 268886"/>
                <a:gd name="connsiteX1" fmla="*/ 17300 w 187161"/>
                <a:gd name="connsiteY1" fmla="*/ 2025 h 268886"/>
                <a:gd name="connsiteX2" fmla="*/ 14106 w 187161"/>
                <a:gd name="connsiteY2" fmla="*/ 180208 h 268886"/>
                <a:gd name="connsiteX3" fmla="*/ 169849 w 187161"/>
                <a:gd name="connsiteY3" fmla="*/ 266871 h 268886"/>
                <a:gd name="connsiteX4" fmla="*/ 172997 w 187161"/>
                <a:gd name="connsiteY4" fmla="*/ 88688 h 26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161" h="268886">
                  <a:moveTo>
                    <a:pt x="172997" y="88688"/>
                  </a:moveTo>
                  <a:cubicBezTo>
                    <a:pt x="157751" y="62199"/>
                    <a:pt x="43789" y="-13266"/>
                    <a:pt x="17300" y="2025"/>
                  </a:cubicBezTo>
                  <a:cubicBezTo>
                    <a:pt x="-9190" y="17316"/>
                    <a:pt x="-1139" y="153719"/>
                    <a:pt x="14106" y="180208"/>
                  </a:cubicBezTo>
                  <a:cubicBezTo>
                    <a:pt x="29352" y="206697"/>
                    <a:pt x="143315" y="282117"/>
                    <a:pt x="169849" y="266871"/>
                  </a:cubicBezTo>
                  <a:cubicBezTo>
                    <a:pt x="196383" y="251625"/>
                    <a:pt x="188288" y="115177"/>
                    <a:pt x="172997" y="88688"/>
                  </a:cubicBezTo>
                  <a:close/>
                </a:path>
              </a:pathLst>
            </a:custGeom>
            <a:solidFill>
              <a:schemeClr val="accent1"/>
            </a:solidFill>
            <a:ln w="44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" name="Полилиния 5">
              <a:extLst>
                <a:ext uri="{FF2B5EF4-FFF2-40B4-BE49-F238E27FC236}">
                  <a16:creationId xmlns:a16="http://schemas.microsoft.com/office/drawing/2014/main" xmlns="" id="{CEEA855E-6AE3-9E4E-9E3F-A33CF41F62DB}"/>
                </a:ext>
              </a:extLst>
            </p:cNvPr>
            <p:cNvSpPr/>
            <p:nvPr/>
          </p:nvSpPr>
          <p:spPr>
            <a:xfrm>
              <a:off x="9855888" y="6254978"/>
              <a:ext cx="191845" cy="122788"/>
            </a:xfrm>
            <a:custGeom>
              <a:avLst/>
              <a:gdLst>
                <a:gd name="connsiteX0" fmla="*/ 70449 w 191845"/>
                <a:gd name="connsiteY0" fmla="*/ 118550 h 122788"/>
                <a:gd name="connsiteX1" fmla="*/ 191023 w 191845"/>
                <a:gd name="connsiteY1" fmla="*/ 103979 h 122788"/>
                <a:gd name="connsiteX2" fmla="*/ 121449 w 191845"/>
                <a:gd name="connsiteY2" fmla="*/ 4228 h 122788"/>
                <a:gd name="connsiteX3" fmla="*/ 831 w 191845"/>
                <a:gd name="connsiteY3" fmla="*/ 18800 h 122788"/>
                <a:gd name="connsiteX4" fmla="*/ 70449 w 191845"/>
                <a:gd name="connsiteY4" fmla="*/ 118550 h 12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845" h="122788">
                  <a:moveTo>
                    <a:pt x="70449" y="118550"/>
                  </a:moveTo>
                  <a:cubicBezTo>
                    <a:pt x="89473" y="127050"/>
                    <a:pt x="182568" y="123047"/>
                    <a:pt x="191023" y="103979"/>
                  </a:cubicBezTo>
                  <a:cubicBezTo>
                    <a:pt x="199477" y="84910"/>
                    <a:pt x="140428" y="12728"/>
                    <a:pt x="121449" y="4228"/>
                  </a:cubicBezTo>
                  <a:cubicBezTo>
                    <a:pt x="102470" y="-4271"/>
                    <a:pt x="9331" y="-224"/>
                    <a:pt x="831" y="18800"/>
                  </a:cubicBezTo>
                  <a:cubicBezTo>
                    <a:pt x="-7669" y="37823"/>
                    <a:pt x="51426" y="109870"/>
                    <a:pt x="70449" y="118550"/>
                  </a:cubicBezTo>
                  <a:close/>
                </a:path>
              </a:pathLst>
            </a:custGeom>
            <a:solidFill>
              <a:schemeClr val="accent1"/>
            </a:solidFill>
            <a:ln w="44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xmlns="" id="{2418F97D-8260-1349-B6DB-4CA3DF8D6111}"/>
                </a:ext>
              </a:extLst>
            </p:cNvPr>
            <p:cNvSpPr/>
            <p:nvPr/>
          </p:nvSpPr>
          <p:spPr>
            <a:xfrm>
              <a:off x="10020704" y="6103637"/>
              <a:ext cx="141459" cy="235538"/>
            </a:xfrm>
            <a:custGeom>
              <a:avLst/>
              <a:gdLst>
                <a:gd name="connsiteX0" fmla="*/ 122 w 141459"/>
                <a:gd name="connsiteY0" fmla="*/ 110281 h 235538"/>
                <a:gd name="connsiteX1" fmla="*/ 58182 w 141459"/>
                <a:gd name="connsiteY1" fmla="*/ 235486 h 235538"/>
                <a:gd name="connsiteX2" fmla="*/ 141338 w 141459"/>
                <a:gd name="connsiteY2" fmla="*/ 125302 h 235538"/>
                <a:gd name="connsiteX3" fmla="*/ 83233 w 141459"/>
                <a:gd name="connsiteY3" fmla="*/ 52 h 235538"/>
                <a:gd name="connsiteX4" fmla="*/ 122 w 141459"/>
                <a:gd name="connsiteY4" fmla="*/ 110281 h 23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59" h="235538">
                  <a:moveTo>
                    <a:pt x="122" y="110281"/>
                  </a:moveTo>
                  <a:cubicBezTo>
                    <a:pt x="-2397" y="133802"/>
                    <a:pt x="34661" y="232968"/>
                    <a:pt x="58182" y="235486"/>
                  </a:cubicBezTo>
                  <a:cubicBezTo>
                    <a:pt x="81703" y="238005"/>
                    <a:pt x="138819" y="148823"/>
                    <a:pt x="141338" y="125302"/>
                  </a:cubicBezTo>
                  <a:cubicBezTo>
                    <a:pt x="143856" y="101781"/>
                    <a:pt x="106754" y="2571"/>
                    <a:pt x="83233" y="52"/>
                  </a:cubicBezTo>
                  <a:cubicBezTo>
                    <a:pt x="59712" y="-2466"/>
                    <a:pt x="2596" y="86760"/>
                    <a:pt x="122" y="110281"/>
                  </a:cubicBezTo>
                  <a:close/>
                </a:path>
              </a:pathLst>
            </a:custGeom>
            <a:solidFill>
              <a:schemeClr val="accent1"/>
            </a:solidFill>
            <a:ln w="44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xmlns="" id="{5C16A271-D0CB-E94B-9A21-C89CF5DF2385}"/>
                </a:ext>
              </a:extLst>
            </p:cNvPr>
            <p:cNvSpPr/>
            <p:nvPr/>
          </p:nvSpPr>
          <p:spPr>
            <a:xfrm>
              <a:off x="10106398" y="6255966"/>
              <a:ext cx="263794" cy="159191"/>
            </a:xfrm>
            <a:custGeom>
              <a:avLst/>
              <a:gdLst>
                <a:gd name="connsiteX0" fmla="*/ 115099 w 263794"/>
                <a:gd name="connsiteY0" fmla="*/ 632 h 159191"/>
                <a:gd name="connsiteX1" fmla="*/ 238 w 263794"/>
                <a:gd name="connsiteY1" fmla="*/ 107398 h 159191"/>
                <a:gd name="connsiteX2" fmla="*/ 148649 w 263794"/>
                <a:gd name="connsiteY2" fmla="*/ 158532 h 159191"/>
                <a:gd name="connsiteX3" fmla="*/ 263556 w 263794"/>
                <a:gd name="connsiteY3" fmla="*/ 51766 h 159191"/>
                <a:gd name="connsiteX4" fmla="*/ 115099 w 263794"/>
                <a:gd name="connsiteY4" fmla="*/ 632 h 159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794" h="159191">
                  <a:moveTo>
                    <a:pt x="115099" y="632"/>
                  </a:moveTo>
                  <a:cubicBezTo>
                    <a:pt x="88790" y="6208"/>
                    <a:pt x="-5339" y="81088"/>
                    <a:pt x="238" y="107398"/>
                  </a:cubicBezTo>
                  <a:cubicBezTo>
                    <a:pt x="5814" y="133707"/>
                    <a:pt x="122160" y="164064"/>
                    <a:pt x="148649" y="158532"/>
                  </a:cubicBezTo>
                  <a:cubicBezTo>
                    <a:pt x="175139" y="153000"/>
                    <a:pt x="269133" y="78075"/>
                    <a:pt x="263556" y="51766"/>
                  </a:cubicBezTo>
                  <a:cubicBezTo>
                    <a:pt x="257979" y="25457"/>
                    <a:pt x="141409" y="-4765"/>
                    <a:pt x="115099" y="632"/>
                  </a:cubicBezTo>
                  <a:close/>
                </a:path>
              </a:pathLst>
            </a:custGeom>
            <a:solidFill>
              <a:schemeClr val="accent1"/>
            </a:solidFill>
            <a:ln w="44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xmlns="" id="{075394E7-99CD-5E4E-B273-8DBD054B0DEE}"/>
                </a:ext>
              </a:extLst>
            </p:cNvPr>
            <p:cNvSpPr/>
            <p:nvPr/>
          </p:nvSpPr>
          <p:spPr>
            <a:xfrm>
              <a:off x="9927154" y="6391677"/>
              <a:ext cx="131425" cy="141749"/>
            </a:xfrm>
            <a:custGeom>
              <a:avLst/>
              <a:gdLst>
                <a:gd name="connsiteX0" fmla="*/ 106535 w 131425"/>
                <a:gd name="connsiteY0" fmla="*/ 107775 h 141749"/>
                <a:gd name="connsiteX1" fmla="*/ 127133 w 131425"/>
                <a:gd name="connsiteY1" fmla="*/ 2898 h 141749"/>
                <a:gd name="connsiteX2" fmla="*/ 24909 w 131425"/>
                <a:gd name="connsiteY2" fmla="*/ 34109 h 141749"/>
                <a:gd name="connsiteX3" fmla="*/ 4311 w 131425"/>
                <a:gd name="connsiteY3" fmla="*/ 138851 h 141749"/>
                <a:gd name="connsiteX4" fmla="*/ 106535 w 131425"/>
                <a:gd name="connsiteY4" fmla="*/ 107775 h 14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425" h="141749">
                  <a:moveTo>
                    <a:pt x="106535" y="107775"/>
                  </a:moveTo>
                  <a:cubicBezTo>
                    <a:pt x="118813" y="94283"/>
                    <a:pt x="140715" y="15176"/>
                    <a:pt x="127133" y="2898"/>
                  </a:cubicBezTo>
                  <a:cubicBezTo>
                    <a:pt x="113551" y="-9380"/>
                    <a:pt x="37186" y="20482"/>
                    <a:pt x="24909" y="34109"/>
                  </a:cubicBezTo>
                  <a:cubicBezTo>
                    <a:pt x="12631" y="47736"/>
                    <a:pt x="-9316" y="126574"/>
                    <a:pt x="4311" y="138851"/>
                  </a:cubicBezTo>
                  <a:cubicBezTo>
                    <a:pt x="17938" y="151129"/>
                    <a:pt x="94257" y="121267"/>
                    <a:pt x="106535" y="107775"/>
                  </a:cubicBezTo>
                  <a:close/>
                </a:path>
              </a:pathLst>
            </a:custGeom>
            <a:solidFill>
              <a:schemeClr val="accent1"/>
            </a:solidFill>
            <a:ln w="44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3" name="Рисунок 22">
            <a:extLst>
              <a:ext uri="{FF2B5EF4-FFF2-40B4-BE49-F238E27FC236}">
                <a16:creationId xmlns:a16="http://schemas.microsoft.com/office/drawing/2014/main" xmlns="" id="{49C68D7A-51FD-45EE-90EF-AE11F194F0E2}"/>
              </a:ext>
            </a:extLst>
          </p:cNvPr>
          <p:cNvGrpSpPr/>
          <p:nvPr/>
        </p:nvGrpSpPr>
        <p:grpSpPr>
          <a:xfrm>
            <a:off x="10428518" y="6401510"/>
            <a:ext cx="1215262" cy="268144"/>
            <a:chOff x="10428518" y="6401510"/>
            <a:chExt cx="1215262" cy="268144"/>
          </a:xfrm>
          <a:solidFill>
            <a:srgbClr val="231F20"/>
          </a:solidFill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xmlns="" id="{753DD1E6-C962-9942-B4A5-E5D0552861E6}"/>
                </a:ext>
              </a:extLst>
            </p:cNvPr>
            <p:cNvSpPr/>
            <p:nvPr/>
          </p:nvSpPr>
          <p:spPr>
            <a:xfrm>
              <a:off x="10428518" y="6465934"/>
              <a:ext cx="146488" cy="203195"/>
            </a:xfrm>
            <a:custGeom>
              <a:avLst/>
              <a:gdLst>
                <a:gd name="connsiteX0" fmla="*/ 130638 w 146488"/>
                <a:gd name="connsiteY0" fmla="*/ 42571 h 203195"/>
                <a:gd name="connsiteX1" fmla="*/ 128214 w 146488"/>
                <a:gd name="connsiteY1" fmla="*/ 44815 h 203195"/>
                <a:gd name="connsiteX2" fmla="*/ 87822 w 146488"/>
                <a:gd name="connsiteY2" fmla="*/ 47642 h 203195"/>
                <a:gd name="connsiteX3" fmla="*/ 71979 w 146488"/>
                <a:gd name="connsiteY3" fmla="*/ 43917 h 203195"/>
                <a:gd name="connsiteX4" fmla="*/ 57797 w 146488"/>
                <a:gd name="connsiteY4" fmla="*/ 47373 h 203195"/>
                <a:gd name="connsiteX5" fmla="*/ 52681 w 146488"/>
                <a:gd name="connsiteY5" fmla="*/ 55990 h 203195"/>
                <a:gd name="connsiteX6" fmla="*/ 55912 w 146488"/>
                <a:gd name="connsiteY6" fmla="*/ 63171 h 203195"/>
                <a:gd name="connsiteX7" fmla="*/ 71979 w 146488"/>
                <a:gd name="connsiteY7" fmla="*/ 72147 h 203195"/>
                <a:gd name="connsiteX8" fmla="*/ 71979 w 146488"/>
                <a:gd name="connsiteY8" fmla="*/ 72147 h 203195"/>
                <a:gd name="connsiteX9" fmla="*/ 114616 w 146488"/>
                <a:gd name="connsiteY9" fmla="*/ 92836 h 203195"/>
                <a:gd name="connsiteX10" fmla="*/ 134812 w 146488"/>
                <a:gd name="connsiteY10" fmla="*/ 109263 h 203195"/>
                <a:gd name="connsiteX11" fmla="*/ 146481 w 146488"/>
                <a:gd name="connsiteY11" fmla="*/ 142968 h 203195"/>
                <a:gd name="connsiteX12" fmla="*/ 125477 w 146488"/>
                <a:gd name="connsiteY12" fmla="*/ 185918 h 203195"/>
                <a:gd name="connsiteX13" fmla="*/ 69017 w 146488"/>
                <a:gd name="connsiteY13" fmla="*/ 203152 h 203195"/>
                <a:gd name="connsiteX14" fmla="*/ 4659 w 146488"/>
                <a:gd name="connsiteY14" fmla="*/ 180981 h 203195"/>
                <a:gd name="connsiteX15" fmla="*/ 5332 w 146488"/>
                <a:gd name="connsiteY15" fmla="*/ 158900 h 203195"/>
                <a:gd name="connsiteX16" fmla="*/ 8608 w 146488"/>
                <a:gd name="connsiteY16" fmla="*/ 155669 h 203195"/>
                <a:gd name="connsiteX17" fmla="*/ 40742 w 146488"/>
                <a:gd name="connsiteY17" fmla="*/ 149610 h 203195"/>
                <a:gd name="connsiteX18" fmla="*/ 49539 w 146488"/>
                <a:gd name="connsiteY18" fmla="*/ 153784 h 203195"/>
                <a:gd name="connsiteX19" fmla="*/ 71979 w 146488"/>
                <a:gd name="connsiteY19" fmla="*/ 159932 h 203195"/>
                <a:gd name="connsiteX20" fmla="*/ 89124 w 146488"/>
                <a:gd name="connsiteY20" fmla="*/ 155444 h 203195"/>
                <a:gd name="connsiteX21" fmla="*/ 95631 w 146488"/>
                <a:gd name="connsiteY21" fmla="*/ 144808 h 203195"/>
                <a:gd name="connsiteX22" fmla="*/ 72159 w 146488"/>
                <a:gd name="connsiteY22" fmla="*/ 122951 h 203195"/>
                <a:gd name="connsiteX23" fmla="*/ 72159 w 146488"/>
                <a:gd name="connsiteY23" fmla="*/ 122951 h 203195"/>
                <a:gd name="connsiteX24" fmla="*/ 30420 w 146488"/>
                <a:gd name="connsiteY24" fmla="*/ 101678 h 203195"/>
                <a:gd name="connsiteX25" fmla="*/ 1966 w 146488"/>
                <a:gd name="connsiteY25" fmla="*/ 55451 h 203195"/>
                <a:gd name="connsiteX26" fmla="*/ 21578 w 146488"/>
                <a:gd name="connsiteY26" fmla="*/ 16316 h 203195"/>
                <a:gd name="connsiteX27" fmla="*/ 71979 w 146488"/>
                <a:gd name="connsiteY27" fmla="*/ 69 h 203195"/>
                <a:gd name="connsiteX28" fmla="*/ 111294 w 146488"/>
                <a:gd name="connsiteY28" fmla="*/ 8327 h 203195"/>
                <a:gd name="connsiteX29" fmla="*/ 128349 w 146488"/>
                <a:gd name="connsiteY29" fmla="*/ 18380 h 203195"/>
                <a:gd name="connsiteX30" fmla="*/ 130638 w 146488"/>
                <a:gd name="connsiteY30" fmla="*/ 42571 h 20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46488" h="203195">
                  <a:moveTo>
                    <a:pt x="130638" y="42571"/>
                  </a:moveTo>
                  <a:lnTo>
                    <a:pt x="128214" y="44815"/>
                  </a:lnTo>
                  <a:cubicBezTo>
                    <a:pt x="117667" y="54284"/>
                    <a:pt x="100388" y="53791"/>
                    <a:pt x="87822" y="47642"/>
                  </a:cubicBezTo>
                  <a:cubicBezTo>
                    <a:pt x="82889" y="45224"/>
                    <a:pt x="77473" y="43950"/>
                    <a:pt x="71979" y="43917"/>
                  </a:cubicBezTo>
                  <a:cubicBezTo>
                    <a:pt x="67011" y="43607"/>
                    <a:pt x="62066" y="44812"/>
                    <a:pt x="57797" y="47373"/>
                  </a:cubicBezTo>
                  <a:cubicBezTo>
                    <a:pt x="54706" y="49156"/>
                    <a:pt x="52767" y="52422"/>
                    <a:pt x="52681" y="55990"/>
                  </a:cubicBezTo>
                  <a:cubicBezTo>
                    <a:pt x="52731" y="58724"/>
                    <a:pt x="53899" y="61319"/>
                    <a:pt x="55912" y="63171"/>
                  </a:cubicBezTo>
                  <a:cubicBezTo>
                    <a:pt x="60783" y="66958"/>
                    <a:pt x="66200" y="69984"/>
                    <a:pt x="71979" y="72147"/>
                  </a:cubicBezTo>
                  <a:lnTo>
                    <a:pt x="71979" y="72147"/>
                  </a:lnTo>
                  <a:cubicBezTo>
                    <a:pt x="86565" y="78245"/>
                    <a:pt x="100799" y="85153"/>
                    <a:pt x="114616" y="92836"/>
                  </a:cubicBezTo>
                  <a:cubicBezTo>
                    <a:pt x="122204" y="97166"/>
                    <a:pt x="129027" y="102715"/>
                    <a:pt x="134812" y="109263"/>
                  </a:cubicBezTo>
                  <a:cubicBezTo>
                    <a:pt x="142559" y="118767"/>
                    <a:pt x="146693" y="130707"/>
                    <a:pt x="146481" y="142968"/>
                  </a:cubicBezTo>
                  <a:cubicBezTo>
                    <a:pt x="146651" y="159797"/>
                    <a:pt x="138864" y="175718"/>
                    <a:pt x="125477" y="185918"/>
                  </a:cubicBezTo>
                  <a:cubicBezTo>
                    <a:pt x="111384" y="197407"/>
                    <a:pt x="92564" y="203152"/>
                    <a:pt x="69017" y="203152"/>
                  </a:cubicBezTo>
                  <a:cubicBezTo>
                    <a:pt x="45578" y="203858"/>
                    <a:pt x="22689" y="195973"/>
                    <a:pt x="4659" y="180981"/>
                  </a:cubicBezTo>
                  <a:cubicBezTo>
                    <a:pt x="-6202" y="172005"/>
                    <a:pt x="5332" y="158900"/>
                    <a:pt x="5332" y="158900"/>
                  </a:cubicBezTo>
                  <a:lnTo>
                    <a:pt x="8608" y="155669"/>
                  </a:lnTo>
                  <a:cubicBezTo>
                    <a:pt x="18751" y="145750"/>
                    <a:pt x="33203" y="143057"/>
                    <a:pt x="40742" y="149610"/>
                  </a:cubicBezTo>
                  <a:lnTo>
                    <a:pt x="49539" y="153784"/>
                  </a:lnTo>
                  <a:cubicBezTo>
                    <a:pt x="56473" y="157464"/>
                    <a:pt x="64137" y="159564"/>
                    <a:pt x="71979" y="159932"/>
                  </a:cubicBezTo>
                  <a:cubicBezTo>
                    <a:pt x="78024" y="160275"/>
                    <a:pt x="84022" y="158704"/>
                    <a:pt x="89124" y="155444"/>
                  </a:cubicBezTo>
                  <a:cubicBezTo>
                    <a:pt x="92949" y="153224"/>
                    <a:pt x="95396" y="149224"/>
                    <a:pt x="95631" y="144808"/>
                  </a:cubicBezTo>
                  <a:cubicBezTo>
                    <a:pt x="95631" y="137358"/>
                    <a:pt x="87822" y="130042"/>
                    <a:pt x="72159" y="122951"/>
                  </a:cubicBezTo>
                  <a:lnTo>
                    <a:pt x="72159" y="122951"/>
                  </a:lnTo>
                  <a:cubicBezTo>
                    <a:pt x="57736" y="116908"/>
                    <a:pt x="43784" y="109797"/>
                    <a:pt x="30420" y="101678"/>
                  </a:cubicBezTo>
                  <a:cubicBezTo>
                    <a:pt x="30420" y="101678"/>
                    <a:pt x="2818" y="84668"/>
                    <a:pt x="1966" y="55451"/>
                  </a:cubicBezTo>
                  <a:cubicBezTo>
                    <a:pt x="1517" y="40192"/>
                    <a:pt x="8518" y="27177"/>
                    <a:pt x="21578" y="16316"/>
                  </a:cubicBezTo>
                  <a:cubicBezTo>
                    <a:pt x="35900" y="5057"/>
                    <a:pt x="53778" y="-706"/>
                    <a:pt x="71979" y="69"/>
                  </a:cubicBezTo>
                  <a:cubicBezTo>
                    <a:pt x="85521" y="6"/>
                    <a:pt x="98922" y="2821"/>
                    <a:pt x="111294" y="8327"/>
                  </a:cubicBezTo>
                  <a:cubicBezTo>
                    <a:pt x="117310" y="11083"/>
                    <a:pt x="123025" y="14452"/>
                    <a:pt x="128349" y="18380"/>
                  </a:cubicBezTo>
                  <a:cubicBezTo>
                    <a:pt x="143115" y="29286"/>
                    <a:pt x="130638" y="42571"/>
                    <a:pt x="130638" y="42571"/>
                  </a:cubicBezTo>
                  <a:close/>
                </a:path>
              </a:pathLst>
            </a:custGeom>
            <a:solidFill>
              <a:srgbClr val="231F20"/>
            </a:solidFill>
            <a:ln w="44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xmlns="" id="{7E83980A-67ED-484D-AA3A-5A2F5B3CF6B7}"/>
                </a:ext>
              </a:extLst>
            </p:cNvPr>
            <p:cNvSpPr/>
            <p:nvPr/>
          </p:nvSpPr>
          <p:spPr>
            <a:xfrm>
              <a:off x="11418745" y="6465995"/>
              <a:ext cx="225035" cy="203115"/>
            </a:xfrm>
            <a:custGeom>
              <a:avLst/>
              <a:gdLst>
                <a:gd name="connsiteX0" fmla="*/ 111219 w 225035"/>
                <a:gd name="connsiteY0" fmla="*/ 7 h 203115"/>
                <a:gd name="connsiteX1" fmla="*/ 168307 w 225035"/>
                <a:gd name="connsiteY1" fmla="*/ 13696 h 203115"/>
                <a:gd name="connsiteX2" fmla="*/ 210045 w 225035"/>
                <a:gd name="connsiteY2" fmla="*/ 50767 h 203115"/>
                <a:gd name="connsiteX3" fmla="*/ 225035 w 225035"/>
                <a:gd name="connsiteY3" fmla="*/ 101392 h 203115"/>
                <a:gd name="connsiteX4" fmla="*/ 209956 w 225035"/>
                <a:gd name="connsiteY4" fmla="*/ 152510 h 203115"/>
                <a:gd name="connsiteX5" fmla="*/ 168800 w 225035"/>
                <a:gd name="connsiteY5" fmla="*/ 189626 h 203115"/>
                <a:gd name="connsiteX6" fmla="*/ 111398 w 225035"/>
                <a:gd name="connsiteY6" fmla="*/ 203090 h 203115"/>
                <a:gd name="connsiteX7" fmla="*/ 32633 w 225035"/>
                <a:gd name="connsiteY7" fmla="*/ 173514 h 203115"/>
                <a:gd name="connsiteX8" fmla="*/ 5 w 225035"/>
                <a:gd name="connsiteY8" fmla="*/ 101706 h 203115"/>
                <a:gd name="connsiteX9" fmla="*/ 36852 w 225035"/>
                <a:gd name="connsiteY9" fmla="*/ 26262 h 203115"/>
                <a:gd name="connsiteX10" fmla="*/ 111219 w 225035"/>
                <a:gd name="connsiteY10" fmla="*/ 7 h 203115"/>
                <a:gd name="connsiteX11" fmla="*/ 112116 w 225035"/>
                <a:gd name="connsiteY11" fmla="*/ 45651 h 203115"/>
                <a:gd name="connsiteX12" fmla="*/ 70333 w 225035"/>
                <a:gd name="connsiteY12" fmla="*/ 61359 h 203115"/>
                <a:gd name="connsiteX13" fmla="*/ 53637 w 225035"/>
                <a:gd name="connsiteY13" fmla="*/ 101751 h 203115"/>
                <a:gd name="connsiteX14" fmla="*/ 70108 w 225035"/>
                <a:gd name="connsiteY14" fmla="*/ 142547 h 203115"/>
                <a:gd name="connsiteX15" fmla="*/ 153990 w 225035"/>
                <a:gd name="connsiteY15" fmla="*/ 142547 h 203115"/>
                <a:gd name="connsiteX16" fmla="*/ 170775 w 225035"/>
                <a:gd name="connsiteY16" fmla="*/ 102155 h 203115"/>
                <a:gd name="connsiteX17" fmla="*/ 154304 w 225035"/>
                <a:gd name="connsiteY17" fmla="*/ 61763 h 203115"/>
                <a:gd name="connsiteX18" fmla="*/ 112116 w 225035"/>
                <a:gd name="connsiteY18" fmla="*/ 45651 h 203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5035" h="203115">
                  <a:moveTo>
                    <a:pt x="111219" y="7"/>
                  </a:moveTo>
                  <a:cubicBezTo>
                    <a:pt x="131069" y="-79"/>
                    <a:pt x="150651" y="4616"/>
                    <a:pt x="168307" y="13696"/>
                  </a:cubicBezTo>
                  <a:cubicBezTo>
                    <a:pt x="185303" y="22069"/>
                    <a:pt x="199723" y="34877"/>
                    <a:pt x="210045" y="50767"/>
                  </a:cubicBezTo>
                  <a:cubicBezTo>
                    <a:pt x="219861" y="65825"/>
                    <a:pt x="225067" y="83418"/>
                    <a:pt x="225035" y="101392"/>
                  </a:cubicBezTo>
                  <a:cubicBezTo>
                    <a:pt x="225053" y="119530"/>
                    <a:pt x="219816" y="137286"/>
                    <a:pt x="209956" y="152510"/>
                  </a:cubicBezTo>
                  <a:cubicBezTo>
                    <a:pt x="199835" y="168365"/>
                    <a:pt x="185612" y="181190"/>
                    <a:pt x="168800" y="189626"/>
                  </a:cubicBezTo>
                  <a:cubicBezTo>
                    <a:pt x="151032" y="198682"/>
                    <a:pt x="131339" y="203302"/>
                    <a:pt x="111398" y="203090"/>
                  </a:cubicBezTo>
                  <a:cubicBezTo>
                    <a:pt x="82320" y="203709"/>
                    <a:pt x="54117" y="193119"/>
                    <a:pt x="32633" y="173514"/>
                  </a:cubicBezTo>
                  <a:cubicBezTo>
                    <a:pt x="11669" y="155585"/>
                    <a:pt x="-282" y="129291"/>
                    <a:pt x="5" y="101706"/>
                  </a:cubicBezTo>
                  <a:cubicBezTo>
                    <a:pt x="5" y="71516"/>
                    <a:pt x="12289" y="46369"/>
                    <a:pt x="36852" y="26262"/>
                  </a:cubicBezTo>
                  <a:cubicBezTo>
                    <a:pt x="57762" y="9000"/>
                    <a:pt x="84106" y="-301"/>
                    <a:pt x="111219" y="7"/>
                  </a:cubicBezTo>
                  <a:close/>
                  <a:moveTo>
                    <a:pt x="112116" y="45651"/>
                  </a:moveTo>
                  <a:cubicBezTo>
                    <a:pt x="96655" y="45141"/>
                    <a:pt x="81629" y="50791"/>
                    <a:pt x="70333" y="61359"/>
                  </a:cubicBezTo>
                  <a:cubicBezTo>
                    <a:pt x="59189" y="71774"/>
                    <a:pt x="53099" y="86506"/>
                    <a:pt x="53637" y="101751"/>
                  </a:cubicBezTo>
                  <a:cubicBezTo>
                    <a:pt x="53036" y="117080"/>
                    <a:pt x="59032" y="131933"/>
                    <a:pt x="70108" y="142547"/>
                  </a:cubicBezTo>
                  <a:cubicBezTo>
                    <a:pt x="94151" y="163482"/>
                    <a:pt x="129947" y="163482"/>
                    <a:pt x="153990" y="142547"/>
                  </a:cubicBezTo>
                  <a:cubicBezTo>
                    <a:pt x="165111" y="132106"/>
                    <a:pt x="171219" y="117401"/>
                    <a:pt x="170775" y="102155"/>
                  </a:cubicBezTo>
                  <a:cubicBezTo>
                    <a:pt x="171340" y="86950"/>
                    <a:pt x="165340" y="72235"/>
                    <a:pt x="154304" y="61763"/>
                  </a:cubicBezTo>
                  <a:cubicBezTo>
                    <a:pt x="142931" y="51016"/>
                    <a:pt x="127757" y="45221"/>
                    <a:pt x="112116" y="45651"/>
                  </a:cubicBezTo>
                  <a:close/>
                </a:path>
              </a:pathLst>
            </a:custGeom>
            <a:solidFill>
              <a:srgbClr val="231F20"/>
            </a:solidFill>
            <a:ln w="44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xmlns="" id="{304F4554-D38A-0E4B-94E9-D0DDDEFCDBEF}"/>
                </a:ext>
              </a:extLst>
            </p:cNvPr>
            <p:cNvSpPr/>
            <p:nvPr/>
          </p:nvSpPr>
          <p:spPr>
            <a:xfrm>
              <a:off x="11045794" y="6401510"/>
              <a:ext cx="130153" cy="260888"/>
            </a:xfrm>
            <a:custGeom>
              <a:avLst/>
              <a:gdLst>
                <a:gd name="connsiteX0" fmla="*/ 101744 w 130153"/>
                <a:gd name="connsiteY0" fmla="*/ 69475 h 260888"/>
                <a:gd name="connsiteX1" fmla="*/ 86978 w 130153"/>
                <a:gd name="connsiteY1" fmla="*/ 69475 h 260888"/>
                <a:gd name="connsiteX2" fmla="*/ 86978 w 130153"/>
                <a:gd name="connsiteY2" fmla="*/ 26928 h 260888"/>
                <a:gd name="connsiteX3" fmla="*/ 60050 w 130153"/>
                <a:gd name="connsiteY3" fmla="*/ 0 h 260888"/>
                <a:gd name="connsiteX4" fmla="*/ 33122 w 130153"/>
                <a:gd name="connsiteY4" fmla="*/ 26928 h 260888"/>
                <a:gd name="connsiteX5" fmla="*/ 33122 w 130153"/>
                <a:gd name="connsiteY5" fmla="*/ 69475 h 260888"/>
                <a:gd name="connsiteX6" fmla="*/ 28634 w 130153"/>
                <a:gd name="connsiteY6" fmla="*/ 69475 h 260888"/>
                <a:gd name="connsiteX7" fmla="*/ 0 w 130153"/>
                <a:gd name="connsiteY7" fmla="*/ 90030 h 260888"/>
                <a:gd name="connsiteX8" fmla="*/ 28409 w 130153"/>
                <a:gd name="connsiteY8" fmla="*/ 110495 h 260888"/>
                <a:gd name="connsiteX9" fmla="*/ 32897 w 130153"/>
                <a:gd name="connsiteY9" fmla="*/ 110495 h 260888"/>
                <a:gd name="connsiteX10" fmla="*/ 32897 w 130153"/>
                <a:gd name="connsiteY10" fmla="*/ 233960 h 260888"/>
                <a:gd name="connsiteX11" fmla="*/ 59826 w 130153"/>
                <a:gd name="connsiteY11" fmla="*/ 260888 h 260888"/>
                <a:gd name="connsiteX12" fmla="*/ 86754 w 130153"/>
                <a:gd name="connsiteY12" fmla="*/ 233960 h 260888"/>
                <a:gd name="connsiteX13" fmla="*/ 86754 w 130153"/>
                <a:gd name="connsiteY13" fmla="*/ 110495 h 260888"/>
                <a:gd name="connsiteX14" fmla="*/ 101519 w 130153"/>
                <a:gd name="connsiteY14" fmla="*/ 110495 h 260888"/>
                <a:gd name="connsiteX15" fmla="*/ 130153 w 130153"/>
                <a:gd name="connsiteY15" fmla="*/ 89895 h 260888"/>
                <a:gd name="connsiteX16" fmla="*/ 101744 w 130153"/>
                <a:gd name="connsiteY16" fmla="*/ 69475 h 260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153" h="260888">
                  <a:moveTo>
                    <a:pt x="101744" y="69475"/>
                  </a:moveTo>
                  <a:lnTo>
                    <a:pt x="86978" y="69475"/>
                  </a:lnTo>
                  <a:lnTo>
                    <a:pt x="86978" y="26928"/>
                  </a:lnTo>
                  <a:cubicBezTo>
                    <a:pt x="86978" y="12056"/>
                    <a:pt x="74923" y="0"/>
                    <a:pt x="60050" y="0"/>
                  </a:cubicBezTo>
                  <a:cubicBezTo>
                    <a:pt x="45177" y="0"/>
                    <a:pt x="33122" y="12056"/>
                    <a:pt x="33122" y="26928"/>
                  </a:cubicBezTo>
                  <a:lnTo>
                    <a:pt x="33122" y="69475"/>
                  </a:lnTo>
                  <a:lnTo>
                    <a:pt x="28634" y="69475"/>
                  </a:lnTo>
                  <a:cubicBezTo>
                    <a:pt x="12881" y="69475"/>
                    <a:pt x="0" y="78720"/>
                    <a:pt x="0" y="90030"/>
                  </a:cubicBezTo>
                  <a:cubicBezTo>
                    <a:pt x="0" y="101339"/>
                    <a:pt x="12656" y="110495"/>
                    <a:pt x="28409" y="110495"/>
                  </a:cubicBezTo>
                  <a:lnTo>
                    <a:pt x="32897" y="110495"/>
                  </a:lnTo>
                  <a:lnTo>
                    <a:pt x="32897" y="233960"/>
                  </a:lnTo>
                  <a:cubicBezTo>
                    <a:pt x="32897" y="248832"/>
                    <a:pt x="44952" y="260888"/>
                    <a:pt x="59826" y="260888"/>
                  </a:cubicBezTo>
                  <a:cubicBezTo>
                    <a:pt x="74699" y="260888"/>
                    <a:pt x="86754" y="248832"/>
                    <a:pt x="86754" y="233960"/>
                  </a:cubicBezTo>
                  <a:lnTo>
                    <a:pt x="86754" y="110495"/>
                  </a:lnTo>
                  <a:lnTo>
                    <a:pt x="101519" y="110495"/>
                  </a:lnTo>
                  <a:cubicBezTo>
                    <a:pt x="117273" y="110495"/>
                    <a:pt x="130153" y="101205"/>
                    <a:pt x="130153" y="89895"/>
                  </a:cubicBezTo>
                  <a:cubicBezTo>
                    <a:pt x="130153" y="78585"/>
                    <a:pt x="117497" y="69475"/>
                    <a:pt x="101744" y="69475"/>
                  </a:cubicBezTo>
                  <a:close/>
                </a:path>
              </a:pathLst>
            </a:custGeom>
            <a:solidFill>
              <a:srgbClr val="231F20"/>
            </a:solidFill>
            <a:ln w="44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:a16="http://schemas.microsoft.com/office/drawing/2014/main" xmlns="" id="{65790085-C60D-4847-AD8B-0EF2ED10F3D1}"/>
                </a:ext>
              </a:extLst>
            </p:cNvPr>
            <p:cNvSpPr/>
            <p:nvPr/>
          </p:nvSpPr>
          <p:spPr>
            <a:xfrm>
              <a:off x="10840960" y="6466003"/>
              <a:ext cx="188477" cy="198101"/>
            </a:xfrm>
            <a:custGeom>
              <a:avLst/>
              <a:gdLst>
                <a:gd name="connsiteX0" fmla="*/ 182573 w 188477"/>
                <a:gd name="connsiteY0" fmla="*/ 53811 h 198101"/>
                <a:gd name="connsiteX1" fmla="*/ 151875 w 188477"/>
                <a:gd name="connsiteY1" fmla="*/ 14227 h 198101"/>
                <a:gd name="connsiteX2" fmla="*/ 94787 w 188477"/>
                <a:gd name="connsiteY2" fmla="*/ 0 h 198101"/>
                <a:gd name="connsiteX3" fmla="*/ 40931 w 188477"/>
                <a:gd name="connsiteY3" fmla="*/ 12163 h 198101"/>
                <a:gd name="connsiteX4" fmla="*/ 8976 w 188477"/>
                <a:gd name="connsiteY4" fmla="*/ 47034 h 198101"/>
                <a:gd name="connsiteX5" fmla="*/ 0 w 188477"/>
                <a:gd name="connsiteY5" fmla="*/ 116285 h 198101"/>
                <a:gd name="connsiteX6" fmla="*/ 0 w 188477"/>
                <a:gd name="connsiteY6" fmla="*/ 178085 h 198101"/>
                <a:gd name="connsiteX7" fmla="*/ 20017 w 188477"/>
                <a:gd name="connsiteY7" fmla="*/ 198101 h 198101"/>
                <a:gd name="connsiteX8" fmla="*/ 33795 w 188477"/>
                <a:gd name="connsiteY8" fmla="*/ 198101 h 198101"/>
                <a:gd name="connsiteX9" fmla="*/ 53856 w 188477"/>
                <a:gd name="connsiteY9" fmla="*/ 178085 h 198101"/>
                <a:gd name="connsiteX10" fmla="*/ 53856 w 188477"/>
                <a:gd name="connsiteY10" fmla="*/ 103494 h 198101"/>
                <a:gd name="connsiteX11" fmla="*/ 57223 w 188477"/>
                <a:gd name="connsiteY11" fmla="*/ 67590 h 198101"/>
                <a:gd name="connsiteX12" fmla="*/ 71135 w 188477"/>
                <a:gd name="connsiteY12" fmla="*/ 50625 h 198101"/>
                <a:gd name="connsiteX13" fmla="*/ 93980 w 188477"/>
                <a:gd name="connsiteY13" fmla="*/ 44880 h 198101"/>
                <a:gd name="connsiteX14" fmla="*/ 116420 w 188477"/>
                <a:gd name="connsiteY14" fmla="*/ 50715 h 198101"/>
                <a:gd name="connsiteX15" fmla="*/ 129884 w 188477"/>
                <a:gd name="connsiteY15" fmla="*/ 67141 h 198101"/>
                <a:gd name="connsiteX16" fmla="*/ 134013 w 188477"/>
                <a:gd name="connsiteY16" fmla="*/ 104885 h 198101"/>
                <a:gd name="connsiteX17" fmla="*/ 134013 w 188477"/>
                <a:gd name="connsiteY17" fmla="*/ 178085 h 198101"/>
                <a:gd name="connsiteX18" fmla="*/ 154074 w 188477"/>
                <a:gd name="connsiteY18" fmla="*/ 198101 h 198101"/>
                <a:gd name="connsiteX19" fmla="*/ 168436 w 188477"/>
                <a:gd name="connsiteY19" fmla="*/ 198101 h 198101"/>
                <a:gd name="connsiteX20" fmla="*/ 188453 w 188477"/>
                <a:gd name="connsiteY20" fmla="*/ 178085 h 198101"/>
                <a:gd name="connsiteX21" fmla="*/ 188453 w 188477"/>
                <a:gd name="connsiteY21" fmla="*/ 117810 h 198101"/>
                <a:gd name="connsiteX22" fmla="*/ 182573 w 188477"/>
                <a:gd name="connsiteY22" fmla="*/ 53811 h 19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8477" h="198101">
                  <a:moveTo>
                    <a:pt x="182573" y="53811"/>
                  </a:moveTo>
                  <a:cubicBezTo>
                    <a:pt x="177143" y="37507"/>
                    <a:pt x="166313" y="23543"/>
                    <a:pt x="151875" y="14227"/>
                  </a:cubicBezTo>
                  <a:cubicBezTo>
                    <a:pt x="137365" y="4742"/>
                    <a:pt x="118336" y="0"/>
                    <a:pt x="94787" y="0"/>
                  </a:cubicBezTo>
                  <a:cubicBezTo>
                    <a:pt x="73124" y="0"/>
                    <a:pt x="55171" y="4054"/>
                    <a:pt x="40931" y="12163"/>
                  </a:cubicBezTo>
                  <a:cubicBezTo>
                    <a:pt x="26927" y="20199"/>
                    <a:pt x="15762" y="32383"/>
                    <a:pt x="8976" y="47034"/>
                  </a:cubicBezTo>
                  <a:cubicBezTo>
                    <a:pt x="2992" y="59451"/>
                    <a:pt x="0" y="82535"/>
                    <a:pt x="0" y="116285"/>
                  </a:cubicBezTo>
                  <a:lnTo>
                    <a:pt x="0" y="178085"/>
                  </a:lnTo>
                  <a:cubicBezTo>
                    <a:pt x="49" y="189119"/>
                    <a:pt x="8982" y="198052"/>
                    <a:pt x="20017" y="198101"/>
                  </a:cubicBezTo>
                  <a:lnTo>
                    <a:pt x="33795" y="198101"/>
                  </a:lnTo>
                  <a:cubicBezTo>
                    <a:pt x="44849" y="198076"/>
                    <a:pt x="53807" y="189136"/>
                    <a:pt x="53856" y="178085"/>
                  </a:cubicBezTo>
                  <a:lnTo>
                    <a:pt x="53856" y="103494"/>
                  </a:lnTo>
                  <a:cubicBezTo>
                    <a:pt x="53856" y="85272"/>
                    <a:pt x="54978" y="73304"/>
                    <a:pt x="57223" y="67590"/>
                  </a:cubicBezTo>
                  <a:cubicBezTo>
                    <a:pt x="59888" y="60570"/>
                    <a:pt x="64776" y="54613"/>
                    <a:pt x="71135" y="50625"/>
                  </a:cubicBezTo>
                  <a:cubicBezTo>
                    <a:pt x="78069" y="46630"/>
                    <a:pt x="85977" y="44641"/>
                    <a:pt x="93980" y="44880"/>
                  </a:cubicBezTo>
                  <a:cubicBezTo>
                    <a:pt x="101865" y="44634"/>
                    <a:pt x="109652" y="46659"/>
                    <a:pt x="116420" y="50715"/>
                  </a:cubicBezTo>
                  <a:cubicBezTo>
                    <a:pt x="122573" y="54581"/>
                    <a:pt x="127299" y="60348"/>
                    <a:pt x="129884" y="67141"/>
                  </a:cubicBezTo>
                  <a:cubicBezTo>
                    <a:pt x="132635" y="74172"/>
                    <a:pt x="134013" y="86753"/>
                    <a:pt x="134013" y="104885"/>
                  </a:cubicBezTo>
                  <a:lnTo>
                    <a:pt x="134013" y="178085"/>
                  </a:lnTo>
                  <a:cubicBezTo>
                    <a:pt x="134062" y="189136"/>
                    <a:pt x="143020" y="198076"/>
                    <a:pt x="154074" y="198101"/>
                  </a:cubicBezTo>
                  <a:lnTo>
                    <a:pt x="168436" y="198101"/>
                  </a:lnTo>
                  <a:cubicBezTo>
                    <a:pt x="179472" y="198052"/>
                    <a:pt x="188403" y="189119"/>
                    <a:pt x="188453" y="178085"/>
                  </a:cubicBezTo>
                  <a:lnTo>
                    <a:pt x="188453" y="117810"/>
                  </a:lnTo>
                  <a:cubicBezTo>
                    <a:pt x="188722" y="86843"/>
                    <a:pt x="186761" y="65510"/>
                    <a:pt x="182573" y="53811"/>
                  </a:cubicBezTo>
                  <a:close/>
                </a:path>
              </a:pathLst>
            </a:custGeom>
            <a:solidFill>
              <a:srgbClr val="231F20"/>
            </a:solidFill>
            <a:ln w="44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:a16="http://schemas.microsoft.com/office/drawing/2014/main" xmlns="" id="{49ECAA44-B234-4A43-ACF3-EA1351856B0C}"/>
                </a:ext>
              </a:extLst>
            </p:cNvPr>
            <p:cNvSpPr/>
            <p:nvPr/>
          </p:nvSpPr>
          <p:spPr>
            <a:xfrm>
              <a:off x="10589975" y="6465625"/>
              <a:ext cx="223397" cy="204029"/>
            </a:xfrm>
            <a:custGeom>
              <a:avLst/>
              <a:gdLst>
                <a:gd name="connsiteX0" fmla="*/ 222710 w 223397"/>
                <a:gd name="connsiteY0" fmla="*/ 79457 h 204029"/>
                <a:gd name="connsiteX1" fmla="*/ 182677 w 223397"/>
                <a:gd name="connsiteY1" fmla="*/ 19003 h 204029"/>
                <a:gd name="connsiteX2" fmla="*/ 100860 w 223397"/>
                <a:gd name="connsiteY2" fmla="*/ 1051 h 204029"/>
                <a:gd name="connsiteX3" fmla="*/ 96955 w 223397"/>
                <a:gd name="connsiteY3" fmla="*/ 1545 h 204029"/>
                <a:gd name="connsiteX4" fmla="*/ 22409 w 223397"/>
                <a:gd name="connsiteY4" fmla="*/ 41533 h 204029"/>
                <a:gd name="connsiteX5" fmla="*/ 1270 w 223397"/>
                <a:gd name="connsiteY5" fmla="*/ 118637 h 204029"/>
                <a:gd name="connsiteX6" fmla="*/ 42739 w 223397"/>
                <a:gd name="connsiteY6" fmla="*/ 185509 h 204029"/>
                <a:gd name="connsiteX7" fmla="*/ 128012 w 223397"/>
                <a:gd name="connsiteY7" fmla="*/ 202428 h 204029"/>
                <a:gd name="connsiteX8" fmla="*/ 128955 w 223397"/>
                <a:gd name="connsiteY8" fmla="*/ 202428 h 204029"/>
                <a:gd name="connsiteX9" fmla="*/ 182228 w 223397"/>
                <a:gd name="connsiteY9" fmla="*/ 184476 h 204029"/>
                <a:gd name="connsiteX10" fmla="*/ 202738 w 223397"/>
                <a:gd name="connsiteY10" fmla="*/ 167557 h 204029"/>
                <a:gd name="connsiteX11" fmla="*/ 193268 w 223397"/>
                <a:gd name="connsiteY11" fmla="*/ 140269 h 204029"/>
                <a:gd name="connsiteX12" fmla="*/ 186087 w 223397"/>
                <a:gd name="connsiteY12" fmla="*/ 138340 h 204029"/>
                <a:gd name="connsiteX13" fmla="*/ 157499 w 223397"/>
                <a:gd name="connsiteY13" fmla="*/ 146283 h 204029"/>
                <a:gd name="connsiteX14" fmla="*/ 123165 w 223397"/>
                <a:gd name="connsiteY14" fmla="*/ 160017 h 204029"/>
                <a:gd name="connsiteX15" fmla="*/ 123165 w 223397"/>
                <a:gd name="connsiteY15" fmla="*/ 160017 h 204029"/>
                <a:gd name="connsiteX16" fmla="*/ 121819 w 223397"/>
                <a:gd name="connsiteY16" fmla="*/ 160241 h 204029"/>
                <a:gd name="connsiteX17" fmla="*/ 79048 w 223397"/>
                <a:gd name="connsiteY17" fmla="*/ 154092 h 204029"/>
                <a:gd name="connsiteX18" fmla="*/ 54633 w 223397"/>
                <a:gd name="connsiteY18" fmla="*/ 124427 h 204029"/>
                <a:gd name="connsiteX19" fmla="*/ 51671 w 223397"/>
                <a:gd name="connsiteY19" fmla="*/ 86323 h 204029"/>
                <a:gd name="connsiteX20" fmla="*/ 67603 w 223397"/>
                <a:gd name="connsiteY20" fmla="*/ 58543 h 204029"/>
                <a:gd name="connsiteX21" fmla="*/ 105303 w 223397"/>
                <a:gd name="connsiteY21" fmla="*/ 41892 h 204029"/>
                <a:gd name="connsiteX22" fmla="*/ 142823 w 223397"/>
                <a:gd name="connsiteY22" fmla="*/ 46829 h 204029"/>
                <a:gd name="connsiteX23" fmla="*/ 167327 w 223397"/>
                <a:gd name="connsiteY23" fmla="*/ 69942 h 204029"/>
                <a:gd name="connsiteX24" fmla="*/ 87171 w 223397"/>
                <a:gd name="connsiteY24" fmla="*/ 81117 h 204029"/>
                <a:gd name="connsiteX25" fmla="*/ 87171 w 223397"/>
                <a:gd name="connsiteY25" fmla="*/ 81117 h 204029"/>
                <a:gd name="connsiteX26" fmla="*/ 70431 w 223397"/>
                <a:gd name="connsiteY26" fmla="*/ 102660 h 204029"/>
                <a:gd name="connsiteX27" fmla="*/ 92512 w 223397"/>
                <a:gd name="connsiteY27" fmla="*/ 118817 h 204029"/>
                <a:gd name="connsiteX28" fmla="*/ 111272 w 223397"/>
                <a:gd name="connsiteY28" fmla="*/ 116214 h 204029"/>
                <a:gd name="connsiteX29" fmla="*/ 200449 w 223397"/>
                <a:gd name="connsiteY29" fmla="*/ 103737 h 204029"/>
                <a:gd name="connsiteX30" fmla="*/ 222710 w 223397"/>
                <a:gd name="connsiteY30" fmla="*/ 79457 h 20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3397" h="204029">
                  <a:moveTo>
                    <a:pt x="222710" y="79457"/>
                  </a:moveTo>
                  <a:cubicBezTo>
                    <a:pt x="217635" y="54908"/>
                    <a:pt x="203298" y="33257"/>
                    <a:pt x="182677" y="19003"/>
                  </a:cubicBezTo>
                  <a:cubicBezTo>
                    <a:pt x="159907" y="3355"/>
                    <a:pt x="132635" y="-2629"/>
                    <a:pt x="100860" y="1051"/>
                  </a:cubicBezTo>
                  <a:cubicBezTo>
                    <a:pt x="99558" y="1051"/>
                    <a:pt x="98257" y="1320"/>
                    <a:pt x="96955" y="1545"/>
                  </a:cubicBezTo>
                  <a:cubicBezTo>
                    <a:pt x="65419" y="5973"/>
                    <a:pt x="40570" y="19303"/>
                    <a:pt x="22409" y="41533"/>
                  </a:cubicBezTo>
                  <a:cubicBezTo>
                    <a:pt x="4459" y="62924"/>
                    <a:pt x="-3261" y="91083"/>
                    <a:pt x="1270" y="118637"/>
                  </a:cubicBezTo>
                  <a:cubicBezTo>
                    <a:pt x="4505" y="145970"/>
                    <a:pt x="19693" y="170462"/>
                    <a:pt x="42739" y="185509"/>
                  </a:cubicBezTo>
                  <a:cubicBezTo>
                    <a:pt x="66347" y="201486"/>
                    <a:pt x="94771" y="207126"/>
                    <a:pt x="128012" y="202428"/>
                  </a:cubicBezTo>
                  <a:lnTo>
                    <a:pt x="128955" y="202428"/>
                  </a:lnTo>
                  <a:cubicBezTo>
                    <a:pt x="147746" y="200117"/>
                    <a:pt x="165870" y="194009"/>
                    <a:pt x="182228" y="184476"/>
                  </a:cubicBezTo>
                  <a:cubicBezTo>
                    <a:pt x="189991" y="180064"/>
                    <a:pt x="196930" y="174339"/>
                    <a:pt x="202738" y="167557"/>
                  </a:cubicBezTo>
                  <a:cubicBezTo>
                    <a:pt x="211220" y="156202"/>
                    <a:pt x="206957" y="143905"/>
                    <a:pt x="193268" y="140269"/>
                  </a:cubicBezTo>
                  <a:lnTo>
                    <a:pt x="186087" y="138340"/>
                  </a:lnTo>
                  <a:cubicBezTo>
                    <a:pt x="186087" y="138340"/>
                    <a:pt x="175810" y="134390"/>
                    <a:pt x="157499" y="146283"/>
                  </a:cubicBezTo>
                  <a:cubicBezTo>
                    <a:pt x="147171" y="153269"/>
                    <a:pt x="135462" y="157953"/>
                    <a:pt x="123165" y="160017"/>
                  </a:cubicBezTo>
                  <a:lnTo>
                    <a:pt x="123165" y="160017"/>
                  </a:lnTo>
                  <a:lnTo>
                    <a:pt x="121819" y="160241"/>
                  </a:lnTo>
                  <a:cubicBezTo>
                    <a:pt x="107273" y="162947"/>
                    <a:pt x="92242" y="160786"/>
                    <a:pt x="79048" y="154092"/>
                  </a:cubicBezTo>
                  <a:cubicBezTo>
                    <a:pt x="67333" y="147789"/>
                    <a:pt x="58566" y="137134"/>
                    <a:pt x="54633" y="124427"/>
                  </a:cubicBezTo>
                  <a:cubicBezTo>
                    <a:pt x="50145" y="110200"/>
                    <a:pt x="48574" y="95658"/>
                    <a:pt x="51671" y="86323"/>
                  </a:cubicBezTo>
                  <a:cubicBezTo>
                    <a:pt x="54688" y="75924"/>
                    <a:pt x="60150" y="66398"/>
                    <a:pt x="67603" y="58543"/>
                  </a:cubicBezTo>
                  <a:cubicBezTo>
                    <a:pt x="78198" y="49309"/>
                    <a:pt x="91342" y="43504"/>
                    <a:pt x="105303" y="41892"/>
                  </a:cubicBezTo>
                  <a:cubicBezTo>
                    <a:pt x="118023" y="39838"/>
                    <a:pt x="131066" y="41555"/>
                    <a:pt x="142823" y="46829"/>
                  </a:cubicBezTo>
                  <a:cubicBezTo>
                    <a:pt x="153448" y="51422"/>
                    <a:pt x="162122" y="59603"/>
                    <a:pt x="167327" y="69942"/>
                  </a:cubicBezTo>
                  <a:lnTo>
                    <a:pt x="87171" y="81117"/>
                  </a:lnTo>
                  <a:lnTo>
                    <a:pt x="87171" y="81117"/>
                  </a:lnTo>
                  <a:cubicBezTo>
                    <a:pt x="76779" y="82754"/>
                    <a:pt x="69450" y="92186"/>
                    <a:pt x="70431" y="102660"/>
                  </a:cubicBezTo>
                  <a:cubicBezTo>
                    <a:pt x="72326" y="113059"/>
                    <a:pt x="82027" y="120157"/>
                    <a:pt x="92512" y="118817"/>
                  </a:cubicBezTo>
                  <a:lnTo>
                    <a:pt x="111272" y="116214"/>
                  </a:lnTo>
                  <a:lnTo>
                    <a:pt x="200449" y="103737"/>
                  </a:lnTo>
                  <a:cubicBezTo>
                    <a:pt x="214452" y="101762"/>
                    <a:pt x="226435" y="95344"/>
                    <a:pt x="222710" y="79457"/>
                  </a:cubicBezTo>
                  <a:close/>
                </a:path>
              </a:pathLst>
            </a:custGeom>
            <a:solidFill>
              <a:srgbClr val="231F20"/>
            </a:solidFill>
            <a:ln w="44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:a16="http://schemas.microsoft.com/office/drawing/2014/main" xmlns="" id="{754E47A8-CD84-FA46-836C-0C93C5111489}"/>
                </a:ext>
              </a:extLst>
            </p:cNvPr>
            <p:cNvSpPr/>
            <p:nvPr/>
          </p:nvSpPr>
          <p:spPr>
            <a:xfrm>
              <a:off x="11171959" y="6465625"/>
              <a:ext cx="223422" cy="204029"/>
            </a:xfrm>
            <a:custGeom>
              <a:avLst/>
              <a:gdLst>
                <a:gd name="connsiteX0" fmla="*/ 222735 w 223422"/>
                <a:gd name="connsiteY0" fmla="*/ 79457 h 204029"/>
                <a:gd name="connsiteX1" fmla="*/ 182657 w 223422"/>
                <a:gd name="connsiteY1" fmla="*/ 19003 h 204029"/>
                <a:gd name="connsiteX2" fmla="*/ 100840 w 223422"/>
                <a:gd name="connsiteY2" fmla="*/ 1051 h 204029"/>
                <a:gd name="connsiteX3" fmla="*/ 96980 w 223422"/>
                <a:gd name="connsiteY3" fmla="*/ 1545 h 204029"/>
                <a:gd name="connsiteX4" fmla="*/ 22434 w 223422"/>
                <a:gd name="connsiteY4" fmla="*/ 41488 h 204029"/>
                <a:gd name="connsiteX5" fmla="*/ 1295 w 223422"/>
                <a:gd name="connsiteY5" fmla="*/ 118637 h 204029"/>
                <a:gd name="connsiteX6" fmla="*/ 42720 w 223422"/>
                <a:gd name="connsiteY6" fmla="*/ 185509 h 204029"/>
                <a:gd name="connsiteX7" fmla="*/ 127993 w 223422"/>
                <a:gd name="connsiteY7" fmla="*/ 202428 h 204029"/>
                <a:gd name="connsiteX8" fmla="*/ 128935 w 223422"/>
                <a:gd name="connsiteY8" fmla="*/ 202428 h 204029"/>
                <a:gd name="connsiteX9" fmla="*/ 182208 w 223422"/>
                <a:gd name="connsiteY9" fmla="*/ 184476 h 204029"/>
                <a:gd name="connsiteX10" fmla="*/ 202763 w 223422"/>
                <a:gd name="connsiteY10" fmla="*/ 167557 h 204029"/>
                <a:gd name="connsiteX11" fmla="*/ 193249 w 223422"/>
                <a:gd name="connsiteY11" fmla="*/ 140269 h 204029"/>
                <a:gd name="connsiteX12" fmla="*/ 186113 w 223422"/>
                <a:gd name="connsiteY12" fmla="*/ 138340 h 204029"/>
                <a:gd name="connsiteX13" fmla="*/ 157524 w 223422"/>
                <a:gd name="connsiteY13" fmla="*/ 146283 h 204029"/>
                <a:gd name="connsiteX14" fmla="*/ 123146 w 223422"/>
                <a:gd name="connsiteY14" fmla="*/ 160017 h 204029"/>
                <a:gd name="connsiteX15" fmla="*/ 123146 w 223422"/>
                <a:gd name="connsiteY15" fmla="*/ 160017 h 204029"/>
                <a:gd name="connsiteX16" fmla="*/ 121799 w 223422"/>
                <a:gd name="connsiteY16" fmla="*/ 160241 h 204029"/>
                <a:gd name="connsiteX17" fmla="*/ 79028 w 223422"/>
                <a:gd name="connsiteY17" fmla="*/ 154092 h 204029"/>
                <a:gd name="connsiteX18" fmla="*/ 54658 w 223422"/>
                <a:gd name="connsiteY18" fmla="*/ 124427 h 204029"/>
                <a:gd name="connsiteX19" fmla="*/ 51696 w 223422"/>
                <a:gd name="connsiteY19" fmla="*/ 86323 h 204029"/>
                <a:gd name="connsiteX20" fmla="*/ 67763 w 223422"/>
                <a:gd name="connsiteY20" fmla="*/ 58767 h 204029"/>
                <a:gd name="connsiteX21" fmla="*/ 105328 w 223422"/>
                <a:gd name="connsiteY21" fmla="*/ 41892 h 204029"/>
                <a:gd name="connsiteX22" fmla="*/ 142803 w 223422"/>
                <a:gd name="connsiteY22" fmla="*/ 46829 h 204029"/>
                <a:gd name="connsiteX23" fmla="*/ 167308 w 223422"/>
                <a:gd name="connsiteY23" fmla="*/ 69942 h 204029"/>
                <a:gd name="connsiteX24" fmla="*/ 87017 w 223422"/>
                <a:gd name="connsiteY24" fmla="*/ 81117 h 204029"/>
                <a:gd name="connsiteX25" fmla="*/ 87017 w 223422"/>
                <a:gd name="connsiteY25" fmla="*/ 81117 h 204029"/>
                <a:gd name="connsiteX26" fmla="*/ 70815 w 223422"/>
                <a:gd name="connsiteY26" fmla="*/ 102615 h 204029"/>
                <a:gd name="connsiteX27" fmla="*/ 92313 w 223422"/>
                <a:gd name="connsiteY27" fmla="*/ 118817 h 204029"/>
                <a:gd name="connsiteX28" fmla="*/ 111073 w 223422"/>
                <a:gd name="connsiteY28" fmla="*/ 116214 h 204029"/>
                <a:gd name="connsiteX29" fmla="*/ 200250 w 223422"/>
                <a:gd name="connsiteY29" fmla="*/ 103692 h 204029"/>
                <a:gd name="connsiteX30" fmla="*/ 222735 w 223422"/>
                <a:gd name="connsiteY30" fmla="*/ 79457 h 20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3422" h="204029">
                  <a:moveTo>
                    <a:pt x="222735" y="79457"/>
                  </a:moveTo>
                  <a:cubicBezTo>
                    <a:pt x="217646" y="54902"/>
                    <a:pt x="203293" y="33252"/>
                    <a:pt x="182657" y="19003"/>
                  </a:cubicBezTo>
                  <a:cubicBezTo>
                    <a:pt x="159916" y="3355"/>
                    <a:pt x="132647" y="-2629"/>
                    <a:pt x="100840" y="1051"/>
                  </a:cubicBezTo>
                  <a:cubicBezTo>
                    <a:pt x="99538" y="1051"/>
                    <a:pt x="98282" y="1320"/>
                    <a:pt x="96980" y="1545"/>
                  </a:cubicBezTo>
                  <a:cubicBezTo>
                    <a:pt x="65474" y="5943"/>
                    <a:pt x="40624" y="19258"/>
                    <a:pt x="22434" y="41488"/>
                  </a:cubicBezTo>
                  <a:cubicBezTo>
                    <a:pt x="4432" y="62870"/>
                    <a:pt x="-3292" y="91066"/>
                    <a:pt x="1295" y="118637"/>
                  </a:cubicBezTo>
                  <a:cubicBezTo>
                    <a:pt x="4513" y="145964"/>
                    <a:pt x="19687" y="170457"/>
                    <a:pt x="42720" y="185509"/>
                  </a:cubicBezTo>
                  <a:cubicBezTo>
                    <a:pt x="66327" y="201486"/>
                    <a:pt x="94750" y="207126"/>
                    <a:pt x="127993" y="202428"/>
                  </a:cubicBezTo>
                  <a:lnTo>
                    <a:pt x="128935" y="202428"/>
                  </a:lnTo>
                  <a:cubicBezTo>
                    <a:pt x="147726" y="200117"/>
                    <a:pt x="165849" y="194009"/>
                    <a:pt x="182208" y="184476"/>
                  </a:cubicBezTo>
                  <a:cubicBezTo>
                    <a:pt x="189986" y="180068"/>
                    <a:pt x="196942" y="174343"/>
                    <a:pt x="202763" y="167557"/>
                  </a:cubicBezTo>
                  <a:cubicBezTo>
                    <a:pt x="211246" y="156202"/>
                    <a:pt x="206937" y="143905"/>
                    <a:pt x="193249" y="140269"/>
                  </a:cubicBezTo>
                  <a:lnTo>
                    <a:pt x="186113" y="138340"/>
                  </a:lnTo>
                  <a:cubicBezTo>
                    <a:pt x="186113" y="138340"/>
                    <a:pt x="175790" y="134390"/>
                    <a:pt x="157524" y="146283"/>
                  </a:cubicBezTo>
                  <a:cubicBezTo>
                    <a:pt x="147183" y="153277"/>
                    <a:pt x="135461" y="157962"/>
                    <a:pt x="123146" y="160017"/>
                  </a:cubicBezTo>
                  <a:lnTo>
                    <a:pt x="123146" y="160017"/>
                  </a:lnTo>
                  <a:lnTo>
                    <a:pt x="121799" y="160241"/>
                  </a:lnTo>
                  <a:cubicBezTo>
                    <a:pt x="107253" y="162920"/>
                    <a:pt x="92232" y="160760"/>
                    <a:pt x="79028" y="154092"/>
                  </a:cubicBezTo>
                  <a:cubicBezTo>
                    <a:pt x="67337" y="147772"/>
                    <a:pt x="58590" y="137122"/>
                    <a:pt x="54658" y="124427"/>
                  </a:cubicBezTo>
                  <a:cubicBezTo>
                    <a:pt x="50170" y="110200"/>
                    <a:pt x="48599" y="95658"/>
                    <a:pt x="51696" y="86323"/>
                  </a:cubicBezTo>
                  <a:cubicBezTo>
                    <a:pt x="54802" y="75998"/>
                    <a:pt x="60308" y="66555"/>
                    <a:pt x="67763" y="58767"/>
                  </a:cubicBezTo>
                  <a:cubicBezTo>
                    <a:pt x="78297" y="49484"/>
                    <a:pt x="91393" y="43602"/>
                    <a:pt x="105328" y="41892"/>
                  </a:cubicBezTo>
                  <a:cubicBezTo>
                    <a:pt x="118034" y="39839"/>
                    <a:pt x="131062" y="41556"/>
                    <a:pt x="142803" y="46829"/>
                  </a:cubicBezTo>
                  <a:cubicBezTo>
                    <a:pt x="153431" y="51422"/>
                    <a:pt x="162102" y="59603"/>
                    <a:pt x="167308" y="69942"/>
                  </a:cubicBezTo>
                  <a:lnTo>
                    <a:pt x="87017" y="81117"/>
                  </a:lnTo>
                  <a:lnTo>
                    <a:pt x="87017" y="81117"/>
                  </a:lnTo>
                  <a:cubicBezTo>
                    <a:pt x="76604" y="82580"/>
                    <a:pt x="69352" y="92205"/>
                    <a:pt x="70815" y="102615"/>
                  </a:cubicBezTo>
                  <a:cubicBezTo>
                    <a:pt x="72278" y="113025"/>
                    <a:pt x="81900" y="120279"/>
                    <a:pt x="92313" y="118817"/>
                  </a:cubicBezTo>
                  <a:lnTo>
                    <a:pt x="111073" y="116214"/>
                  </a:lnTo>
                  <a:lnTo>
                    <a:pt x="200250" y="103692"/>
                  </a:lnTo>
                  <a:cubicBezTo>
                    <a:pt x="214477" y="101762"/>
                    <a:pt x="226460" y="95344"/>
                    <a:pt x="222735" y="79457"/>
                  </a:cubicBezTo>
                  <a:close/>
                </a:path>
              </a:pathLst>
            </a:custGeom>
            <a:solidFill>
              <a:srgbClr val="231F20"/>
            </a:solidFill>
            <a:ln w="44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1" name="Рисунок 2">
            <a:extLst>
              <a:ext uri="{FF2B5EF4-FFF2-40B4-BE49-F238E27FC236}">
                <a16:creationId xmlns:a16="http://schemas.microsoft.com/office/drawing/2014/main" xmlns="" id="{D9030BD2-77BA-43E0-8789-2B1309300315}"/>
              </a:ext>
            </a:extLst>
          </p:cNvPr>
          <p:cNvGrpSpPr/>
          <p:nvPr/>
        </p:nvGrpSpPr>
        <p:grpSpPr>
          <a:xfrm>
            <a:off x="544706" y="6336005"/>
            <a:ext cx="3201369" cy="233256"/>
            <a:chOff x="544706" y="6336005"/>
            <a:chExt cx="3201369" cy="233256"/>
          </a:xfrm>
          <a:solidFill>
            <a:srgbClr val="A7A9AC"/>
          </a:solidFill>
        </p:grpSpPr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xmlns="" id="{03D301BD-66AF-E44E-A3C8-7C9FAA1E6C62}"/>
                </a:ext>
              </a:extLst>
            </p:cNvPr>
            <p:cNvSpPr/>
            <p:nvPr/>
          </p:nvSpPr>
          <p:spPr>
            <a:xfrm>
              <a:off x="708147" y="6388966"/>
              <a:ext cx="122227" cy="129659"/>
            </a:xfrm>
            <a:custGeom>
              <a:avLst/>
              <a:gdLst>
                <a:gd name="connsiteX0" fmla="*/ 12117 w 122227"/>
                <a:gd name="connsiteY0" fmla="*/ 10323 h 129659"/>
                <a:gd name="connsiteX1" fmla="*/ 17847 w 122227"/>
                <a:gd name="connsiteY1" fmla="*/ 0 h 129659"/>
                <a:gd name="connsiteX2" fmla="*/ 28738 w 122227"/>
                <a:gd name="connsiteY2" fmla="*/ 0 h 129659"/>
                <a:gd name="connsiteX3" fmla="*/ 47113 w 122227"/>
                <a:gd name="connsiteY3" fmla="*/ 10323 h 129659"/>
                <a:gd name="connsiteX4" fmla="*/ 63320 w 122227"/>
                <a:gd name="connsiteY4" fmla="*/ 36751 h 129659"/>
                <a:gd name="connsiteX5" fmla="*/ 83193 w 122227"/>
                <a:gd name="connsiteY5" fmla="*/ 9755 h 129659"/>
                <a:gd name="connsiteX6" fmla="*/ 102394 w 122227"/>
                <a:gd name="connsiteY6" fmla="*/ 52 h 129659"/>
                <a:gd name="connsiteX7" fmla="*/ 115349 w 122227"/>
                <a:gd name="connsiteY7" fmla="*/ 52 h 129659"/>
                <a:gd name="connsiteX8" fmla="*/ 120253 w 122227"/>
                <a:gd name="connsiteY8" fmla="*/ 9755 h 129659"/>
                <a:gd name="connsiteX9" fmla="*/ 80147 w 122227"/>
                <a:gd name="connsiteY9" fmla="*/ 64262 h 129659"/>
                <a:gd name="connsiteX10" fmla="*/ 113904 w 122227"/>
                <a:gd name="connsiteY10" fmla="*/ 119336 h 129659"/>
                <a:gd name="connsiteX11" fmla="*/ 108175 w 122227"/>
                <a:gd name="connsiteY11" fmla="*/ 129659 h 129659"/>
                <a:gd name="connsiteX12" fmla="*/ 97284 w 122227"/>
                <a:gd name="connsiteY12" fmla="*/ 129659 h 129659"/>
                <a:gd name="connsiteX13" fmla="*/ 78908 w 122227"/>
                <a:gd name="connsiteY13" fmla="*/ 119336 h 129659"/>
                <a:gd name="connsiteX14" fmla="*/ 60740 w 122227"/>
                <a:gd name="connsiteY14" fmla="*/ 90638 h 129659"/>
                <a:gd name="connsiteX15" fmla="*/ 39267 w 122227"/>
                <a:gd name="connsiteY15" fmla="*/ 119852 h 129659"/>
                <a:gd name="connsiteX16" fmla="*/ 20066 w 122227"/>
                <a:gd name="connsiteY16" fmla="*/ 129608 h 129659"/>
                <a:gd name="connsiteX17" fmla="*/ 6956 w 122227"/>
                <a:gd name="connsiteY17" fmla="*/ 129608 h 129659"/>
                <a:gd name="connsiteX18" fmla="*/ 1794 w 122227"/>
                <a:gd name="connsiteY18" fmla="*/ 119852 h 129659"/>
                <a:gd name="connsiteX19" fmla="*/ 43809 w 122227"/>
                <a:gd name="connsiteY19" fmla="*/ 62765 h 12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2227" h="129659">
                  <a:moveTo>
                    <a:pt x="12117" y="10323"/>
                  </a:moveTo>
                  <a:cubicBezTo>
                    <a:pt x="8607" y="4645"/>
                    <a:pt x="11240" y="0"/>
                    <a:pt x="17847" y="0"/>
                  </a:cubicBezTo>
                  <a:lnTo>
                    <a:pt x="28738" y="0"/>
                  </a:lnTo>
                  <a:cubicBezTo>
                    <a:pt x="36129" y="416"/>
                    <a:pt x="42912" y="4227"/>
                    <a:pt x="47113" y="10323"/>
                  </a:cubicBezTo>
                  <a:lnTo>
                    <a:pt x="63320" y="36751"/>
                  </a:lnTo>
                  <a:lnTo>
                    <a:pt x="83193" y="9755"/>
                  </a:lnTo>
                  <a:cubicBezTo>
                    <a:pt x="87976" y="4005"/>
                    <a:pt x="94927" y="492"/>
                    <a:pt x="102394" y="52"/>
                  </a:cubicBezTo>
                  <a:lnTo>
                    <a:pt x="115349" y="52"/>
                  </a:lnTo>
                  <a:cubicBezTo>
                    <a:pt x="122008" y="52"/>
                    <a:pt x="124227" y="4439"/>
                    <a:pt x="120253" y="9755"/>
                  </a:cubicBezTo>
                  <a:lnTo>
                    <a:pt x="80147" y="64262"/>
                  </a:lnTo>
                  <a:lnTo>
                    <a:pt x="113904" y="119336"/>
                  </a:lnTo>
                  <a:cubicBezTo>
                    <a:pt x="117414" y="124962"/>
                    <a:pt x="114782" y="129659"/>
                    <a:pt x="108175" y="129659"/>
                  </a:cubicBezTo>
                  <a:lnTo>
                    <a:pt x="97284" y="129659"/>
                  </a:lnTo>
                  <a:cubicBezTo>
                    <a:pt x="89899" y="129220"/>
                    <a:pt x="83125" y="125414"/>
                    <a:pt x="78908" y="119336"/>
                  </a:cubicBezTo>
                  <a:lnTo>
                    <a:pt x="60740" y="90638"/>
                  </a:lnTo>
                  <a:lnTo>
                    <a:pt x="39267" y="119852"/>
                  </a:lnTo>
                  <a:cubicBezTo>
                    <a:pt x="34505" y="125637"/>
                    <a:pt x="27546" y="129173"/>
                    <a:pt x="20066" y="129608"/>
                  </a:cubicBezTo>
                  <a:lnTo>
                    <a:pt x="6956" y="129608"/>
                  </a:lnTo>
                  <a:cubicBezTo>
                    <a:pt x="297" y="129608"/>
                    <a:pt x="-1922" y="125220"/>
                    <a:pt x="1794" y="119852"/>
                  </a:cubicBezTo>
                  <a:lnTo>
                    <a:pt x="43809" y="62765"/>
                  </a:ln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:a16="http://schemas.microsoft.com/office/drawing/2014/main" xmlns="" id="{4D044AD9-FD8D-C144-AF11-BD96C47BBFD1}"/>
                </a:ext>
              </a:extLst>
            </p:cNvPr>
            <p:cNvSpPr/>
            <p:nvPr/>
          </p:nvSpPr>
          <p:spPr>
            <a:xfrm>
              <a:off x="1293998" y="6389016"/>
              <a:ext cx="45784" cy="129557"/>
            </a:xfrm>
            <a:custGeom>
              <a:avLst/>
              <a:gdLst>
                <a:gd name="connsiteX0" fmla="*/ 14690 w 45784"/>
                <a:gd name="connsiteY0" fmla="*/ 11924 h 129557"/>
                <a:gd name="connsiteX1" fmla="*/ 28420 w 45784"/>
                <a:gd name="connsiteY1" fmla="*/ 1 h 129557"/>
                <a:gd name="connsiteX2" fmla="*/ 35337 w 45784"/>
                <a:gd name="connsiteY2" fmla="*/ 1 h 129557"/>
                <a:gd name="connsiteX3" fmla="*/ 45784 w 45784"/>
                <a:gd name="connsiteY3" fmla="*/ 10199 h 129557"/>
                <a:gd name="connsiteX4" fmla="*/ 45660 w 45784"/>
                <a:gd name="connsiteY4" fmla="*/ 11924 h 129557"/>
                <a:gd name="connsiteX5" fmla="*/ 31724 w 45784"/>
                <a:gd name="connsiteY5" fmla="*/ 117582 h 129557"/>
                <a:gd name="connsiteX6" fmla="*/ 18045 w 45784"/>
                <a:gd name="connsiteY6" fmla="*/ 129557 h 129557"/>
                <a:gd name="connsiteX7" fmla="*/ 10458 w 45784"/>
                <a:gd name="connsiteY7" fmla="*/ 129557 h 129557"/>
                <a:gd name="connsiteX8" fmla="*/ 0 w 45784"/>
                <a:gd name="connsiteY8" fmla="*/ 119368 h 129557"/>
                <a:gd name="connsiteX9" fmla="*/ 135 w 45784"/>
                <a:gd name="connsiteY9" fmla="*/ 117582 h 12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84" h="129557">
                  <a:moveTo>
                    <a:pt x="14690" y="11924"/>
                  </a:moveTo>
                  <a:cubicBezTo>
                    <a:pt x="15826" y="5176"/>
                    <a:pt x="21581" y="178"/>
                    <a:pt x="28420" y="1"/>
                  </a:cubicBezTo>
                  <a:lnTo>
                    <a:pt x="35337" y="1"/>
                  </a:lnTo>
                  <a:cubicBezTo>
                    <a:pt x="41035" y="-68"/>
                    <a:pt x="45717" y="4498"/>
                    <a:pt x="45784" y="10199"/>
                  </a:cubicBezTo>
                  <a:cubicBezTo>
                    <a:pt x="45789" y="10776"/>
                    <a:pt x="45748" y="11353"/>
                    <a:pt x="45660" y="11924"/>
                  </a:cubicBezTo>
                  <a:lnTo>
                    <a:pt x="31724" y="117582"/>
                  </a:lnTo>
                  <a:cubicBezTo>
                    <a:pt x="30655" y="124353"/>
                    <a:pt x="24900" y="129392"/>
                    <a:pt x="18045" y="129557"/>
                  </a:cubicBezTo>
                  <a:lnTo>
                    <a:pt x="10458" y="129557"/>
                  </a:lnTo>
                  <a:cubicBezTo>
                    <a:pt x="4759" y="129630"/>
                    <a:pt x="78" y="125068"/>
                    <a:pt x="0" y="119368"/>
                  </a:cubicBezTo>
                  <a:cubicBezTo>
                    <a:pt x="-5" y="118770"/>
                    <a:pt x="37" y="118173"/>
                    <a:pt x="135" y="117582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:a16="http://schemas.microsoft.com/office/drawing/2014/main" xmlns="" id="{2E7636EF-93AE-D048-88C2-C1784E642E36}"/>
                </a:ext>
              </a:extLst>
            </p:cNvPr>
            <p:cNvSpPr/>
            <p:nvPr/>
          </p:nvSpPr>
          <p:spPr>
            <a:xfrm>
              <a:off x="1312249" y="6336005"/>
              <a:ext cx="39333" cy="39282"/>
            </a:xfrm>
            <a:custGeom>
              <a:avLst/>
              <a:gdLst>
                <a:gd name="connsiteX0" fmla="*/ 19667 w 39333"/>
                <a:gd name="connsiteY0" fmla="*/ 2 h 39282"/>
                <a:gd name="connsiteX1" fmla="*/ 33552 w 39333"/>
                <a:gd name="connsiteY1" fmla="*/ 5783 h 39282"/>
                <a:gd name="connsiteX2" fmla="*/ 39333 w 39333"/>
                <a:gd name="connsiteY2" fmla="*/ 19668 h 39282"/>
                <a:gd name="connsiteX3" fmla="*/ 33552 w 39333"/>
                <a:gd name="connsiteY3" fmla="*/ 33501 h 39282"/>
                <a:gd name="connsiteX4" fmla="*/ 5885 w 39333"/>
                <a:gd name="connsiteY4" fmla="*/ 33605 h 39282"/>
                <a:gd name="connsiteX5" fmla="*/ 5782 w 39333"/>
                <a:gd name="connsiteY5" fmla="*/ 33501 h 39282"/>
                <a:gd name="connsiteX6" fmla="*/ 1 w 39333"/>
                <a:gd name="connsiteY6" fmla="*/ 19668 h 39282"/>
                <a:gd name="connsiteX7" fmla="*/ 5782 w 39333"/>
                <a:gd name="connsiteY7" fmla="*/ 5783 h 39282"/>
                <a:gd name="connsiteX8" fmla="*/ 19667 w 39333"/>
                <a:gd name="connsiteY8" fmla="*/ 2 h 3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33" h="39282">
                  <a:moveTo>
                    <a:pt x="19667" y="2"/>
                  </a:moveTo>
                  <a:cubicBezTo>
                    <a:pt x="24896" y="-76"/>
                    <a:pt x="29923" y="2017"/>
                    <a:pt x="33552" y="5783"/>
                  </a:cubicBezTo>
                  <a:cubicBezTo>
                    <a:pt x="37304" y="9422"/>
                    <a:pt x="39395" y="14442"/>
                    <a:pt x="39333" y="19668"/>
                  </a:cubicBezTo>
                  <a:cubicBezTo>
                    <a:pt x="39389" y="24878"/>
                    <a:pt x="37299" y="29881"/>
                    <a:pt x="33552" y="33501"/>
                  </a:cubicBezTo>
                  <a:cubicBezTo>
                    <a:pt x="25938" y="41169"/>
                    <a:pt x="13555" y="41216"/>
                    <a:pt x="5885" y="33605"/>
                  </a:cubicBezTo>
                  <a:cubicBezTo>
                    <a:pt x="5849" y="33570"/>
                    <a:pt x="5818" y="33536"/>
                    <a:pt x="5782" y="33501"/>
                  </a:cubicBezTo>
                  <a:cubicBezTo>
                    <a:pt x="2035" y="29881"/>
                    <a:pt x="-56" y="24878"/>
                    <a:pt x="1" y="19668"/>
                  </a:cubicBezTo>
                  <a:cubicBezTo>
                    <a:pt x="-56" y="14442"/>
                    <a:pt x="2030" y="9422"/>
                    <a:pt x="5782" y="5783"/>
                  </a:cubicBezTo>
                  <a:cubicBezTo>
                    <a:pt x="9411" y="2017"/>
                    <a:pt x="14438" y="-76"/>
                    <a:pt x="19667" y="2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:a16="http://schemas.microsoft.com/office/drawing/2014/main" xmlns="" id="{ACD080AC-C10C-BB40-8C96-3E9B8857149F}"/>
                </a:ext>
              </a:extLst>
            </p:cNvPr>
            <p:cNvSpPr/>
            <p:nvPr/>
          </p:nvSpPr>
          <p:spPr>
            <a:xfrm>
              <a:off x="2132428" y="6336005"/>
              <a:ext cx="39334" cy="39282"/>
            </a:xfrm>
            <a:custGeom>
              <a:avLst/>
              <a:gdLst>
                <a:gd name="connsiteX0" fmla="*/ 19668 w 39334"/>
                <a:gd name="connsiteY0" fmla="*/ 2 h 39282"/>
                <a:gd name="connsiteX1" fmla="*/ 33553 w 39334"/>
                <a:gd name="connsiteY1" fmla="*/ 5783 h 39282"/>
                <a:gd name="connsiteX2" fmla="*/ 39334 w 39334"/>
                <a:gd name="connsiteY2" fmla="*/ 19668 h 39282"/>
                <a:gd name="connsiteX3" fmla="*/ 33553 w 39334"/>
                <a:gd name="connsiteY3" fmla="*/ 33501 h 39282"/>
                <a:gd name="connsiteX4" fmla="*/ 5887 w 39334"/>
                <a:gd name="connsiteY4" fmla="*/ 33605 h 39282"/>
                <a:gd name="connsiteX5" fmla="*/ 5783 w 39334"/>
                <a:gd name="connsiteY5" fmla="*/ 33501 h 39282"/>
                <a:gd name="connsiteX6" fmla="*/ 2 w 39334"/>
                <a:gd name="connsiteY6" fmla="*/ 19668 h 39282"/>
                <a:gd name="connsiteX7" fmla="*/ 5783 w 39334"/>
                <a:gd name="connsiteY7" fmla="*/ 5783 h 39282"/>
                <a:gd name="connsiteX8" fmla="*/ 19668 w 39334"/>
                <a:gd name="connsiteY8" fmla="*/ 2 h 3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34" h="39282">
                  <a:moveTo>
                    <a:pt x="19668" y="2"/>
                  </a:moveTo>
                  <a:cubicBezTo>
                    <a:pt x="24897" y="-76"/>
                    <a:pt x="29924" y="2017"/>
                    <a:pt x="33553" y="5783"/>
                  </a:cubicBezTo>
                  <a:cubicBezTo>
                    <a:pt x="37305" y="9422"/>
                    <a:pt x="39391" y="14442"/>
                    <a:pt x="39334" y="19668"/>
                  </a:cubicBezTo>
                  <a:cubicBezTo>
                    <a:pt x="39391" y="24878"/>
                    <a:pt x="37300" y="29881"/>
                    <a:pt x="33553" y="33501"/>
                  </a:cubicBezTo>
                  <a:cubicBezTo>
                    <a:pt x="25939" y="41169"/>
                    <a:pt x="13557" y="41216"/>
                    <a:pt x="5887" y="33605"/>
                  </a:cubicBezTo>
                  <a:cubicBezTo>
                    <a:pt x="5850" y="33570"/>
                    <a:pt x="5820" y="33536"/>
                    <a:pt x="5783" y="33501"/>
                  </a:cubicBezTo>
                  <a:cubicBezTo>
                    <a:pt x="2015" y="29895"/>
                    <a:pt x="-80" y="24882"/>
                    <a:pt x="2" y="19668"/>
                  </a:cubicBezTo>
                  <a:cubicBezTo>
                    <a:pt x="-75" y="14439"/>
                    <a:pt x="2015" y="9412"/>
                    <a:pt x="5783" y="5783"/>
                  </a:cubicBezTo>
                  <a:cubicBezTo>
                    <a:pt x="9412" y="2017"/>
                    <a:pt x="14439" y="-76"/>
                    <a:pt x="19668" y="2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:a16="http://schemas.microsoft.com/office/drawing/2014/main" xmlns="" id="{904D63D9-92C3-9749-8DED-973C45D23515}"/>
                </a:ext>
              </a:extLst>
            </p:cNvPr>
            <p:cNvSpPr/>
            <p:nvPr/>
          </p:nvSpPr>
          <p:spPr>
            <a:xfrm>
              <a:off x="1698853" y="6385604"/>
              <a:ext cx="129905" cy="136240"/>
            </a:xfrm>
            <a:custGeom>
              <a:avLst/>
              <a:gdLst>
                <a:gd name="connsiteX0" fmla="*/ 125016 w 129905"/>
                <a:gd name="connsiteY0" fmla="*/ 35157 h 136240"/>
                <a:gd name="connsiteX1" fmla="*/ 117893 w 129905"/>
                <a:gd name="connsiteY1" fmla="*/ 39028 h 136240"/>
                <a:gd name="connsiteX2" fmla="*/ 98950 w 129905"/>
                <a:gd name="connsiteY2" fmla="*/ 36860 h 136240"/>
                <a:gd name="connsiteX3" fmla="*/ 76600 w 129905"/>
                <a:gd name="connsiteY3" fmla="*/ 30305 h 136240"/>
                <a:gd name="connsiteX4" fmla="*/ 53734 w 129905"/>
                <a:gd name="connsiteY4" fmla="*/ 35828 h 136240"/>
                <a:gd name="connsiteX5" fmla="*/ 37785 w 129905"/>
                <a:gd name="connsiteY5" fmla="*/ 51828 h 136240"/>
                <a:gd name="connsiteX6" fmla="*/ 31849 w 129905"/>
                <a:gd name="connsiteY6" fmla="*/ 73972 h 136240"/>
                <a:gd name="connsiteX7" fmla="*/ 41243 w 129905"/>
                <a:gd name="connsiteY7" fmla="*/ 97973 h 136240"/>
                <a:gd name="connsiteX8" fmla="*/ 67051 w 129905"/>
                <a:gd name="connsiteY8" fmla="*/ 107006 h 136240"/>
                <a:gd name="connsiteX9" fmla="*/ 94717 w 129905"/>
                <a:gd name="connsiteY9" fmla="*/ 98747 h 136240"/>
                <a:gd name="connsiteX10" fmla="*/ 110925 w 129905"/>
                <a:gd name="connsiteY10" fmla="*/ 97973 h 136240"/>
                <a:gd name="connsiteX11" fmla="*/ 117067 w 129905"/>
                <a:gd name="connsiteY11" fmla="*/ 102361 h 136240"/>
                <a:gd name="connsiteX12" fmla="*/ 120190 w 129905"/>
                <a:gd name="connsiteY12" fmla="*/ 115498 h 136240"/>
                <a:gd name="connsiteX13" fmla="*/ 118151 w 129905"/>
                <a:gd name="connsiteY13" fmla="*/ 117845 h 136240"/>
                <a:gd name="connsiteX14" fmla="*/ 100550 w 129905"/>
                <a:gd name="connsiteY14" fmla="*/ 129356 h 136240"/>
                <a:gd name="connsiteX15" fmla="*/ 65245 w 129905"/>
                <a:gd name="connsiteY15" fmla="*/ 136221 h 136240"/>
                <a:gd name="connsiteX16" fmla="*/ 17500 w 129905"/>
                <a:gd name="connsiteY16" fmla="*/ 119549 h 136240"/>
                <a:gd name="connsiteX17" fmla="*/ 53 w 129905"/>
                <a:gd name="connsiteY17" fmla="*/ 75520 h 136240"/>
                <a:gd name="connsiteX18" fmla="*/ 73818 w 129905"/>
                <a:gd name="connsiteY18" fmla="*/ 23 h 136240"/>
                <a:gd name="connsiteX19" fmla="*/ 77116 w 129905"/>
                <a:gd name="connsiteY19" fmla="*/ 58 h 136240"/>
                <a:gd name="connsiteX20" fmla="*/ 127390 w 129905"/>
                <a:gd name="connsiteY20" fmla="*/ 21014 h 136240"/>
                <a:gd name="connsiteX21" fmla="*/ 125016 w 129905"/>
                <a:gd name="connsiteY21" fmla="*/ 35157 h 13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9905" h="136240">
                  <a:moveTo>
                    <a:pt x="125016" y="35157"/>
                  </a:moveTo>
                  <a:lnTo>
                    <a:pt x="117893" y="39028"/>
                  </a:lnTo>
                  <a:cubicBezTo>
                    <a:pt x="111694" y="42044"/>
                    <a:pt x="104308" y="41199"/>
                    <a:pt x="98950" y="36860"/>
                  </a:cubicBezTo>
                  <a:cubicBezTo>
                    <a:pt x="92245" y="32662"/>
                    <a:pt x="84513" y="30394"/>
                    <a:pt x="76600" y="30305"/>
                  </a:cubicBezTo>
                  <a:cubicBezTo>
                    <a:pt x="68631" y="30169"/>
                    <a:pt x="60764" y="32070"/>
                    <a:pt x="53734" y="35828"/>
                  </a:cubicBezTo>
                  <a:cubicBezTo>
                    <a:pt x="47034" y="39575"/>
                    <a:pt x="41511" y="45116"/>
                    <a:pt x="37785" y="51828"/>
                  </a:cubicBezTo>
                  <a:cubicBezTo>
                    <a:pt x="33883" y="58555"/>
                    <a:pt x="31833" y="66196"/>
                    <a:pt x="31849" y="73972"/>
                  </a:cubicBezTo>
                  <a:cubicBezTo>
                    <a:pt x="31441" y="82942"/>
                    <a:pt x="34853" y="91665"/>
                    <a:pt x="41243" y="97973"/>
                  </a:cubicBezTo>
                  <a:cubicBezTo>
                    <a:pt x="48299" y="104303"/>
                    <a:pt x="57590" y="107555"/>
                    <a:pt x="67051" y="107006"/>
                  </a:cubicBezTo>
                  <a:cubicBezTo>
                    <a:pt x="76941" y="107462"/>
                    <a:pt x="86696" y="104550"/>
                    <a:pt x="94717" y="98747"/>
                  </a:cubicBezTo>
                  <a:cubicBezTo>
                    <a:pt x="99394" y="95031"/>
                    <a:pt x="105918" y="94719"/>
                    <a:pt x="110925" y="97973"/>
                  </a:cubicBezTo>
                  <a:lnTo>
                    <a:pt x="117067" y="102361"/>
                  </a:lnTo>
                  <a:cubicBezTo>
                    <a:pt x="121558" y="105126"/>
                    <a:pt x="122957" y="111008"/>
                    <a:pt x="120190" y="115498"/>
                  </a:cubicBezTo>
                  <a:cubicBezTo>
                    <a:pt x="119643" y="116387"/>
                    <a:pt x="118956" y="117180"/>
                    <a:pt x="118151" y="117845"/>
                  </a:cubicBezTo>
                  <a:cubicBezTo>
                    <a:pt x="112891" y="122536"/>
                    <a:pt x="106956" y="126416"/>
                    <a:pt x="100550" y="129356"/>
                  </a:cubicBezTo>
                  <a:cubicBezTo>
                    <a:pt x="89406" y="134142"/>
                    <a:pt x="77369" y="136483"/>
                    <a:pt x="65245" y="136221"/>
                  </a:cubicBezTo>
                  <a:cubicBezTo>
                    <a:pt x="45078" y="136221"/>
                    <a:pt x="29165" y="130663"/>
                    <a:pt x="17500" y="119549"/>
                  </a:cubicBezTo>
                  <a:cubicBezTo>
                    <a:pt x="5690" y="108019"/>
                    <a:pt x="-654" y="92009"/>
                    <a:pt x="53" y="75520"/>
                  </a:cubicBezTo>
                  <a:cubicBezTo>
                    <a:pt x="-427" y="34302"/>
                    <a:pt x="32603" y="501"/>
                    <a:pt x="73818" y="23"/>
                  </a:cubicBezTo>
                  <a:cubicBezTo>
                    <a:pt x="74917" y="10"/>
                    <a:pt x="76017" y="22"/>
                    <a:pt x="77116" y="58"/>
                  </a:cubicBezTo>
                  <a:cubicBezTo>
                    <a:pt x="96152" y="-748"/>
                    <a:pt x="114564" y="6927"/>
                    <a:pt x="127390" y="21014"/>
                  </a:cubicBezTo>
                  <a:cubicBezTo>
                    <a:pt x="134204" y="28498"/>
                    <a:pt x="125016" y="35157"/>
                    <a:pt x="125016" y="35157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:a16="http://schemas.microsoft.com/office/drawing/2014/main" xmlns="" id="{9D742B5D-27F3-2E4F-B626-BAFEBE93D68F}"/>
                </a:ext>
              </a:extLst>
            </p:cNvPr>
            <p:cNvSpPr/>
            <p:nvPr/>
          </p:nvSpPr>
          <p:spPr>
            <a:xfrm>
              <a:off x="1868144" y="6385652"/>
              <a:ext cx="136176" cy="136181"/>
            </a:xfrm>
            <a:custGeom>
              <a:avLst/>
              <a:gdLst>
                <a:gd name="connsiteX0" fmla="*/ 127968 w 136176"/>
                <a:gd name="connsiteY0" fmla="*/ 31238 h 136181"/>
                <a:gd name="connsiteX1" fmla="*/ 105515 w 136176"/>
                <a:gd name="connsiteY1" fmla="*/ 8011 h 136181"/>
                <a:gd name="connsiteX2" fmla="*/ 73048 w 136176"/>
                <a:gd name="connsiteY2" fmla="*/ 10 h 136181"/>
                <a:gd name="connsiteX3" fmla="*/ 21432 w 136176"/>
                <a:gd name="connsiteY3" fmla="*/ 21844 h 136181"/>
                <a:gd name="connsiteX4" fmla="*/ 63 w 136176"/>
                <a:gd name="connsiteY4" fmla="*/ 75266 h 136181"/>
                <a:gd name="connsiteX5" fmla="*/ 17148 w 136176"/>
                <a:gd name="connsiteY5" fmla="*/ 119553 h 136181"/>
                <a:gd name="connsiteX6" fmla="*/ 63861 w 136176"/>
                <a:gd name="connsiteY6" fmla="*/ 136173 h 136181"/>
                <a:gd name="connsiteX7" fmla="*/ 98340 w 136176"/>
                <a:gd name="connsiteY7" fmla="*/ 128998 h 136181"/>
                <a:gd name="connsiteX8" fmla="*/ 114806 w 136176"/>
                <a:gd name="connsiteY8" fmla="*/ 118056 h 136181"/>
                <a:gd name="connsiteX9" fmla="*/ 115828 w 136176"/>
                <a:gd name="connsiteY9" fmla="*/ 106274 h 136181"/>
                <a:gd name="connsiteX10" fmla="*/ 112586 w 136176"/>
                <a:gd name="connsiteY10" fmla="*/ 103913 h 136181"/>
                <a:gd name="connsiteX11" fmla="*/ 105876 w 136176"/>
                <a:gd name="connsiteY11" fmla="*/ 100403 h 136181"/>
                <a:gd name="connsiteX12" fmla="*/ 86727 w 136176"/>
                <a:gd name="connsiteY12" fmla="*/ 101023 h 136181"/>
                <a:gd name="connsiteX13" fmla="*/ 63654 w 136176"/>
                <a:gd name="connsiteY13" fmla="*/ 106907 h 136181"/>
                <a:gd name="connsiteX14" fmla="*/ 40479 w 136176"/>
                <a:gd name="connsiteY14" fmla="*/ 98906 h 136181"/>
                <a:gd name="connsiteX15" fmla="*/ 31601 w 136176"/>
                <a:gd name="connsiteY15" fmla="*/ 77382 h 136181"/>
                <a:gd name="connsiteX16" fmla="*/ 119658 w 136176"/>
                <a:gd name="connsiteY16" fmla="*/ 77382 h 136181"/>
                <a:gd name="connsiteX17" fmla="*/ 136175 w 136176"/>
                <a:gd name="connsiteY17" fmla="*/ 64272 h 136181"/>
                <a:gd name="connsiteX18" fmla="*/ 127968 w 136176"/>
                <a:gd name="connsiteY18" fmla="*/ 31238 h 136181"/>
                <a:gd name="connsiteX19" fmla="*/ 36040 w 136176"/>
                <a:gd name="connsiteY19" fmla="*/ 54104 h 136181"/>
                <a:gd name="connsiteX20" fmla="*/ 50286 w 136176"/>
                <a:gd name="connsiteY20" fmla="*/ 36193 h 136181"/>
                <a:gd name="connsiteX21" fmla="*/ 71397 w 136176"/>
                <a:gd name="connsiteY21" fmla="*/ 29896 h 136181"/>
                <a:gd name="connsiteX22" fmla="*/ 91527 w 136176"/>
                <a:gd name="connsiteY22" fmla="*/ 36038 h 136181"/>
                <a:gd name="connsiteX23" fmla="*/ 103399 w 136176"/>
                <a:gd name="connsiteY23" fmla="*/ 54104 h 136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176" h="136181">
                  <a:moveTo>
                    <a:pt x="127968" y="31238"/>
                  </a:moveTo>
                  <a:cubicBezTo>
                    <a:pt x="122889" y="21484"/>
                    <a:pt x="115090" y="13415"/>
                    <a:pt x="105515" y="8011"/>
                  </a:cubicBezTo>
                  <a:cubicBezTo>
                    <a:pt x="95574" y="2569"/>
                    <a:pt x="84383" y="-189"/>
                    <a:pt x="73048" y="10"/>
                  </a:cubicBezTo>
                  <a:cubicBezTo>
                    <a:pt x="53543" y="-270"/>
                    <a:pt x="34816" y="7652"/>
                    <a:pt x="21432" y="21844"/>
                  </a:cubicBezTo>
                  <a:cubicBezTo>
                    <a:pt x="7362" y="36017"/>
                    <a:pt x="-350" y="55298"/>
                    <a:pt x="63" y="75266"/>
                  </a:cubicBezTo>
                  <a:cubicBezTo>
                    <a:pt x="-701" y="91770"/>
                    <a:pt x="5498" y="107837"/>
                    <a:pt x="17148" y="119553"/>
                  </a:cubicBezTo>
                  <a:cubicBezTo>
                    <a:pt x="28468" y="130633"/>
                    <a:pt x="44040" y="136173"/>
                    <a:pt x="63861" y="136173"/>
                  </a:cubicBezTo>
                  <a:cubicBezTo>
                    <a:pt x="75743" y="136345"/>
                    <a:pt x="87516" y="133895"/>
                    <a:pt x="98340" y="128998"/>
                  </a:cubicBezTo>
                  <a:cubicBezTo>
                    <a:pt x="104384" y="126264"/>
                    <a:pt x="109943" y="122569"/>
                    <a:pt x="114806" y="118056"/>
                  </a:cubicBezTo>
                  <a:cubicBezTo>
                    <a:pt x="118342" y="115085"/>
                    <a:pt x="118801" y="109810"/>
                    <a:pt x="115828" y="106274"/>
                  </a:cubicBezTo>
                  <a:cubicBezTo>
                    <a:pt x="114955" y="105236"/>
                    <a:pt x="113841" y="104426"/>
                    <a:pt x="112586" y="103913"/>
                  </a:cubicBezTo>
                  <a:lnTo>
                    <a:pt x="105876" y="100403"/>
                  </a:lnTo>
                  <a:cubicBezTo>
                    <a:pt x="99734" y="97679"/>
                    <a:pt x="92683" y="97908"/>
                    <a:pt x="86727" y="101023"/>
                  </a:cubicBezTo>
                  <a:cubicBezTo>
                    <a:pt x="79635" y="104848"/>
                    <a:pt x="71712" y="106869"/>
                    <a:pt x="63654" y="106907"/>
                  </a:cubicBezTo>
                  <a:cubicBezTo>
                    <a:pt x="55184" y="107360"/>
                    <a:pt x="46869" y="104490"/>
                    <a:pt x="40479" y="98906"/>
                  </a:cubicBezTo>
                  <a:cubicBezTo>
                    <a:pt x="34832" y="93159"/>
                    <a:pt x="31647" y="85439"/>
                    <a:pt x="31601" y="77382"/>
                  </a:cubicBezTo>
                  <a:lnTo>
                    <a:pt x="119658" y="77382"/>
                  </a:lnTo>
                  <a:cubicBezTo>
                    <a:pt x="119658" y="77382"/>
                    <a:pt x="136175" y="77382"/>
                    <a:pt x="136175" y="64272"/>
                  </a:cubicBezTo>
                  <a:cubicBezTo>
                    <a:pt x="136263" y="52746"/>
                    <a:pt x="133439" y="41383"/>
                    <a:pt x="127968" y="31238"/>
                  </a:cubicBezTo>
                  <a:close/>
                  <a:moveTo>
                    <a:pt x="36040" y="54104"/>
                  </a:moveTo>
                  <a:cubicBezTo>
                    <a:pt x="38909" y="46855"/>
                    <a:pt x="43870" y="40622"/>
                    <a:pt x="50286" y="36193"/>
                  </a:cubicBezTo>
                  <a:cubicBezTo>
                    <a:pt x="56531" y="32017"/>
                    <a:pt x="63887" y="29822"/>
                    <a:pt x="71397" y="29896"/>
                  </a:cubicBezTo>
                  <a:cubicBezTo>
                    <a:pt x="78597" y="29705"/>
                    <a:pt x="85663" y="31861"/>
                    <a:pt x="91527" y="36038"/>
                  </a:cubicBezTo>
                  <a:cubicBezTo>
                    <a:pt x="97370" y="40585"/>
                    <a:pt x="101540" y="46937"/>
                    <a:pt x="103399" y="54104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:a16="http://schemas.microsoft.com/office/drawing/2014/main" xmlns="" id="{F512BFAE-5940-4C4F-86D3-A522CE764382}"/>
                </a:ext>
              </a:extLst>
            </p:cNvPr>
            <p:cNvSpPr/>
            <p:nvPr/>
          </p:nvSpPr>
          <p:spPr>
            <a:xfrm>
              <a:off x="2711397" y="6385652"/>
              <a:ext cx="136126" cy="136180"/>
            </a:xfrm>
            <a:custGeom>
              <a:avLst/>
              <a:gdLst>
                <a:gd name="connsiteX0" fmla="*/ 127968 w 136126"/>
                <a:gd name="connsiteY0" fmla="*/ 31238 h 136180"/>
                <a:gd name="connsiteX1" fmla="*/ 105515 w 136126"/>
                <a:gd name="connsiteY1" fmla="*/ 8011 h 136180"/>
                <a:gd name="connsiteX2" fmla="*/ 73048 w 136126"/>
                <a:gd name="connsiteY2" fmla="*/ 10 h 136180"/>
                <a:gd name="connsiteX3" fmla="*/ 21432 w 136126"/>
                <a:gd name="connsiteY3" fmla="*/ 21844 h 136180"/>
                <a:gd name="connsiteX4" fmla="*/ 63 w 136126"/>
                <a:gd name="connsiteY4" fmla="*/ 75266 h 136180"/>
                <a:gd name="connsiteX5" fmla="*/ 17148 w 136126"/>
                <a:gd name="connsiteY5" fmla="*/ 119553 h 136180"/>
                <a:gd name="connsiteX6" fmla="*/ 63912 w 136126"/>
                <a:gd name="connsiteY6" fmla="*/ 136173 h 136180"/>
                <a:gd name="connsiteX7" fmla="*/ 98392 w 136126"/>
                <a:gd name="connsiteY7" fmla="*/ 128998 h 136180"/>
                <a:gd name="connsiteX8" fmla="*/ 114806 w 136126"/>
                <a:gd name="connsiteY8" fmla="*/ 118107 h 136180"/>
                <a:gd name="connsiteX9" fmla="*/ 115683 w 136126"/>
                <a:gd name="connsiteY9" fmla="*/ 106241 h 136180"/>
                <a:gd name="connsiteX10" fmla="*/ 112535 w 136126"/>
                <a:gd name="connsiteY10" fmla="*/ 103965 h 136180"/>
                <a:gd name="connsiteX11" fmla="*/ 105876 w 136126"/>
                <a:gd name="connsiteY11" fmla="*/ 100455 h 136180"/>
                <a:gd name="connsiteX12" fmla="*/ 86727 w 136126"/>
                <a:gd name="connsiteY12" fmla="*/ 101074 h 136180"/>
                <a:gd name="connsiteX13" fmla="*/ 63603 w 136126"/>
                <a:gd name="connsiteY13" fmla="*/ 106958 h 136180"/>
                <a:gd name="connsiteX14" fmla="*/ 40427 w 136126"/>
                <a:gd name="connsiteY14" fmla="*/ 98958 h 136180"/>
                <a:gd name="connsiteX15" fmla="*/ 31549 w 136126"/>
                <a:gd name="connsiteY15" fmla="*/ 77434 h 136180"/>
                <a:gd name="connsiteX16" fmla="*/ 119606 w 136126"/>
                <a:gd name="connsiteY16" fmla="*/ 77434 h 136180"/>
                <a:gd name="connsiteX17" fmla="*/ 136123 w 136126"/>
                <a:gd name="connsiteY17" fmla="*/ 64324 h 136180"/>
                <a:gd name="connsiteX18" fmla="*/ 127968 w 136126"/>
                <a:gd name="connsiteY18" fmla="*/ 31238 h 136180"/>
                <a:gd name="connsiteX19" fmla="*/ 36040 w 136126"/>
                <a:gd name="connsiteY19" fmla="*/ 54104 h 136180"/>
                <a:gd name="connsiteX20" fmla="*/ 50337 w 136126"/>
                <a:gd name="connsiteY20" fmla="*/ 36193 h 136180"/>
                <a:gd name="connsiteX21" fmla="*/ 71397 w 136126"/>
                <a:gd name="connsiteY21" fmla="*/ 29896 h 136180"/>
                <a:gd name="connsiteX22" fmla="*/ 91527 w 136126"/>
                <a:gd name="connsiteY22" fmla="*/ 36038 h 136180"/>
                <a:gd name="connsiteX23" fmla="*/ 103450 w 136126"/>
                <a:gd name="connsiteY23" fmla="*/ 54104 h 136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126" h="136180">
                  <a:moveTo>
                    <a:pt x="127968" y="31238"/>
                  </a:moveTo>
                  <a:cubicBezTo>
                    <a:pt x="122889" y="21484"/>
                    <a:pt x="115090" y="13415"/>
                    <a:pt x="105515" y="8011"/>
                  </a:cubicBezTo>
                  <a:cubicBezTo>
                    <a:pt x="95574" y="2569"/>
                    <a:pt x="84383" y="-189"/>
                    <a:pt x="73048" y="10"/>
                  </a:cubicBezTo>
                  <a:cubicBezTo>
                    <a:pt x="53543" y="-263"/>
                    <a:pt x="34821" y="7657"/>
                    <a:pt x="21432" y="21844"/>
                  </a:cubicBezTo>
                  <a:cubicBezTo>
                    <a:pt x="7362" y="36017"/>
                    <a:pt x="-350" y="55298"/>
                    <a:pt x="63" y="75266"/>
                  </a:cubicBezTo>
                  <a:cubicBezTo>
                    <a:pt x="-701" y="91770"/>
                    <a:pt x="5498" y="107837"/>
                    <a:pt x="17148" y="119553"/>
                  </a:cubicBezTo>
                  <a:cubicBezTo>
                    <a:pt x="28571" y="130633"/>
                    <a:pt x="44159" y="136173"/>
                    <a:pt x="63912" y="136173"/>
                  </a:cubicBezTo>
                  <a:cubicBezTo>
                    <a:pt x="75794" y="136333"/>
                    <a:pt x="87563" y="133884"/>
                    <a:pt x="98392" y="128998"/>
                  </a:cubicBezTo>
                  <a:cubicBezTo>
                    <a:pt x="104405" y="126258"/>
                    <a:pt x="109944" y="122582"/>
                    <a:pt x="114806" y="118107"/>
                  </a:cubicBezTo>
                  <a:cubicBezTo>
                    <a:pt x="118326" y="115073"/>
                    <a:pt x="118718" y="109760"/>
                    <a:pt x="115683" y="106241"/>
                  </a:cubicBezTo>
                  <a:cubicBezTo>
                    <a:pt x="114826" y="105247"/>
                    <a:pt x="113748" y="104467"/>
                    <a:pt x="112535" y="103965"/>
                  </a:cubicBezTo>
                  <a:lnTo>
                    <a:pt x="105876" y="100455"/>
                  </a:lnTo>
                  <a:cubicBezTo>
                    <a:pt x="99729" y="97739"/>
                    <a:pt x="92683" y="97966"/>
                    <a:pt x="86727" y="101074"/>
                  </a:cubicBezTo>
                  <a:cubicBezTo>
                    <a:pt x="79614" y="104894"/>
                    <a:pt x="71675" y="106914"/>
                    <a:pt x="63603" y="106958"/>
                  </a:cubicBezTo>
                  <a:cubicBezTo>
                    <a:pt x="55132" y="107401"/>
                    <a:pt x="46822" y="104532"/>
                    <a:pt x="40427" y="98958"/>
                  </a:cubicBezTo>
                  <a:cubicBezTo>
                    <a:pt x="34780" y="93211"/>
                    <a:pt x="31595" y="85490"/>
                    <a:pt x="31549" y="77434"/>
                  </a:cubicBezTo>
                  <a:lnTo>
                    <a:pt x="119606" y="77434"/>
                  </a:lnTo>
                  <a:cubicBezTo>
                    <a:pt x="119606" y="77434"/>
                    <a:pt x="136123" y="77434"/>
                    <a:pt x="136123" y="64324"/>
                  </a:cubicBezTo>
                  <a:cubicBezTo>
                    <a:pt x="136237" y="52784"/>
                    <a:pt x="133429" y="41403"/>
                    <a:pt x="127968" y="31238"/>
                  </a:cubicBezTo>
                  <a:close/>
                  <a:moveTo>
                    <a:pt x="36040" y="54104"/>
                  </a:moveTo>
                  <a:cubicBezTo>
                    <a:pt x="38909" y="46840"/>
                    <a:pt x="43890" y="40602"/>
                    <a:pt x="50337" y="36193"/>
                  </a:cubicBezTo>
                  <a:cubicBezTo>
                    <a:pt x="56557" y="32009"/>
                    <a:pt x="63902" y="29814"/>
                    <a:pt x="71397" y="29896"/>
                  </a:cubicBezTo>
                  <a:cubicBezTo>
                    <a:pt x="78597" y="29705"/>
                    <a:pt x="85658" y="31861"/>
                    <a:pt x="91527" y="36038"/>
                  </a:cubicBezTo>
                  <a:cubicBezTo>
                    <a:pt x="97385" y="40580"/>
                    <a:pt x="101577" y="46932"/>
                    <a:pt x="103450" y="54104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:a16="http://schemas.microsoft.com/office/drawing/2014/main" xmlns="" id="{FC3FD7D4-6C0D-7D44-9B75-FDD7CE5FC63A}"/>
                </a:ext>
              </a:extLst>
            </p:cNvPr>
            <p:cNvSpPr/>
            <p:nvPr/>
          </p:nvSpPr>
          <p:spPr>
            <a:xfrm>
              <a:off x="1370048" y="6385649"/>
              <a:ext cx="136126" cy="136236"/>
            </a:xfrm>
            <a:custGeom>
              <a:avLst/>
              <a:gdLst>
                <a:gd name="connsiteX0" fmla="*/ 127968 w 136126"/>
                <a:gd name="connsiteY0" fmla="*/ 31241 h 136236"/>
                <a:gd name="connsiteX1" fmla="*/ 105515 w 136126"/>
                <a:gd name="connsiteY1" fmla="*/ 8014 h 136236"/>
                <a:gd name="connsiteX2" fmla="*/ 72842 w 136126"/>
                <a:gd name="connsiteY2" fmla="*/ 13 h 136236"/>
                <a:gd name="connsiteX3" fmla="*/ 21226 w 136126"/>
                <a:gd name="connsiteY3" fmla="*/ 21847 h 136236"/>
                <a:gd name="connsiteX4" fmla="*/ 63 w 136126"/>
                <a:gd name="connsiteY4" fmla="*/ 75269 h 136236"/>
                <a:gd name="connsiteX5" fmla="*/ 17148 w 136126"/>
                <a:gd name="connsiteY5" fmla="*/ 119556 h 136236"/>
                <a:gd name="connsiteX6" fmla="*/ 63603 w 136126"/>
                <a:gd name="connsiteY6" fmla="*/ 136228 h 136236"/>
                <a:gd name="connsiteX7" fmla="*/ 98082 w 136126"/>
                <a:gd name="connsiteY7" fmla="*/ 129053 h 136236"/>
                <a:gd name="connsiteX8" fmla="*/ 114548 w 136126"/>
                <a:gd name="connsiteY8" fmla="*/ 118110 h 136236"/>
                <a:gd name="connsiteX9" fmla="*/ 115570 w 136126"/>
                <a:gd name="connsiteY9" fmla="*/ 106329 h 136236"/>
                <a:gd name="connsiteX10" fmla="*/ 112328 w 136126"/>
                <a:gd name="connsiteY10" fmla="*/ 103968 h 136236"/>
                <a:gd name="connsiteX11" fmla="*/ 105618 w 136126"/>
                <a:gd name="connsiteY11" fmla="*/ 100458 h 136236"/>
                <a:gd name="connsiteX12" fmla="*/ 86469 w 136126"/>
                <a:gd name="connsiteY12" fmla="*/ 101077 h 136236"/>
                <a:gd name="connsiteX13" fmla="*/ 63396 w 136126"/>
                <a:gd name="connsiteY13" fmla="*/ 106961 h 136236"/>
                <a:gd name="connsiteX14" fmla="*/ 40220 w 136126"/>
                <a:gd name="connsiteY14" fmla="*/ 98961 h 136236"/>
                <a:gd name="connsiteX15" fmla="*/ 31549 w 136126"/>
                <a:gd name="connsiteY15" fmla="*/ 77437 h 136236"/>
                <a:gd name="connsiteX16" fmla="*/ 119606 w 136126"/>
                <a:gd name="connsiteY16" fmla="*/ 77437 h 136236"/>
                <a:gd name="connsiteX17" fmla="*/ 136123 w 136126"/>
                <a:gd name="connsiteY17" fmla="*/ 64327 h 136236"/>
                <a:gd name="connsiteX18" fmla="*/ 127968 w 136126"/>
                <a:gd name="connsiteY18" fmla="*/ 31241 h 136236"/>
                <a:gd name="connsiteX19" fmla="*/ 35988 w 136126"/>
                <a:gd name="connsiteY19" fmla="*/ 54107 h 136236"/>
                <a:gd name="connsiteX20" fmla="*/ 50286 w 136126"/>
                <a:gd name="connsiteY20" fmla="*/ 36196 h 136236"/>
                <a:gd name="connsiteX21" fmla="*/ 71397 w 136126"/>
                <a:gd name="connsiteY21" fmla="*/ 29899 h 136236"/>
                <a:gd name="connsiteX22" fmla="*/ 91527 w 136126"/>
                <a:gd name="connsiteY22" fmla="*/ 36041 h 136236"/>
                <a:gd name="connsiteX23" fmla="*/ 103399 w 136126"/>
                <a:gd name="connsiteY23" fmla="*/ 54107 h 13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126" h="136236">
                  <a:moveTo>
                    <a:pt x="127968" y="31241"/>
                  </a:moveTo>
                  <a:cubicBezTo>
                    <a:pt x="122863" y="21506"/>
                    <a:pt x="115069" y="13444"/>
                    <a:pt x="105515" y="8014"/>
                  </a:cubicBezTo>
                  <a:cubicBezTo>
                    <a:pt x="95507" y="2543"/>
                    <a:pt x="84244" y="-215"/>
                    <a:pt x="72842" y="13"/>
                  </a:cubicBezTo>
                  <a:cubicBezTo>
                    <a:pt x="53336" y="-267"/>
                    <a:pt x="34610" y="7655"/>
                    <a:pt x="21226" y="21847"/>
                  </a:cubicBezTo>
                  <a:cubicBezTo>
                    <a:pt x="7227" y="36054"/>
                    <a:pt x="-407" y="55331"/>
                    <a:pt x="63" y="75269"/>
                  </a:cubicBezTo>
                  <a:cubicBezTo>
                    <a:pt x="-701" y="91773"/>
                    <a:pt x="5498" y="107840"/>
                    <a:pt x="17148" y="119556"/>
                  </a:cubicBezTo>
                  <a:cubicBezTo>
                    <a:pt x="28504" y="130705"/>
                    <a:pt x="43988" y="136262"/>
                    <a:pt x="63603" y="136228"/>
                  </a:cubicBezTo>
                  <a:cubicBezTo>
                    <a:pt x="75485" y="136400"/>
                    <a:pt x="87258" y="133950"/>
                    <a:pt x="98082" y="129053"/>
                  </a:cubicBezTo>
                  <a:cubicBezTo>
                    <a:pt x="104126" y="126318"/>
                    <a:pt x="109685" y="122623"/>
                    <a:pt x="114548" y="118110"/>
                  </a:cubicBezTo>
                  <a:cubicBezTo>
                    <a:pt x="118083" y="115139"/>
                    <a:pt x="118543" y="109865"/>
                    <a:pt x="115570" y="106329"/>
                  </a:cubicBezTo>
                  <a:cubicBezTo>
                    <a:pt x="114697" y="105291"/>
                    <a:pt x="113583" y="104480"/>
                    <a:pt x="112328" y="103968"/>
                  </a:cubicBezTo>
                  <a:lnTo>
                    <a:pt x="105618" y="100458"/>
                  </a:lnTo>
                  <a:cubicBezTo>
                    <a:pt x="99476" y="97734"/>
                    <a:pt x="92425" y="97962"/>
                    <a:pt x="86469" y="101077"/>
                  </a:cubicBezTo>
                  <a:cubicBezTo>
                    <a:pt x="79377" y="104902"/>
                    <a:pt x="71453" y="106923"/>
                    <a:pt x="63396" y="106961"/>
                  </a:cubicBezTo>
                  <a:cubicBezTo>
                    <a:pt x="54926" y="107415"/>
                    <a:pt x="46611" y="104545"/>
                    <a:pt x="40220" y="98961"/>
                  </a:cubicBezTo>
                  <a:cubicBezTo>
                    <a:pt x="34651" y="93181"/>
                    <a:pt x="31539" y="85464"/>
                    <a:pt x="31549" y="77437"/>
                  </a:cubicBezTo>
                  <a:lnTo>
                    <a:pt x="119606" y="77437"/>
                  </a:lnTo>
                  <a:cubicBezTo>
                    <a:pt x="119606" y="77437"/>
                    <a:pt x="136123" y="77437"/>
                    <a:pt x="136123" y="64327"/>
                  </a:cubicBezTo>
                  <a:cubicBezTo>
                    <a:pt x="136237" y="52787"/>
                    <a:pt x="133429" y="41406"/>
                    <a:pt x="127968" y="31241"/>
                  </a:cubicBezTo>
                  <a:close/>
                  <a:moveTo>
                    <a:pt x="35988" y="54107"/>
                  </a:moveTo>
                  <a:cubicBezTo>
                    <a:pt x="38878" y="46854"/>
                    <a:pt x="43854" y="40621"/>
                    <a:pt x="50286" y="36196"/>
                  </a:cubicBezTo>
                  <a:cubicBezTo>
                    <a:pt x="56531" y="32020"/>
                    <a:pt x="63886" y="29825"/>
                    <a:pt x="71397" y="29899"/>
                  </a:cubicBezTo>
                  <a:cubicBezTo>
                    <a:pt x="78597" y="29708"/>
                    <a:pt x="85663" y="31864"/>
                    <a:pt x="91527" y="36041"/>
                  </a:cubicBezTo>
                  <a:cubicBezTo>
                    <a:pt x="97370" y="40588"/>
                    <a:pt x="101540" y="46940"/>
                    <a:pt x="103399" y="54107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 30">
              <a:extLst>
                <a:ext uri="{FF2B5EF4-FFF2-40B4-BE49-F238E27FC236}">
                  <a16:creationId xmlns:a16="http://schemas.microsoft.com/office/drawing/2014/main" xmlns="" id="{459EF9D3-FC04-ED4D-BC2C-407F497AACEF}"/>
                </a:ext>
              </a:extLst>
            </p:cNvPr>
            <p:cNvSpPr/>
            <p:nvPr/>
          </p:nvSpPr>
          <p:spPr>
            <a:xfrm>
              <a:off x="1037950" y="6385653"/>
              <a:ext cx="135675" cy="136231"/>
            </a:xfrm>
            <a:custGeom>
              <a:avLst/>
              <a:gdLst>
                <a:gd name="connsiteX0" fmla="*/ 127968 w 135675"/>
                <a:gd name="connsiteY0" fmla="*/ 31237 h 136231"/>
                <a:gd name="connsiteX1" fmla="*/ 105515 w 135675"/>
                <a:gd name="connsiteY1" fmla="*/ 8010 h 136231"/>
                <a:gd name="connsiteX2" fmla="*/ 73048 w 135675"/>
                <a:gd name="connsiteY2" fmla="*/ 9 h 136231"/>
                <a:gd name="connsiteX3" fmla="*/ 21432 w 135675"/>
                <a:gd name="connsiteY3" fmla="*/ 21843 h 136231"/>
                <a:gd name="connsiteX4" fmla="*/ 63 w 135675"/>
                <a:gd name="connsiteY4" fmla="*/ 75265 h 136231"/>
                <a:gd name="connsiteX5" fmla="*/ 17148 w 135675"/>
                <a:gd name="connsiteY5" fmla="*/ 119552 h 136231"/>
                <a:gd name="connsiteX6" fmla="*/ 63603 w 135675"/>
                <a:gd name="connsiteY6" fmla="*/ 136224 h 136231"/>
                <a:gd name="connsiteX7" fmla="*/ 98082 w 135675"/>
                <a:gd name="connsiteY7" fmla="*/ 129049 h 136231"/>
                <a:gd name="connsiteX8" fmla="*/ 114548 w 135675"/>
                <a:gd name="connsiteY8" fmla="*/ 118107 h 136231"/>
                <a:gd name="connsiteX9" fmla="*/ 115570 w 135675"/>
                <a:gd name="connsiteY9" fmla="*/ 106325 h 136231"/>
                <a:gd name="connsiteX10" fmla="*/ 112328 w 135675"/>
                <a:gd name="connsiteY10" fmla="*/ 103964 h 136231"/>
                <a:gd name="connsiteX11" fmla="*/ 105618 w 135675"/>
                <a:gd name="connsiteY11" fmla="*/ 100454 h 136231"/>
                <a:gd name="connsiteX12" fmla="*/ 86468 w 135675"/>
                <a:gd name="connsiteY12" fmla="*/ 101073 h 136231"/>
                <a:gd name="connsiteX13" fmla="*/ 63396 w 135675"/>
                <a:gd name="connsiteY13" fmla="*/ 106958 h 136231"/>
                <a:gd name="connsiteX14" fmla="*/ 40220 w 135675"/>
                <a:gd name="connsiteY14" fmla="*/ 98957 h 136231"/>
                <a:gd name="connsiteX15" fmla="*/ 31342 w 135675"/>
                <a:gd name="connsiteY15" fmla="*/ 77433 h 136231"/>
                <a:gd name="connsiteX16" fmla="*/ 119090 w 135675"/>
                <a:gd name="connsiteY16" fmla="*/ 77433 h 136231"/>
                <a:gd name="connsiteX17" fmla="*/ 135659 w 135675"/>
                <a:gd name="connsiteY17" fmla="*/ 64323 h 136231"/>
                <a:gd name="connsiteX18" fmla="*/ 127968 w 135675"/>
                <a:gd name="connsiteY18" fmla="*/ 31237 h 136231"/>
                <a:gd name="connsiteX19" fmla="*/ 35988 w 135675"/>
                <a:gd name="connsiteY19" fmla="*/ 54103 h 136231"/>
                <a:gd name="connsiteX20" fmla="*/ 50286 w 135675"/>
                <a:gd name="connsiteY20" fmla="*/ 36192 h 136231"/>
                <a:gd name="connsiteX21" fmla="*/ 71397 w 135675"/>
                <a:gd name="connsiteY21" fmla="*/ 29895 h 136231"/>
                <a:gd name="connsiteX22" fmla="*/ 91475 w 135675"/>
                <a:gd name="connsiteY22" fmla="*/ 36037 h 136231"/>
                <a:gd name="connsiteX23" fmla="*/ 103399 w 135675"/>
                <a:gd name="connsiteY23" fmla="*/ 54103 h 13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5675" h="136231">
                  <a:moveTo>
                    <a:pt x="127968" y="31237"/>
                  </a:moveTo>
                  <a:cubicBezTo>
                    <a:pt x="122863" y="21503"/>
                    <a:pt x="115069" y="13440"/>
                    <a:pt x="105515" y="8010"/>
                  </a:cubicBezTo>
                  <a:cubicBezTo>
                    <a:pt x="95568" y="2575"/>
                    <a:pt x="84383" y="-182"/>
                    <a:pt x="73048" y="9"/>
                  </a:cubicBezTo>
                  <a:cubicBezTo>
                    <a:pt x="53543" y="-270"/>
                    <a:pt x="34816" y="7651"/>
                    <a:pt x="21432" y="21843"/>
                  </a:cubicBezTo>
                  <a:cubicBezTo>
                    <a:pt x="7361" y="36017"/>
                    <a:pt x="-351" y="55297"/>
                    <a:pt x="63" y="75265"/>
                  </a:cubicBezTo>
                  <a:cubicBezTo>
                    <a:pt x="-700" y="91770"/>
                    <a:pt x="5498" y="107837"/>
                    <a:pt x="17148" y="119552"/>
                  </a:cubicBezTo>
                  <a:cubicBezTo>
                    <a:pt x="28504" y="130701"/>
                    <a:pt x="43988" y="136259"/>
                    <a:pt x="63603" y="136224"/>
                  </a:cubicBezTo>
                  <a:cubicBezTo>
                    <a:pt x="75485" y="136391"/>
                    <a:pt x="87253" y="133941"/>
                    <a:pt x="98082" y="129049"/>
                  </a:cubicBezTo>
                  <a:cubicBezTo>
                    <a:pt x="104126" y="126315"/>
                    <a:pt x="109685" y="122620"/>
                    <a:pt x="114548" y="118107"/>
                  </a:cubicBezTo>
                  <a:cubicBezTo>
                    <a:pt x="118083" y="115136"/>
                    <a:pt x="118543" y="109861"/>
                    <a:pt x="115570" y="106325"/>
                  </a:cubicBezTo>
                  <a:cubicBezTo>
                    <a:pt x="114697" y="105287"/>
                    <a:pt x="113582" y="104477"/>
                    <a:pt x="112328" y="103964"/>
                  </a:cubicBezTo>
                  <a:lnTo>
                    <a:pt x="105618" y="100454"/>
                  </a:lnTo>
                  <a:cubicBezTo>
                    <a:pt x="99476" y="97730"/>
                    <a:pt x="92425" y="97958"/>
                    <a:pt x="86468" y="101073"/>
                  </a:cubicBezTo>
                  <a:cubicBezTo>
                    <a:pt x="79376" y="104899"/>
                    <a:pt x="71453" y="106920"/>
                    <a:pt x="63396" y="106958"/>
                  </a:cubicBezTo>
                  <a:cubicBezTo>
                    <a:pt x="54926" y="107411"/>
                    <a:pt x="46610" y="104541"/>
                    <a:pt x="40220" y="98957"/>
                  </a:cubicBezTo>
                  <a:cubicBezTo>
                    <a:pt x="34574" y="93210"/>
                    <a:pt x="31389" y="85490"/>
                    <a:pt x="31342" y="77433"/>
                  </a:cubicBezTo>
                  <a:lnTo>
                    <a:pt x="119090" y="77433"/>
                  </a:lnTo>
                  <a:cubicBezTo>
                    <a:pt x="119090" y="77433"/>
                    <a:pt x="135659" y="77433"/>
                    <a:pt x="135659" y="64323"/>
                  </a:cubicBezTo>
                  <a:cubicBezTo>
                    <a:pt x="135912" y="52823"/>
                    <a:pt x="133269" y="41445"/>
                    <a:pt x="127968" y="31237"/>
                  </a:cubicBezTo>
                  <a:close/>
                  <a:moveTo>
                    <a:pt x="35988" y="54103"/>
                  </a:moveTo>
                  <a:cubicBezTo>
                    <a:pt x="38878" y="46850"/>
                    <a:pt x="43854" y="40618"/>
                    <a:pt x="50286" y="36192"/>
                  </a:cubicBezTo>
                  <a:cubicBezTo>
                    <a:pt x="56526" y="32016"/>
                    <a:pt x="63886" y="29822"/>
                    <a:pt x="71397" y="29895"/>
                  </a:cubicBezTo>
                  <a:cubicBezTo>
                    <a:pt x="78582" y="29697"/>
                    <a:pt x="85632" y="31854"/>
                    <a:pt x="91475" y="36037"/>
                  </a:cubicBezTo>
                  <a:cubicBezTo>
                    <a:pt x="97349" y="40566"/>
                    <a:pt x="101546" y="46923"/>
                    <a:pt x="103399" y="54103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:a16="http://schemas.microsoft.com/office/drawing/2014/main" xmlns="" id="{7F337920-B759-1F4A-9420-3C84B4764F87}"/>
                </a:ext>
              </a:extLst>
            </p:cNvPr>
            <p:cNvSpPr/>
            <p:nvPr/>
          </p:nvSpPr>
          <p:spPr>
            <a:xfrm>
              <a:off x="544706" y="6385652"/>
              <a:ext cx="136176" cy="136180"/>
            </a:xfrm>
            <a:custGeom>
              <a:avLst/>
              <a:gdLst>
                <a:gd name="connsiteX0" fmla="*/ 127968 w 136176"/>
                <a:gd name="connsiteY0" fmla="*/ 31238 h 136180"/>
                <a:gd name="connsiteX1" fmla="*/ 105515 w 136176"/>
                <a:gd name="connsiteY1" fmla="*/ 8011 h 136180"/>
                <a:gd name="connsiteX2" fmla="*/ 73048 w 136176"/>
                <a:gd name="connsiteY2" fmla="*/ 10 h 136180"/>
                <a:gd name="connsiteX3" fmla="*/ 21432 w 136176"/>
                <a:gd name="connsiteY3" fmla="*/ 21844 h 136180"/>
                <a:gd name="connsiteX4" fmla="*/ 63 w 136176"/>
                <a:gd name="connsiteY4" fmla="*/ 75266 h 136180"/>
                <a:gd name="connsiteX5" fmla="*/ 17148 w 136176"/>
                <a:gd name="connsiteY5" fmla="*/ 119553 h 136180"/>
                <a:gd name="connsiteX6" fmla="*/ 63912 w 136176"/>
                <a:gd name="connsiteY6" fmla="*/ 136173 h 136180"/>
                <a:gd name="connsiteX7" fmla="*/ 98392 w 136176"/>
                <a:gd name="connsiteY7" fmla="*/ 128998 h 136180"/>
                <a:gd name="connsiteX8" fmla="*/ 114806 w 136176"/>
                <a:gd name="connsiteY8" fmla="*/ 118056 h 136180"/>
                <a:gd name="connsiteX9" fmla="*/ 115827 w 136176"/>
                <a:gd name="connsiteY9" fmla="*/ 106274 h 136180"/>
                <a:gd name="connsiteX10" fmla="*/ 112586 w 136176"/>
                <a:gd name="connsiteY10" fmla="*/ 103913 h 136180"/>
                <a:gd name="connsiteX11" fmla="*/ 105876 w 136176"/>
                <a:gd name="connsiteY11" fmla="*/ 100403 h 136180"/>
                <a:gd name="connsiteX12" fmla="*/ 86726 w 136176"/>
                <a:gd name="connsiteY12" fmla="*/ 101023 h 136180"/>
                <a:gd name="connsiteX13" fmla="*/ 63654 w 136176"/>
                <a:gd name="connsiteY13" fmla="*/ 106907 h 136180"/>
                <a:gd name="connsiteX14" fmla="*/ 40478 w 136176"/>
                <a:gd name="connsiteY14" fmla="*/ 98906 h 136180"/>
                <a:gd name="connsiteX15" fmla="*/ 31600 w 136176"/>
                <a:gd name="connsiteY15" fmla="*/ 77382 h 136180"/>
                <a:gd name="connsiteX16" fmla="*/ 119658 w 136176"/>
                <a:gd name="connsiteY16" fmla="*/ 77382 h 136180"/>
                <a:gd name="connsiteX17" fmla="*/ 136175 w 136176"/>
                <a:gd name="connsiteY17" fmla="*/ 64272 h 136180"/>
                <a:gd name="connsiteX18" fmla="*/ 127968 w 136176"/>
                <a:gd name="connsiteY18" fmla="*/ 31238 h 136180"/>
                <a:gd name="connsiteX19" fmla="*/ 36194 w 136176"/>
                <a:gd name="connsiteY19" fmla="*/ 54104 h 136180"/>
                <a:gd name="connsiteX20" fmla="*/ 50492 w 136176"/>
                <a:gd name="connsiteY20" fmla="*/ 36193 h 136180"/>
                <a:gd name="connsiteX21" fmla="*/ 71551 w 136176"/>
                <a:gd name="connsiteY21" fmla="*/ 29896 h 136180"/>
                <a:gd name="connsiteX22" fmla="*/ 91682 w 136176"/>
                <a:gd name="connsiteY22" fmla="*/ 36038 h 136180"/>
                <a:gd name="connsiteX23" fmla="*/ 103295 w 136176"/>
                <a:gd name="connsiteY23" fmla="*/ 54104 h 136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6176" h="136180">
                  <a:moveTo>
                    <a:pt x="127968" y="31238"/>
                  </a:moveTo>
                  <a:cubicBezTo>
                    <a:pt x="122890" y="21484"/>
                    <a:pt x="115090" y="13415"/>
                    <a:pt x="105515" y="8011"/>
                  </a:cubicBezTo>
                  <a:cubicBezTo>
                    <a:pt x="95571" y="2569"/>
                    <a:pt x="84382" y="-189"/>
                    <a:pt x="73048" y="10"/>
                  </a:cubicBezTo>
                  <a:cubicBezTo>
                    <a:pt x="53544" y="-263"/>
                    <a:pt x="34820" y="7657"/>
                    <a:pt x="21432" y="21844"/>
                  </a:cubicBezTo>
                  <a:cubicBezTo>
                    <a:pt x="7361" y="36017"/>
                    <a:pt x="-352" y="55298"/>
                    <a:pt x="63" y="75266"/>
                  </a:cubicBezTo>
                  <a:cubicBezTo>
                    <a:pt x="-700" y="91770"/>
                    <a:pt x="5498" y="107837"/>
                    <a:pt x="17148" y="119553"/>
                  </a:cubicBezTo>
                  <a:cubicBezTo>
                    <a:pt x="28572" y="130633"/>
                    <a:pt x="44160" y="136173"/>
                    <a:pt x="63912" y="136173"/>
                  </a:cubicBezTo>
                  <a:cubicBezTo>
                    <a:pt x="75792" y="136333"/>
                    <a:pt x="87562" y="133884"/>
                    <a:pt x="98392" y="128998"/>
                  </a:cubicBezTo>
                  <a:cubicBezTo>
                    <a:pt x="104415" y="126256"/>
                    <a:pt x="109957" y="122561"/>
                    <a:pt x="114806" y="118056"/>
                  </a:cubicBezTo>
                  <a:cubicBezTo>
                    <a:pt x="118341" y="115085"/>
                    <a:pt x="118798" y="109810"/>
                    <a:pt x="115827" y="106274"/>
                  </a:cubicBezTo>
                  <a:cubicBezTo>
                    <a:pt x="114954" y="105236"/>
                    <a:pt x="113842" y="104426"/>
                    <a:pt x="112586" y="103913"/>
                  </a:cubicBezTo>
                  <a:lnTo>
                    <a:pt x="105876" y="100403"/>
                  </a:lnTo>
                  <a:cubicBezTo>
                    <a:pt x="99732" y="97679"/>
                    <a:pt x="92681" y="97908"/>
                    <a:pt x="86726" y="101023"/>
                  </a:cubicBezTo>
                  <a:cubicBezTo>
                    <a:pt x="79635" y="104848"/>
                    <a:pt x="71711" y="106869"/>
                    <a:pt x="63654" y="106907"/>
                  </a:cubicBezTo>
                  <a:cubicBezTo>
                    <a:pt x="55183" y="107350"/>
                    <a:pt x="46872" y="104480"/>
                    <a:pt x="40478" y="98906"/>
                  </a:cubicBezTo>
                  <a:cubicBezTo>
                    <a:pt x="34832" y="93159"/>
                    <a:pt x="31648" y="85439"/>
                    <a:pt x="31600" y="77382"/>
                  </a:cubicBezTo>
                  <a:lnTo>
                    <a:pt x="119658" y="77382"/>
                  </a:lnTo>
                  <a:cubicBezTo>
                    <a:pt x="119658" y="77382"/>
                    <a:pt x="136175" y="77382"/>
                    <a:pt x="136175" y="64272"/>
                  </a:cubicBezTo>
                  <a:cubicBezTo>
                    <a:pt x="136262" y="52746"/>
                    <a:pt x="133440" y="41383"/>
                    <a:pt x="127968" y="31238"/>
                  </a:cubicBezTo>
                  <a:close/>
                  <a:moveTo>
                    <a:pt x="36194" y="54104"/>
                  </a:moveTo>
                  <a:cubicBezTo>
                    <a:pt x="39066" y="46840"/>
                    <a:pt x="44045" y="40602"/>
                    <a:pt x="50492" y="36193"/>
                  </a:cubicBezTo>
                  <a:cubicBezTo>
                    <a:pt x="56712" y="32009"/>
                    <a:pt x="64056" y="29814"/>
                    <a:pt x="71551" y="29896"/>
                  </a:cubicBezTo>
                  <a:cubicBezTo>
                    <a:pt x="78750" y="29705"/>
                    <a:pt x="85815" y="31861"/>
                    <a:pt x="91682" y="36038"/>
                  </a:cubicBezTo>
                  <a:cubicBezTo>
                    <a:pt x="97425" y="40627"/>
                    <a:pt x="101505" y="46973"/>
                    <a:pt x="103295" y="54104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:a16="http://schemas.microsoft.com/office/drawing/2014/main" xmlns="" id="{03132F3F-FF90-6E4C-900C-42954C51D578}"/>
                </a:ext>
              </a:extLst>
            </p:cNvPr>
            <p:cNvSpPr/>
            <p:nvPr/>
          </p:nvSpPr>
          <p:spPr>
            <a:xfrm>
              <a:off x="2184153" y="6385398"/>
              <a:ext cx="89801" cy="136435"/>
            </a:xfrm>
            <a:custGeom>
              <a:avLst/>
              <a:gdLst>
                <a:gd name="connsiteX0" fmla="*/ 87382 w 89801"/>
                <a:gd name="connsiteY0" fmla="*/ 31027 h 136435"/>
                <a:gd name="connsiteX1" fmla="*/ 84440 w 89801"/>
                <a:gd name="connsiteY1" fmla="*/ 35776 h 136435"/>
                <a:gd name="connsiteX2" fmla="*/ 73735 w 89801"/>
                <a:gd name="connsiteY2" fmla="*/ 39442 h 136435"/>
                <a:gd name="connsiteX3" fmla="*/ 70504 w 89801"/>
                <a:gd name="connsiteY3" fmla="*/ 36550 h 136435"/>
                <a:gd name="connsiteX4" fmla="*/ 65755 w 89801"/>
                <a:gd name="connsiteY4" fmla="*/ 33195 h 136435"/>
                <a:gd name="connsiteX5" fmla="*/ 53677 w 89801"/>
                <a:gd name="connsiteY5" fmla="*/ 29066 h 136435"/>
                <a:gd name="connsiteX6" fmla="*/ 46399 w 89801"/>
                <a:gd name="connsiteY6" fmla="*/ 31492 h 136435"/>
                <a:gd name="connsiteX7" fmla="*/ 43405 w 89801"/>
                <a:gd name="connsiteY7" fmla="*/ 36654 h 136435"/>
                <a:gd name="connsiteX8" fmla="*/ 45831 w 89801"/>
                <a:gd name="connsiteY8" fmla="*/ 42383 h 136435"/>
                <a:gd name="connsiteX9" fmla="*/ 59561 w 89801"/>
                <a:gd name="connsiteY9" fmla="*/ 53842 h 136435"/>
                <a:gd name="connsiteX10" fmla="*/ 83614 w 89801"/>
                <a:gd name="connsiteY10" fmla="*/ 76295 h 136435"/>
                <a:gd name="connsiteX11" fmla="*/ 89395 w 89801"/>
                <a:gd name="connsiteY11" fmla="*/ 96580 h 136435"/>
                <a:gd name="connsiteX12" fmla="*/ 77524 w 89801"/>
                <a:gd name="connsiteY12" fmla="*/ 123833 h 136435"/>
                <a:gd name="connsiteX13" fmla="*/ 43302 w 89801"/>
                <a:gd name="connsiteY13" fmla="*/ 136427 h 136435"/>
                <a:gd name="connsiteX14" fmla="*/ 19662 w 89801"/>
                <a:gd name="connsiteY14" fmla="*/ 131266 h 136435"/>
                <a:gd name="connsiteX15" fmla="*/ 3867 w 89801"/>
                <a:gd name="connsiteY15" fmla="*/ 120013 h 136435"/>
                <a:gd name="connsiteX16" fmla="*/ 2789 w 89801"/>
                <a:gd name="connsiteY16" fmla="*/ 104064 h 136435"/>
                <a:gd name="connsiteX17" fmla="*/ 2835 w 89801"/>
                <a:gd name="connsiteY17" fmla="*/ 104012 h 136435"/>
                <a:gd name="connsiteX18" fmla="*/ 7687 w 89801"/>
                <a:gd name="connsiteY18" fmla="*/ 98386 h 136435"/>
                <a:gd name="connsiteX19" fmla="*/ 23760 w 89801"/>
                <a:gd name="connsiteY19" fmla="*/ 97017 h 136435"/>
                <a:gd name="connsiteX20" fmla="*/ 24307 w 89801"/>
                <a:gd name="connsiteY20" fmla="*/ 97509 h 136435"/>
                <a:gd name="connsiteX21" fmla="*/ 44696 w 89801"/>
                <a:gd name="connsiteY21" fmla="*/ 106851 h 136435"/>
                <a:gd name="connsiteX22" fmla="*/ 54761 w 89801"/>
                <a:gd name="connsiteY22" fmla="*/ 103806 h 136435"/>
                <a:gd name="connsiteX23" fmla="*/ 58529 w 89801"/>
                <a:gd name="connsiteY23" fmla="*/ 96631 h 136435"/>
                <a:gd name="connsiteX24" fmla="*/ 55690 w 89801"/>
                <a:gd name="connsiteY24" fmla="*/ 89766 h 136435"/>
                <a:gd name="connsiteX25" fmla="*/ 40205 w 89801"/>
                <a:gd name="connsiteY25" fmla="*/ 77224 h 136435"/>
                <a:gd name="connsiteX26" fmla="*/ 19610 w 89801"/>
                <a:gd name="connsiteY26" fmla="*/ 59003 h 136435"/>
                <a:gd name="connsiteX27" fmla="*/ 11765 w 89801"/>
                <a:gd name="connsiteY27" fmla="*/ 36860 h 136435"/>
                <a:gd name="connsiteX28" fmla="*/ 24049 w 89801"/>
                <a:gd name="connsiteY28" fmla="*/ 10329 h 136435"/>
                <a:gd name="connsiteX29" fmla="*/ 53161 w 89801"/>
                <a:gd name="connsiteY29" fmla="*/ 6 h 136435"/>
                <a:gd name="connsiteX30" fmla="*/ 75562 w 89801"/>
                <a:gd name="connsiteY30" fmla="*/ 5581 h 136435"/>
                <a:gd name="connsiteX31" fmla="*/ 85266 w 89801"/>
                <a:gd name="connsiteY31" fmla="*/ 12549 h 136435"/>
                <a:gd name="connsiteX32" fmla="*/ 87382 w 89801"/>
                <a:gd name="connsiteY32" fmla="*/ 31027 h 136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89801" h="136435">
                  <a:moveTo>
                    <a:pt x="87382" y="31027"/>
                  </a:moveTo>
                  <a:lnTo>
                    <a:pt x="84440" y="35776"/>
                  </a:lnTo>
                  <a:cubicBezTo>
                    <a:pt x="82499" y="39744"/>
                    <a:pt x="77704" y="41386"/>
                    <a:pt x="73735" y="39442"/>
                  </a:cubicBezTo>
                  <a:cubicBezTo>
                    <a:pt x="72414" y="38795"/>
                    <a:pt x="71294" y="37794"/>
                    <a:pt x="70504" y="36550"/>
                  </a:cubicBezTo>
                  <a:cubicBezTo>
                    <a:pt x="69043" y="35265"/>
                    <a:pt x="67453" y="34140"/>
                    <a:pt x="65755" y="33195"/>
                  </a:cubicBezTo>
                  <a:cubicBezTo>
                    <a:pt x="62204" y="30700"/>
                    <a:pt x="58013" y="29268"/>
                    <a:pt x="53677" y="29066"/>
                  </a:cubicBezTo>
                  <a:cubicBezTo>
                    <a:pt x="51045" y="29006"/>
                    <a:pt x="48469" y="29863"/>
                    <a:pt x="46399" y="31492"/>
                  </a:cubicBezTo>
                  <a:cubicBezTo>
                    <a:pt x="44660" y="32661"/>
                    <a:pt x="43555" y="34564"/>
                    <a:pt x="43405" y="36654"/>
                  </a:cubicBezTo>
                  <a:cubicBezTo>
                    <a:pt x="43503" y="38791"/>
                    <a:pt x="44365" y="40823"/>
                    <a:pt x="45831" y="42383"/>
                  </a:cubicBezTo>
                  <a:cubicBezTo>
                    <a:pt x="50017" y="46648"/>
                    <a:pt x="54616" y="50486"/>
                    <a:pt x="59561" y="53842"/>
                  </a:cubicBezTo>
                  <a:cubicBezTo>
                    <a:pt x="68862" y="59823"/>
                    <a:pt x="77007" y="67429"/>
                    <a:pt x="83614" y="76295"/>
                  </a:cubicBezTo>
                  <a:cubicBezTo>
                    <a:pt x="87418" y="82375"/>
                    <a:pt x="89421" y="89408"/>
                    <a:pt x="89395" y="96580"/>
                  </a:cubicBezTo>
                  <a:cubicBezTo>
                    <a:pt x="89106" y="106856"/>
                    <a:pt x="84853" y="116623"/>
                    <a:pt x="77524" y="123833"/>
                  </a:cubicBezTo>
                  <a:cubicBezTo>
                    <a:pt x="69642" y="132229"/>
                    <a:pt x="58235" y="136427"/>
                    <a:pt x="43302" y="136427"/>
                  </a:cubicBezTo>
                  <a:cubicBezTo>
                    <a:pt x="35126" y="136573"/>
                    <a:pt x="27033" y="134806"/>
                    <a:pt x="19662" y="131266"/>
                  </a:cubicBezTo>
                  <a:cubicBezTo>
                    <a:pt x="13933" y="128214"/>
                    <a:pt x="8621" y="124431"/>
                    <a:pt x="3867" y="120013"/>
                  </a:cubicBezTo>
                  <a:cubicBezTo>
                    <a:pt x="-835" y="115906"/>
                    <a:pt x="-1315" y="108766"/>
                    <a:pt x="2789" y="104064"/>
                  </a:cubicBezTo>
                  <a:cubicBezTo>
                    <a:pt x="2804" y="104047"/>
                    <a:pt x="2820" y="104029"/>
                    <a:pt x="2835" y="104012"/>
                  </a:cubicBezTo>
                  <a:lnTo>
                    <a:pt x="7687" y="98386"/>
                  </a:lnTo>
                  <a:cubicBezTo>
                    <a:pt x="11749" y="93569"/>
                    <a:pt x="18944" y="92957"/>
                    <a:pt x="23760" y="97017"/>
                  </a:cubicBezTo>
                  <a:cubicBezTo>
                    <a:pt x="23946" y="97175"/>
                    <a:pt x="24132" y="97339"/>
                    <a:pt x="24307" y="97509"/>
                  </a:cubicBezTo>
                  <a:cubicBezTo>
                    <a:pt x="29908" y="102756"/>
                    <a:pt x="37067" y="106036"/>
                    <a:pt x="44696" y="106851"/>
                  </a:cubicBezTo>
                  <a:cubicBezTo>
                    <a:pt x="48304" y="107041"/>
                    <a:pt x="51865" y="105964"/>
                    <a:pt x="54761" y="103806"/>
                  </a:cubicBezTo>
                  <a:cubicBezTo>
                    <a:pt x="57084" y="102149"/>
                    <a:pt x="58482" y="99486"/>
                    <a:pt x="58529" y="96631"/>
                  </a:cubicBezTo>
                  <a:cubicBezTo>
                    <a:pt x="58415" y="94081"/>
                    <a:pt x="57414" y="91651"/>
                    <a:pt x="55690" y="89766"/>
                  </a:cubicBezTo>
                  <a:cubicBezTo>
                    <a:pt x="50972" y="85066"/>
                    <a:pt x="45785" y="80863"/>
                    <a:pt x="40205" y="77224"/>
                  </a:cubicBezTo>
                  <a:cubicBezTo>
                    <a:pt x="32494" y="72180"/>
                    <a:pt x="25557" y="66042"/>
                    <a:pt x="19610" y="59003"/>
                  </a:cubicBezTo>
                  <a:cubicBezTo>
                    <a:pt x="14604" y="52702"/>
                    <a:pt x="11842" y="44909"/>
                    <a:pt x="11765" y="36860"/>
                  </a:cubicBezTo>
                  <a:cubicBezTo>
                    <a:pt x="11481" y="26581"/>
                    <a:pt x="16023" y="16761"/>
                    <a:pt x="24049" y="10329"/>
                  </a:cubicBezTo>
                  <a:cubicBezTo>
                    <a:pt x="32194" y="3494"/>
                    <a:pt x="42533" y="-172"/>
                    <a:pt x="53161" y="6"/>
                  </a:cubicBezTo>
                  <a:cubicBezTo>
                    <a:pt x="60976" y="-11"/>
                    <a:pt x="68671" y="1904"/>
                    <a:pt x="75562" y="5581"/>
                  </a:cubicBezTo>
                  <a:cubicBezTo>
                    <a:pt x="79057" y="7517"/>
                    <a:pt x="82314" y="9856"/>
                    <a:pt x="85266" y="12549"/>
                  </a:cubicBezTo>
                  <a:cubicBezTo>
                    <a:pt x="90386" y="17366"/>
                    <a:pt x="91284" y="25177"/>
                    <a:pt x="87382" y="31027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:a16="http://schemas.microsoft.com/office/drawing/2014/main" xmlns="" id="{ABBD26CC-60CE-944C-A6ED-526034B7E9FF}"/>
                </a:ext>
              </a:extLst>
            </p:cNvPr>
            <p:cNvSpPr/>
            <p:nvPr/>
          </p:nvSpPr>
          <p:spPr>
            <a:xfrm>
              <a:off x="2563805" y="6388989"/>
              <a:ext cx="120185" cy="129481"/>
            </a:xfrm>
            <a:custGeom>
              <a:avLst/>
              <a:gdLst>
                <a:gd name="connsiteX0" fmla="*/ 549 w 120185"/>
                <a:gd name="connsiteY0" fmla="*/ 11642 h 129481"/>
                <a:gd name="connsiteX1" fmla="*/ 5597 w 120185"/>
                <a:gd name="connsiteY1" fmla="*/ 547 h 129481"/>
                <a:gd name="connsiteX2" fmla="*/ 9323 w 120185"/>
                <a:gd name="connsiteY2" fmla="*/ 29 h 129481"/>
                <a:gd name="connsiteX3" fmla="*/ 16343 w 120185"/>
                <a:gd name="connsiteY3" fmla="*/ 29 h 129481"/>
                <a:gd name="connsiteX4" fmla="*/ 31828 w 120185"/>
                <a:gd name="connsiteY4" fmla="*/ 11642 h 129481"/>
                <a:gd name="connsiteX5" fmla="*/ 48603 w 120185"/>
                <a:gd name="connsiteY5" fmla="*/ 71465 h 129481"/>
                <a:gd name="connsiteX6" fmla="*/ 84322 w 120185"/>
                <a:gd name="connsiteY6" fmla="*/ 10455 h 129481"/>
                <a:gd name="connsiteX7" fmla="*/ 102439 w 120185"/>
                <a:gd name="connsiteY7" fmla="*/ 132 h 129481"/>
                <a:gd name="connsiteX8" fmla="*/ 112762 w 120185"/>
                <a:gd name="connsiteY8" fmla="*/ 132 h 129481"/>
                <a:gd name="connsiteX9" fmla="*/ 118750 w 120185"/>
                <a:gd name="connsiteY9" fmla="*/ 10455 h 129481"/>
                <a:gd name="connsiteX10" fmla="*/ 55933 w 120185"/>
                <a:gd name="connsiteY10" fmla="*/ 119158 h 129481"/>
                <a:gd name="connsiteX11" fmla="*/ 42151 w 120185"/>
                <a:gd name="connsiteY11" fmla="*/ 129482 h 129481"/>
                <a:gd name="connsiteX12" fmla="*/ 31105 w 120185"/>
                <a:gd name="connsiteY12" fmla="*/ 117868 h 129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0185" h="129481">
                  <a:moveTo>
                    <a:pt x="549" y="11642"/>
                  </a:moveTo>
                  <a:cubicBezTo>
                    <a:pt x="-1119" y="7184"/>
                    <a:pt x="1142" y="2217"/>
                    <a:pt x="5597" y="547"/>
                  </a:cubicBezTo>
                  <a:cubicBezTo>
                    <a:pt x="6789" y="102"/>
                    <a:pt x="8059" y="-75"/>
                    <a:pt x="9323" y="29"/>
                  </a:cubicBezTo>
                  <a:lnTo>
                    <a:pt x="16343" y="29"/>
                  </a:lnTo>
                  <a:cubicBezTo>
                    <a:pt x="23425" y="276"/>
                    <a:pt x="29608" y="4911"/>
                    <a:pt x="31828" y="11642"/>
                  </a:cubicBezTo>
                  <a:lnTo>
                    <a:pt x="48603" y="71465"/>
                  </a:lnTo>
                  <a:lnTo>
                    <a:pt x="84322" y="10455"/>
                  </a:lnTo>
                  <a:cubicBezTo>
                    <a:pt x="88384" y="4338"/>
                    <a:pt x="95104" y="509"/>
                    <a:pt x="102439" y="132"/>
                  </a:cubicBezTo>
                  <a:lnTo>
                    <a:pt x="112762" y="132"/>
                  </a:lnTo>
                  <a:cubicBezTo>
                    <a:pt x="119369" y="132"/>
                    <a:pt x="122105" y="4829"/>
                    <a:pt x="118750" y="10455"/>
                  </a:cubicBezTo>
                  <a:lnTo>
                    <a:pt x="55933" y="119158"/>
                  </a:lnTo>
                  <a:cubicBezTo>
                    <a:pt x="53104" y="124480"/>
                    <a:pt x="48051" y="128264"/>
                    <a:pt x="42151" y="129482"/>
                  </a:cubicBezTo>
                  <a:cubicBezTo>
                    <a:pt x="37919" y="129482"/>
                    <a:pt x="32963" y="124320"/>
                    <a:pt x="31105" y="117868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:a16="http://schemas.microsoft.com/office/drawing/2014/main" xmlns="" id="{000F5121-C353-A342-8DBD-7BCE2D4EDEBE}"/>
                </a:ext>
              </a:extLst>
            </p:cNvPr>
            <p:cNvSpPr/>
            <p:nvPr/>
          </p:nvSpPr>
          <p:spPr>
            <a:xfrm>
              <a:off x="2973031" y="6388979"/>
              <a:ext cx="127571" cy="176823"/>
            </a:xfrm>
            <a:custGeom>
              <a:avLst/>
              <a:gdLst>
                <a:gd name="connsiteX0" fmla="*/ 690 w 127571"/>
                <a:gd name="connsiteY0" fmla="*/ 11497 h 176823"/>
                <a:gd name="connsiteX1" fmla="*/ 4918 w 127571"/>
                <a:gd name="connsiteY1" fmla="*/ 688 h 176823"/>
                <a:gd name="connsiteX2" fmla="*/ 9000 w 127571"/>
                <a:gd name="connsiteY2" fmla="*/ 38 h 176823"/>
                <a:gd name="connsiteX3" fmla="*/ 16072 w 127571"/>
                <a:gd name="connsiteY3" fmla="*/ 38 h 176823"/>
                <a:gd name="connsiteX4" fmla="*/ 31918 w 127571"/>
                <a:gd name="connsiteY4" fmla="*/ 11497 h 176823"/>
                <a:gd name="connsiteX5" fmla="*/ 53390 w 127571"/>
                <a:gd name="connsiteY5" fmla="*/ 76895 h 176823"/>
                <a:gd name="connsiteX6" fmla="*/ 91689 w 127571"/>
                <a:gd name="connsiteY6" fmla="*/ 10465 h 176823"/>
                <a:gd name="connsiteX7" fmla="*/ 109755 w 127571"/>
                <a:gd name="connsiteY7" fmla="*/ 142 h 176823"/>
                <a:gd name="connsiteX8" fmla="*/ 120078 w 127571"/>
                <a:gd name="connsiteY8" fmla="*/ 142 h 176823"/>
                <a:gd name="connsiteX9" fmla="*/ 126169 w 127571"/>
                <a:gd name="connsiteY9" fmla="*/ 10465 h 176823"/>
                <a:gd name="connsiteX10" fmla="*/ 36202 w 127571"/>
                <a:gd name="connsiteY10" fmla="*/ 166500 h 176823"/>
                <a:gd name="connsiteX11" fmla="*/ 18136 w 127571"/>
                <a:gd name="connsiteY11" fmla="*/ 176823 h 176823"/>
                <a:gd name="connsiteX12" fmla="*/ 8691 w 127571"/>
                <a:gd name="connsiteY12" fmla="*/ 176823 h 176823"/>
                <a:gd name="connsiteX13" fmla="*/ 2548 w 127571"/>
                <a:gd name="connsiteY13" fmla="*/ 166500 h 176823"/>
                <a:gd name="connsiteX14" fmla="*/ 33518 w 127571"/>
                <a:gd name="connsiteY14" fmla="*/ 111942 h 17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571" h="176823">
                  <a:moveTo>
                    <a:pt x="690" y="11497"/>
                  </a:moveTo>
                  <a:cubicBezTo>
                    <a:pt x="-1127" y="7345"/>
                    <a:pt x="768" y="2506"/>
                    <a:pt x="4918" y="688"/>
                  </a:cubicBezTo>
                  <a:cubicBezTo>
                    <a:pt x="6203" y="127"/>
                    <a:pt x="7607" y="-97"/>
                    <a:pt x="9000" y="38"/>
                  </a:cubicBezTo>
                  <a:lnTo>
                    <a:pt x="16072" y="38"/>
                  </a:lnTo>
                  <a:cubicBezTo>
                    <a:pt x="23164" y="357"/>
                    <a:pt x="29394" y="4860"/>
                    <a:pt x="31918" y="11497"/>
                  </a:cubicBezTo>
                  <a:lnTo>
                    <a:pt x="53390" y="76895"/>
                  </a:lnTo>
                  <a:lnTo>
                    <a:pt x="91689" y="10465"/>
                  </a:lnTo>
                  <a:cubicBezTo>
                    <a:pt x="95741" y="4362"/>
                    <a:pt x="102441" y="534"/>
                    <a:pt x="109755" y="142"/>
                  </a:cubicBezTo>
                  <a:lnTo>
                    <a:pt x="120078" y="142"/>
                  </a:lnTo>
                  <a:cubicBezTo>
                    <a:pt x="126737" y="142"/>
                    <a:pt x="129472" y="4839"/>
                    <a:pt x="126169" y="10465"/>
                  </a:cubicBezTo>
                  <a:lnTo>
                    <a:pt x="36202" y="166500"/>
                  </a:lnTo>
                  <a:cubicBezTo>
                    <a:pt x="32161" y="172615"/>
                    <a:pt x="25456" y="176447"/>
                    <a:pt x="18136" y="176823"/>
                  </a:cubicBezTo>
                  <a:lnTo>
                    <a:pt x="8691" y="176823"/>
                  </a:lnTo>
                  <a:cubicBezTo>
                    <a:pt x="2032" y="176823"/>
                    <a:pt x="-703" y="172074"/>
                    <a:pt x="2548" y="166500"/>
                  </a:cubicBezTo>
                  <a:lnTo>
                    <a:pt x="33518" y="111942"/>
                  </a:ln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35">
              <a:extLst>
                <a:ext uri="{FF2B5EF4-FFF2-40B4-BE49-F238E27FC236}">
                  <a16:creationId xmlns:a16="http://schemas.microsoft.com/office/drawing/2014/main" xmlns="" id="{34192274-06E1-AB4B-BC14-D170395E5770}"/>
                </a:ext>
              </a:extLst>
            </p:cNvPr>
            <p:cNvSpPr/>
            <p:nvPr/>
          </p:nvSpPr>
          <p:spPr>
            <a:xfrm>
              <a:off x="3386235" y="6336005"/>
              <a:ext cx="39284" cy="39283"/>
            </a:xfrm>
            <a:custGeom>
              <a:avLst/>
              <a:gdLst>
                <a:gd name="connsiteX0" fmla="*/ 19616 w 39284"/>
                <a:gd name="connsiteY0" fmla="*/ 3 h 39283"/>
                <a:gd name="connsiteX1" fmla="*/ 33553 w 39284"/>
                <a:gd name="connsiteY1" fmla="*/ 5784 h 39283"/>
                <a:gd name="connsiteX2" fmla="*/ 39282 w 39284"/>
                <a:gd name="connsiteY2" fmla="*/ 19668 h 39283"/>
                <a:gd name="connsiteX3" fmla="*/ 33553 w 39284"/>
                <a:gd name="connsiteY3" fmla="*/ 33501 h 39283"/>
                <a:gd name="connsiteX4" fmla="*/ 5887 w 39284"/>
                <a:gd name="connsiteY4" fmla="*/ 33605 h 39283"/>
                <a:gd name="connsiteX5" fmla="*/ 5783 w 39284"/>
                <a:gd name="connsiteY5" fmla="*/ 33501 h 39283"/>
                <a:gd name="connsiteX6" fmla="*/ 2 w 39284"/>
                <a:gd name="connsiteY6" fmla="*/ 19668 h 39283"/>
                <a:gd name="connsiteX7" fmla="*/ 5783 w 39284"/>
                <a:gd name="connsiteY7" fmla="*/ 5784 h 39283"/>
                <a:gd name="connsiteX8" fmla="*/ 19616 w 39284"/>
                <a:gd name="connsiteY8" fmla="*/ 3 h 3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284" h="39283">
                  <a:moveTo>
                    <a:pt x="19616" y="3"/>
                  </a:moveTo>
                  <a:cubicBezTo>
                    <a:pt x="24861" y="-83"/>
                    <a:pt x="29909" y="2010"/>
                    <a:pt x="33553" y="5784"/>
                  </a:cubicBezTo>
                  <a:cubicBezTo>
                    <a:pt x="37290" y="9428"/>
                    <a:pt x="39360" y="14449"/>
                    <a:pt x="39282" y="19668"/>
                  </a:cubicBezTo>
                  <a:cubicBezTo>
                    <a:pt x="39360" y="24872"/>
                    <a:pt x="37285" y="29876"/>
                    <a:pt x="33553" y="33501"/>
                  </a:cubicBezTo>
                  <a:cubicBezTo>
                    <a:pt x="25945" y="41170"/>
                    <a:pt x="13557" y="41216"/>
                    <a:pt x="5887" y="33605"/>
                  </a:cubicBezTo>
                  <a:cubicBezTo>
                    <a:pt x="5850" y="33571"/>
                    <a:pt x="5820" y="33536"/>
                    <a:pt x="5783" y="33501"/>
                  </a:cubicBezTo>
                  <a:cubicBezTo>
                    <a:pt x="2015" y="29896"/>
                    <a:pt x="-80" y="24883"/>
                    <a:pt x="2" y="19668"/>
                  </a:cubicBezTo>
                  <a:cubicBezTo>
                    <a:pt x="-75" y="14439"/>
                    <a:pt x="2020" y="9412"/>
                    <a:pt x="5783" y="5784"/>
                  </a:cubicBezTo>
                  <a:cubicBezTo>
                    <a:pt x="9402" y="2031"/>
                    <a:pt x="14403" y="-61"/>
                    <a:pt x="19616" y="3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36">
              <a:extLst>
                <a:ext uri="{FF2B5EF4-FFF2-40B4-BE49-F238E27FC236}">
                  <a16:creationId xmlns:a16="http://schemas.microsoft.com/office/drawing/2014/main" xmlns="" id="{9D101E0C-CBB7-A040-8B3C-7A4F4EF67120}"/>
                </a:ext>
              </a:extLst>
            </p:cNvPr>
            <p:cNvSpPr/>
            <p:nvPr/>
          </p:nvSpPr>
          <p:spPr>
            <a:xfrm>
              <a:off x="3603692" y="6385605"/>
              <a:ext cx="142384" cy="183656"/>
            </a:xfrm>
            <a:custGeom>
              <a:avLst/>
              <a:gdLst>
                <a:gd name="connsiteX0" fmla="*/ 131987 w 142384"/>
                <a:gd name="connsiteY0" fmla="*/ 3412 h 183656"/>
                <a:gd name="connsiteX1" fmla="*/ 124658 w 142384"/>
                <a:gd name="connsiteY1" fmla="*/ 3412 h 183656"/>
                <a:gd name="connsiteX2" fmla="*/ 110928 w 142384"/>
                <a:gd name="connsiteY2" fmla="*/ 15335 h 183656"/>
                <a:gd name="connsiteX3" fmla="*/ 110463 w 142384"/>
                <a:gd name="connsiteY3" fmla="*/ 19052 h 183656"/>
                <a:gd name="connsiteX4" fmla="*/ 110463 w 142384"/>
                <a:gd name="connsiteY4" fmla="*/ 19052 h 183656"/>
                <a:gd name="connsiteX5" fmla="*/ 92552 w 142384"/>
                <a:gd name="connsiteY5" fmla="*/ 4393 h 183656"/>
                <a:gd name="connsiteX6" fmla="*/ 72216 w 142384"/>
                <a:gd name="connsiteY6" fmla="*/ 5 h 183656"/>
                <a:gd name="connsiteX7" fmla="*/ 36704 w 142384"/>
                <a:gd name="connsiteY7" fmla="*/ 9916 h 183656"/>
                <a:gd name="connsiteX8" fmla="*/ 9863 w 142384"/>
                <a:gd name="connsiteY8" fmla="*/ 36601 h 183656"/>
                <a:gd name="connsiteX9" fmla="*/ 5 w 142384"/>
                <a:gd name="connsiteY9" fmla="*/ 72732 h 183656"/>
                <a:gd name="connsiteX10" fmla="*/ 7541 w 142384"/>
                <a:gd name="connsiteY10" fmla="*/ 103702 h 183656"/>
                <a:gd name="connsiteX11" fmla="*/ 28187 w 142384"/>
                <a:gd name="connsiteY11" fmla="*/ 125329 h 183656"/>
                <a:gd name="connsiteX12" fmla="*/ 56937 w 142384"/>
                <a:gd name="connsiteY12" fmla="*/ 133020 h 183656"/>
                <a:gd name="connsiteX13" fmla="*/ 96888 w 142384"/>
                <a:gd name="connsiteY13" fmla="*/ 117535 h 183656"/>
                <a:gd name="connsiteX14" fmla="*/ 90229 w 142384"/>
                <a:gd name="connsiteY14" fmla="*/ 138543 h 183656"/>
                <a:gd name="connsiteX15" fmla="*/ 76964 w 142384"/>
                <a:gd name="connsiteY15" fmla="*/ 149795 h 183656"/>
                <a:gd name="connsiteX16" fmla="*/ 56782 w 142384"/>
                <a:gd name="connsiteY16" fmla="*/ 153976 h 183656"/>
                <a:gd name="connsiteX17" fmla="*/ 55337 w 142384"/>
                <a:gd name="connsiteY17" fmla="*/ 153976 h 183656"/>
                <a:gd name="connsiteX18" fmla="*/ 32368 w 142384"/>
                <a:gd name="connsiteY18" fmla="*/ 147575 h 183656"/>
                <a:gd name="connsiteX19" fmla="*/ 13476 w 142384"/>
                <a:gd name="connsiteY19" fmla="*/ 146543 h 183656"/>
                <a:gd name="connsiteX20" fmla="*/ 6663 w 142384"/>
                <a:gd name="connsiteY20" fmla="*/ 150001 h 183656"/>
                <a:gd name="connsiteX21" fmla="*/ 5115 w 142384"/>
                <a:gd name="connsiteY21" fmla="*/ 165899 h 183656"/>
                <a:gd name="connsiteX22" fmla="*/ 19412 w 142384"/>
                <a:gd name="connsiteY22" fmla="*/ 175706 h 183656"/>
                <a:gd name="connsiteX23" fmla="*/ 97249 w 142384"/>
                <a:gd name="connsiteY23" fmla="*/ 173487 h 183656"/>
                <a:gd name="connsiteX24" fmla="*/ 120631 w 142384"/>
                <a:gd name="connsiteY24" fmla="*/ 147988 h 183656"/>
                <a:gd name="connsiteX25" fmla="*/ 129303 w 142384"/>
                <a:gd name="connsiteY25" fmla="*/ 107418 h 183656"/>
                <a:gd name="connsiteX26" fmla="*/ 142259 w 142384"/>
                <a:gd name="connsiteY26" fmla="*/ 15335 h 183656"/>
                <a:gd name="connsiteX27" fmla="*/ 133659 w 142384"/>
                <a:gd name="connsiteY27" fmla="*/ 3536 h 183656"/>
                <a:gd name="connsiteX28" fmla="*/ 131987 w 142384"/>
                <a:gd name="connsiteY28" fmla="*/ 3412 h 183656"/>
                <a:gd name="connsiteX29" fmla="*/ 101017 w 142384"/>
                <a:gd name="connsiteY29" fmla="*/ 83365 h 183656"/>
                <a:gd name="connsiteX30" fmla="*/ 85533 w 142384"/>
                <a:gd name="connsiteY30" fmla="*/ 98592 h 183656"/>
                <a:gd name="connsiteX31" fmla="*/ 64421 w 142384"/>
                <a:gd name="connsiteY31" fmla="*/ 103753 h 183656"/>
                <a:gd name="connsiteX32" fmla="*/ 40162 w 142384"/>
                <a:gd name="connsiteY32" fmla="*/ 95030 h 183656"/>
                <a:gd name="connsiteX33" fmla="*/ 31078 w 142384"/>
                <a:gd name="connsiteY33" fmla="*/ 71958 h 183656"/>
                <a:gd name="connsiteX34" fmla="*/ 72210 w 142384"/>
                <a:gd name="connsiteY34" fmla="*/ 29890 h 183656"/>
                <a:gd name="connsiteX35" fmla="*/ 73248 w 142384"/>
                <a:gd name="connsiteY35" fmla="*/ 29891 h 183656"/>
                <a:gd name="connsiteX36" fmla="*/ 97198 w 142384"/>
                <a:gd name="connsiteY36" fmla="*/ 39027 h 183656"/>
                <a:gd name="connsiteX37" fmla="*/ 106540 w 142384"/>
                <a:gd name="connsiteY37" fmla="*/ 61790 h 183656"/>
                <a:gd name="connsiteX38" fmla="*/ 100966 w 142384"/>
                <a:gd name="connsiteY38" fmla="*/ 83365 h 18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2384" h="183656">
                  <a:moveTo>
                    <a:pt x="131987" y="3412"/>
                  </a:moveTo>
                  <a:lnTo>
                    <a:pt x="124658" y="3412"/>
                  </a:lnTo>
                  <a:cubicBezTo>
                    <a:pt x="117818" y="3589"/>
                    <a:pt x="112063" y="8587"/>
                    <a:pt x="110928" y="15335"/>
                  </a:cubicBezTo>
                  <a:lnTo>
                    <a:pt x="110463" y="19052"/>
                  </a:lnTo>
                  <a:lnTo>
                    <a:pt x="110463" y="19052"/>
                  </a:lnTo>
                  <a:cubicBezTo>
                    <a:pt x="105591" y="12959"/>
                    <a:pt x="99489" y="7964"/>
                    <a:pt x="92552" y="4393"/>
                  </a:cubicBezTo>
                  <a:cubicBezTo>
                    <a:pt x="86198" y="1399"/>
                    <a:pt x="79241" y="-101"/>
                    <a:pt x="72216" y="5"/>
                  </a:cubicBezTo>
                  <a:cubicBezTo>
                    <a:pt x="59704" y="55"/>
                    <a:pt x="47434" y="3479"/>
                    <a:pt x="36704" y="9916"/>
                  </a:cubicBezTo>
                  <a:cubicBezTo>
                    <a:pt x="25580" y="16315"/>
                    <a:pt x="16326" y="25515"/>
                    <a:pt x="9863" y="36601"/>
                  </a:cubicBezTo>
                  <a:cubicBezTo>
                    <a:pt x="3380" y="47536"/>
                    <a:pt x="-26" y="60020"/>
                    <a:pt x="5" y="72732"/>
                  </a:cubicBezTo>
                  <a:cubicBezTo>
                    <a:pt x="-125" y="83525"/>
                    <a:pt x="2467" y="94175"/>
                    <a:pt x="7541" y="103702"/>
                  </a:cubicBezTo>
                  <a:cubicBezTo>
                    <a:pt x="12253" y="112709"/>
                    <a:pt x="19407" y="120205"/>
                    <a:pt x="28187" y="125329"/>
                  </a:cubicBezTo>
                  <a:cubicBezTo>
                    <a:pt x="36905" y="130429"/>
                    <a:pt x="46836" y="133086"/>
                    <a:pt x="56937" y="133020"/>
                  </a:cubicBezTo>
                  <a:cubicBezTo>
                    <a:pt x="71725" y="133057"/>
                    <a:pt x="85987" y="127529"/>
                    <a:pt x="96888" y="117535"/>
                  </a:cubicBezTo>
                  <a:cubicBezTo>
                    <a:pt x="96227" y="124939"/>
                    <a:pt x="93956" y="132109"/>
                    <a:pt x="90229" y="138543"/>
                  </a:cubicBezTo>
                  <a:cubicBezTo>
                    <a:pt x="86916" y="143434"/>
                    <a:pt x="82332" y="147325"/>
                    <a:pt x="76964" y="149795"/>
                  </a:cubicBezTo>
                  <a:cubicBezTo>
                    <a:pt x="70646" y="152722"/>
                    <a:pt x="63740" y="154152"/>
                    <a:pt x="56782" y="153976"/>
                  </a:cubicBezTo>
                  <a:lnTo>
                    <a:pt x="55337" y="153976"/>
                  </a:lnTo>
                  <a:cubicBezTo>
                    <a:pt x="47249" y="153904"/>
                    <a:pt x="39326" y="151695"/>
                    <a:pt x="32368" y="147575"/>
                  </a:cubicBezTo>
                  <a:cubicBezTo>
                    <a:pt x="26711" y="143876"/>
                    <a:pt x="19505" y="143482"/>
                    <a:pt x="13476" y="146543"/>
                  </a:cubicBezTo>
                  <a:lnTo>
                    <a:pt x="6663" y="150001"/>
                  </a:lnTo>
                  <a:cubicBezTo>
                    <a:pt x="6663" y="150001"/>
                    <a:pt x="-3351" y="157692"/>
                    <a:pt x="5115" y="165899"/>
                  </a:cubicBezTo>
                  <a:cubicBezTo>
                    <a:pt x="9388" y="169834"/>
                    <a:pt x="14204" y="173137"/>
                    <a:pt x="19412" y="175706"/>
                  </a:cubicBezTo>
                  <a:cubicBezTo>
                    <a:pt x="44307" y="187038"/>
                    <a:pt x="73042" y="186219"/>
                    <a:pt x="97249" y="173487"/>
                  </a:cubicBezTo>
                  <a:cubicBezTo>
                    <a:pt x="107444" y="167550"/>
                    <a:pt x="115599" y="158659"/>
                    <a:pt x="120631" y="147988"/>
                  </a:cubicBezTo>
                  <a:cubicBezTo>
                    <a:pt x="125081" y="134846"/>
                    <a:pt x="127992" y="121231"/>
                    <a:pt x="129303" y="107418"/>
                  </a:cubicBezTo>
                  <a:lnTo>
                    <a:pt x="142259" y="15335"/>
                  </a:lnTo>
                  <a:cubicBezTo>
                    <a:pt x="143141" y="9703"/>
                    <a:pt x="139291" y="4421"/>
                    <a:pt x="133659" y="3536"/>
                  </a:cubicBezTo>
                  <a:cubicBezTo>
                    <a:pt x="133107" y="3450"/>
                    <a:pt x="132550" y="3408"/>
                    <a:pt x="131987" y="3412"/>
                  </a:cubicBezTo>
                  <a:close/>
                  <a:moveTo>
                    <a:pt x="101017" y="83365"/>
                  </a:moveTo>
                  <a:cubicBezTo>
                    <a:pt x="97394" y="89799"/>
                    <a:pt x="92026" y="95077"/>
                    <a:pt x="85533" y="98592"/>
                  </a:cubicBezTo>
                  <a:cubicBezTo>
                    <a:pt x="79055" y="102096"/>
                    <a:pt x="71787" y="103874"/>
                    <a:pt x="64421" y="103753"/>
                  </a:cubicBezTo>
                  <a:cubicBezTo>
                    <a:pt x="55492" y="104204"/>
                    <a:pt x="46758" y="101063"/>
                    <a:pt x="40162" y="95030"/>
                  </a:cubicBezTo>
                  <a:cubicBezTo>
                    <a:pt x="33984" y="88988"/>
                    <a:pt x="30675" y="80592"/>
                    <a:pt x="31078" y="71958"/>
                  </a:cubicBezTo>
                  <a:cubicBezTo>
                    <a:pt x="30819" y="48983"/>
                    <a:pt x="49236" y="30149"/>
                    <a:pt x="72210" y="29890"/>
                  </a:cubicBezTo>
                  <a:cubicBezTo>
                    <a:pt x="72556" y="29886"/>
                    <a:pt x="72902" y="29886"/>
                    <a:pt x="73248" y="29891"/>
                  </a:cubicBezTo>
                  <a:cubicBezTo>
                    <a:pt x="82141" y="29553"/>
                    <a:pt x="90787" y="32852"/>
                    <a:pt x="97198" y="39027"/>
                  </a:cubicBezTo>
                  <a:cubicBezTo>
                    <a:pt x="103371" y="44966"/>
                    <a:pt x="106762" y="53227"/>
                    <a:pt x="106540" y="61790"/>
                  </a:cubicBezTo>
                  <a:cubicBezTo>
                    <a:pt x="106623" y="69348"/>
                    <a:pt x="104698" y="76792"/>
                    <a:pt x="100966" y="83365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37">
              <a:extLst>
                <a:ext uri="{FF2B5EF4-FFF2-40B4-BE49-F238E27FC236}">
                  <a16:creationId xmlns:a16="http://schemas.microsoft.com/office/drawing/2014/main" xmlns="" id="{8668E279-BC7D-9940-8A55-4591B2B3A4C9}"/>
                </a:ext>
              </a:extLst>
            </p:cNvPr>
            <p:cNvSpPr/>
            <p:nvPr/>
          </p:nvSpPr>
          <p:spPr>
            <a:xfrm>
              <a:off x="856916" y="6385626"/>
              <a:ext cx="146882" cy="180335"/>
            </a:xfrm>
            <a:custGeom>
              <a:avLst/>
              <a:gdLst>
                <a:gd name="connsiteX0" fmla="*/ 131752 w 146882"/>
                <a:gd name="connsiteY0" fmla="*/ 18979 h 180335"/>
                <a:gd name="connsiteX1" fmla="*/ 91182 w 146882"/>
                <a:gd name="connsiteY1" fmla="*/ 36 h 180335"/>
                <a:gd name="connsiteX2" fmla="*/ 71155 w 146882"/>
                <a:gd name="connsiteY2" fmla="*/ 3804 h 180335"/>
                <a:gd name="connsiteX3" fmla="*/ 52212 w 146882"/>
                <a:gd name="connsiteY3" fmla="*/ 17482 h 180335"/>
                <a:gd name="connsiteX4" fmla="*/ 52212 w 146882"/>
                <a:gd name="connsiteY4" fmla="*/ 17482 h 180335"/>
                <a:gd name="connsiteX5" fmla="*/ 52625 w 146882"/>
                <a:gd name="connsiteY5" fmla="*/ 14282 h 180335"/>
                <a:gd name="connsiteX6" fmla="*/ 44792 w 146882"/>
                <a:gd name="connsiteY6" fmla="*/ 3551 h 180335"/>
                <a:gd name="connsiteX7" fmla="*/ 43076 w 146882"/>
                <a:gd name="connsiteY7" fmla="*/ 3443 h 180335"/>
                <a:gd name="connsiteX8" fmla="*/ 33682 w 146882"/>
                <a:gd name="connsiteY8" fmla="*/ 3443 h 180335"/>
                <a:gd name="connsiteX9" fmla="*/ 21242 w 146882"/>
                <a:gd name="connsiteY9" fmla="*/ 14282 h 180335"/>
                <a:gd name="connsiteX10" fmla="*/ 131 w 146882"/>
                <a:gd name="connsiteY10" fmla="*/ 169440 h 180335"/>
                <a:gd name="connsiteX11" fmla="*/ 7791 w 146882"/>
                <a:gd name="connsiteY11" fmla="*/ 180205 h 180335"/>
                <a:gd name="connsiteX12" fmla="*/ 9629 w 146882"/>
                <a:gd name="connsiteY12" fmla="*/ 180331 h 180335"/>
                <a:gd name="connsiteX13" fmla="*/ 19384 w 146882"/>
                <a:gd name="connsiteY13" fmla="*/ 180331 h 180335"/>
                <a:gd name="connsiteX14" fmla="*/ 31824 w 146882"/>
                <a:gd name="connsiteY14" fmla="*/ 169440 h 180335"/>
                <a:gd name="connsiteX15" fmla="*/ 39153 w 146882"/>
                <a:gd name="connsiteY15" fmla="*/ 114882 h 180335"/>
                <a:gd name="connsiteX16" fmla="*/ 39153 w 146882"/>
                <a:gd name="connsiteY16" fmla="*/ 114882 h 180335"/>
                <a:gd name="connsiteX17" fmla="*/ 55670 w 146882"/>
                <a:gd name="connsiteY17" fmla="*/ 131038 h 180335"/>
                <a:gd name="connsiteX18" fmla="*/ 77659 w 146882"/>
                <a:gd name="connsiteY18" fmla="*/ 136199 h 180335"/>
                <a:gd name="connsiteX19" fmla="*/ 111467 w 146882"/>
                <a:gd name="connsiteY19" fmla="*/ 126495 h 180335"/>
                <a:gd name="connsiteX20" fmla="*/ 137275 w 146882"/>
                <a:gd name="connsiteY20" fmla="*/ 99397 h 180335"/>
                <a:gd name="connsiteX21" fmla="*/ 146876 w 146882"/>
                <a:gd name="connsiteY21" fmla="*/ 62853 h 180335"/>
                <a:gd name="connsiteX22" fmla="*/ 131752 w 146882"/>
                <a:gd name="connsiteY22" fmla="*/ 18979 h 180335"/>
                <a:gd name="connsiteX23" fmla="*/ 103364 w 146882"/>
                <a:gd name="connsiteY23" fmla="*/ 94493 h 180335"/>
                <a:gd name="connsiteX24" fmla="*/ 74975 w 146882"/>
                <a:gd name="connsiteY24" fmla="*/ 106984 h 180335"/>
                <a:gd name="connsiteX25" fmla="*/ 51747 w 146882"/>
                <a:gd name="connsiteY25" fmla="*/ 97642 h 180335"/>
                <a:gd name="connsiteX26" fmla="*/ 42973 w 146882"/>
                <a:gd name="connsiteY26" fmla="*/ 72970 h 180335"/>
                <a:gd name="connsiteX27" fmla="*/ 49167 w 146882"/>
                <a:gd name="connsiteY27" fmla="*/ 50104 h 180335"/>
                <a:gd name="connsiteX28" fmla="*/ 63671 w 146882"/>
                <a:gd name="connsiteY28" fmla="*/ 33587 h 180335"/>
                <a:gd name="connsiteX29" fmla="*/ 83801 w 146882"/>
                <a:gd name="connsiteY29" fmla="*/ 28425 h 180335"/>
                <a:gd name="connsiteX30" fmla="*/ 106564 w 146882"/>
                <a:gd name="connsiteY30" fmla="*/ 37767 h 180335"/>
                <a:gd name="connsiteX31" fmla="*/ 115442 w 146882"/>
                <a:gd name="connsiteY31" fmla="*/ 62337 h 180335"/>
                <a:gd name="connsiteX32" fmla="*/ 103570 w 146882"/>
                <a:gd name="connsiteY32" fmla="*/ 94493 h 180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6882" h="180335">
                  <a:moveTo>
                    <a:pt x="131752" y="18979"/>
                  </a:moveTo>
                  <a:cubicBezTo>
                    <a:pt x="122081" y="6485"/>
                    <a:pt x="106971" y="-570"/>
                    <a:pt x="91182" y="36"/>
                  </a:cubicBezTo>
                  <a:cubicBezTo>
                    <a:pt x="84322" y="-51"/>
                    <a:pt x="77514" y="1230"/>
                    <a:pt x="71155" y="3804"/>
                  </a:cubicBezTo>
                  <a:cubicBezTo>
                    <a:pt x="64081" y="7207"/>
                    <a:pt x="57667" y="11838"/>
                    <a:pt x="52212" y="17482"/>
                  </a:cubicBezTo>
                  <a:lnTo>
                    <a:pt x="52212" y="17482"/>
                  </a:lnTo>
                  <a:lnTo>
                    <a:pt x="52625" y="14282"/>
                  </a:lnTo>
                  <a:cubicBezTo>
                    <a:pt x="53425" y="9156"/>
                    <a:pt x="49918" y="4352"/>
                    <a:pt x="44792" y="3551"/>
                  </a:cubicBezTo>
                  <a:cubicBezTo>
                    <a:pt x="44225" y="3463"/>
                    <a:pt x="43650" y="3426"/>
                    <a:pt x="43076" y="3443"/>
                  </a:cubicBezTo>
                  <a:lnTo>
                    <a:pt x="33682" y="3443"/>
                  </a:lnTo>
                  <a:cubicBezTo>
                    <a:pt x="27465" y="3587"/>
                    <a:pt x="22235" y="8144"/>
                    <a:pt x="21242" y="14282"/>
                  </a:cubicBezTo>
                  <a:lnTo>
                    <a:pt x="131" y="169440"/>
                  </a:lnTo>
                  <a:cubicBezTo>
                    <a:pt x="-726" y="174528"/>
                    <a:pt x="2703" y="179348"/>
                    <a:pt x="7791" y="180205"/>
                  </a:cubicBezTo>
                  <a:cubicBezTo>
                    <a:pt x="8398" y="180308"/>
                    <a:pt x="9013" y="180349"/>
                    <a:pt x="9629" y="180331"/>
                  </a:cubicBezTo>
                  <a:lnTo>
                    <a:pt x="19384" y="180331"/>
                  </a:lnTo>
                  <a:cubicBezTo>
                    <a:pt x="25617" y="180182"/>
                    <a:pt x="30853" y="175599"/>
                    <a:pt x="31824" y="169440"/>
                  </a:cubicBezTo>
                  <a:lnTo>
                    <a:pt x="39153" y="114882"/>
                  </a:lnTo>
                  <a:lnTo>
                    <a:pt x="39153" y="114882"/>
                  </a:lnTo>
                  <a:cubicBezTo>
                    <a:pt x="43086" y="121670"/>
                    <a:pt x="48797" y="127256"/>
                    <a:pt x="55670" y="131038"/>
                  </a:cubicBezTo>
                  <a:cubicBezTo>
                    <a:pt x="62443" y="134595"/>
                    <a:pt x="70010" y="136371"/>
                    <a:pt x="77659" y="136199"/>
                  </a:cubicBezTo>
                  <a:cubicBezTo>
                    <a:pt x="89608" y="136148"/>
                    <a:pt x="101310" y="132789"/>
                    <a:pt x="111467" y="126495"/>
                  </a:cubicBezTo>
                  <a:cubicBezTo>
                    <a:pt x="122360" y="119960"/>
                    <a:pt x="131279" y="110596"/>
                    <a:pt x="137275" y="99397"/>
                  </a:cubicBezTo>
                  <a:cubicBezTo>
                    <a:pt x="143568" y="88245"/>
                    <a:pt x="146875" y="75658"/>
                    <a:pt x="146876" y="62853"/>
                  </a:cubicBezTo>
                  <a:cubicBezTo>
                    <a:pt x="147089" y="46915"/>
                    <a:pt x="141741" y="31401"/>
                    <a:pt x="131752" y="18979"/>
                  </a:cubicBezTo>
                  <a:close/>
                  <a:moveTo>
                    <a:pt x="103364" y="94493"/>
                  </a:moveTo>
                  <a:cubicBezTo>
                    <a:pt x="96153" y="102567"/>
                    <a:pt x="85799" y="107123"/>
                    <a:pt x="74975" y="106984"/>
                  </a:cubicBezTo>
                  <a:cubicBezTo>
                    <a:pt x="66250" y="107350"/>
                    <a:pt x="57789" y="103947"/>
                    <a:pt x="51747" y="97642"/>
                  </a:cubicBezTo>
                  <a:cubicBezTo>
                    <a:pt x="45702" y="90886"/>
                    <a:pt x="42551" y="82026"/>
                    <a:pt x="42973" y="72970"/>
                  </a:cubicBezTo>
                  <a:cubicBezTo>
                    <a:pt x="43150" y="64958"/>
                    <a:pt x="45276" y="57109"/>
                    <a:pt x="49167" y="50104"/>
                  </a:cubicBezTo>
                  <a:cubicBezTo>
                    <a:pt x="52394" y="43371"/>
                    <a:pt x="57412" y="37656"/>
                    <a:pt x="63671" y="33587"/>
                  </a:cubicBezTo>
                  <a:cubicBezTo>
                    <a:pt x="69762" y="30008"/>
                    <a:pt x="76739" y="28219"/>
                    <a:pt x="83801" y="28425"/>
                  </a:cubicBezTo>
                  <a:cubicBezTo>
                    <a:pt x="92379" y="28119"/>
                    <a:pt x="100673" y="31524"/>
                    <a:pt x="106564" y="37767"/>
                  </a:cubicBezTo>
                  <a:cubicBezTo>
                    <a:pt x="112656" y="44461"/>
                    <a:pt x="115848" y="53295"/>
                    <a:pt x="115442" y="62337"/>
                  </a:cubicBezTo>
                  <a:cubicBezTo>
                    <a:pt x="115831" y="74194"/>
                    <a:pt x="111571" y="85734"/>
                    <a:pt x="103570" y="94493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38">
              <a:extLst>
                <a:ext uri="{FF2B5EF4-FFF2-40B4-BE49-F238E27FC236}">
                  <a16:creationId xmlns:a16="http://schemas.microsoft.com/office/drawing/2014/main" xmlns="" id="{77AC555E-F14A-B249-9644-74C1816AC75E}"/>
                </a:ext>
              </a:extLst>
            </p:cNvPr>
            <p:cNvSpPr/>
            <p:nvPr/>
          </p:nvSpPr>
          <p:spPr>
            <a:xfrm>
              <a:off x="2392564" y="6385653"/>
              <a:ext cx="135970" cy="136182"/>
            </a:xfrm>
            <a:custGeom>
              <a:avLst/>
              <a:gdLst>
                <a:gd name="connsiteX0" fmla="*/ 127761 w 135970"/>
                <a:gd name="connsiteY0" fmla="*/ 31237 h 136182"/>
                <a:gd name="connsiteX1" fmla="*/ 105308 w 135970"/>
                <a:gd name="connsiteY1" fmla="*/ 8010 h 136182"/>
                <a:gd name="connsiteX2" fmla="*/ 72842 w 135970"/>
                <a:gd name="connsiteY2" fmla="*/ 9 h 136182"/>
                <a:gd name="connsiteX3" fmla="*/ 21226 w 135970"/>
                <a:gd name="connsiteY3" fmla="*/ 21843 h 136182"/>
                <a:gd name="connsiteX4" fmla="*/ 63 w 135970"/>
                <a:gd name="connsiteY4" fmla="*/ 75265 h 136182"/>
                <a:gd name="connsiteX5" fmla="*/ 17148 w 135970"/>
                <a:gd name="connsiteY5" fmla="*/ 119552 h 136182"/>
                <a:gd name="connsiteX6" fmla="*/ 63654 w 135970"/>
                <a:gd name="connsiteY6" fmla="*/ 136172 h 136182"/>
                <a:gd name="connsiteX7" fmla="*/ 98134 w 135970"/>
                <a:gd name="connsiteY7" fmla="*/ 129049 h 136182"/>
                <a:gd name="connsiteX8" fmla="*/ 114599 w 135970"/>
                <a:gd name="connsiteY8" fmla="*/ 118107 h 136182"/>
                <a:gd name="connsiteX9" fmla="*/ 115621 w 135970"/>
                <a:gd name="connsiteY9" fmla="*/ 106325 h 136182"/>
                <a:gd name="connsiteX10" fmla="*/ 112380 w 135970"/>
                <a:gd name="connsiteY10" fmla="*/ 103964 h 136182"/>
                <a:gd name="connsiteX11" fmla="*/ 105670 w 135970"/>
                <a:gd name="connsiteY11" fmla="*/ 100454 h 136182"/>
                <a:gd name="connsiteX12" fmla="*/ 86520 w 135970"/>
                <a:gd name="connsiteY12" fmla="*/ 101073 h 136182"/>
                <a:gd name="connsiteX13" fmla="*/ 63448 w 135970"/>
                <a:gd name="connsiteY13" fmla="*/ 106958 h 136182"/>
                <a:gd name="connsiteX14" fmla="*/ 40272 w 135970"/>
                <a:gd name="connsiteY14" fmla="*/ 98957 h 136182"/>
                <a:gd name="connsiteX15" fmla="*/ 31394 w 135970"/>
                <a:gd name="connsiteY15" fmla="*/ 77433 h 136182"/>
                <a:gd name="connsiteX16" fmla="*/ 119451 w 135970"/>
                <a:gd name="connsiteY16" fmla="*/ 77433 h 136182"/>
                <a:gd name="connsiteX17" fmla="*/ 135968 w 135970"/>
                <a:gd name="connsiteY17" fmla="*/ 64323 h 136182"/>
                <a:gd name="connsiteX18" fmla="*/ 127761 w 135970"/>
                <a:gd name="connsiteY18" fmla="*/ 31237 h 136182"/>
                <a:gd name="connsiteX19" fmla="*/ 35833 w 135970"/>
                <a:gd name="connsiteY19" fmla="*/ 54103 h 136182"/>
                <a:gd name="connsiteX20" fmla="*/ 50079 w 135970"/>
                <a:gd name="connsiteY20" fmla="*/ 36192 h 136182"/>
                <a:gd name="connsiteX21" fmla="*/ 71190 w 135970"/>
                <a:gd name="connsiteY21" fmla="*/ 29895 h 136182"/>
                <a:gd name="connsiteX22" fmla="*/ 91320 w 135970"/>
                <a:gd name="connsiteY22" fmla="*/ 36037 h 136182"/>
                <a:gd name="connsiteX23" fmla="*/ 103192 w 135970"/>
                <a:gd name="connsiteY23" fmla="*/ 54103 h 13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5970" h="136182">
                  <a:moveTo>
                    <a:pt x="127761" y="31237"/>
                  </a:moveTo>
                  <a:cubicBezTo>
                    <a:pt x="122682" y="21484"/>
                    <a:pt x="114883" y="13415"/>
                    <a:pt x="105308" y="8010"/>
                  </a:cubicBezTo>
                  <a:cubicBezTo>
                    <a:pt x="95362" y="2575"/>
                    <a:pt x="84177" y="-182"/>
                    <a:pt x="72842" y="9"/>
                  </a:cubicBezTo>
                  <a:cubicBezTo>
                    <a:pt x="53336" y="-270"/>
                    <a:pt x="34610" y="7651"/>
                    <a:pt x="21226" y="21843"/>
                  </a:cubicBezTo>
                  <a:cubicBezTo>
                    <a:pt x="7227" y="36051"/>
                    <a:pt x="-407" y="55327"/>
                    <a:pt x="63" y="75265"/>
                  </a:cubicBezTo>
                  <a:cubicBezTo>
                    <a:pt x="-701" y="91770"/>
                    <a:pt x="5498" y="107837"/>
                    <a:pt x="17148" y="119552"/>
                  </a:cubicBezTo>
                  <a:cubicBezTo>
                    <a:pt x="28437" y="130632"/>
                    <a:pt x="43937" y="136172"/>
                    <a:pt x="63654" y="136172"/>
                  </a:cubicBezTo>
                  <a:cubicBezTo>
                    <a:pt x="75531" y="136360"/>
                    <a:pt x="87305" y="133928"/>
                    <a:pt x="98134" y="129049"/>
                  </a:cubicBezTo>
                  <a:cubicBezTo>
                    <a:pt x="104178" y="126315"/>
                    <a:pt x="109737" y="122620"/>
                    <a:pt x="114599" y="118107"/>
                  </a:cubicBezTo>
                  <a:cubicBezTo>
                    <a:pt x="118135" y="115136"/>
                    <a:pt x="118594" y="109861"/>
                    <a:pt x="115621" y="106325"/>
                  </a:cubicBezTo>
                  <a:cubicBezTo>
                    <a:pt x="114749" y="105287"/>
                    <a:pt x="113634" y="104477"/>
                    <a:pt x="112380" y="103964"/>
                  </a:cubicBezTo>
                  <a:lnTo>
                    <a:pt x="105670" y="100454"/>
                  </a:lnTo>
                  <a:cubicBezTo>
                    <a:pt x="99527" y="97730"/>
                    <a:pt x="92477" y="97958"/>
                    <a:pt x="86520" y="101073"/>
                  </a:cubicBezTo>
                  <a:cubicBezTo>
                    <a:pt x="79428" y="104899"/>
                    <a:pt x="71505" y="106920"/>
                    <a:pt x="63448" y="106958"/>
                  </a:cubicBezTo>
                  <a:cubicBezTo>
                    <a:pt x="54978" y="107411"/>
                    <a:pt x="46662" y="104541"/>
                    <a:pt x="40272" y="98957"/>
                  </a:cubicBezTo>
                  <a:cubicBezTo>
                    <a:pt x="34625" y="93210"/>
                    <a:pt x="31441" y="85490"/>
                    <a:pt x="31394" y="77433"/>
                  </a:cubicBezTo>
                  <a:lnTo>
                    <a:pt x="119451" y="77433"/>
                  </a:lnTo>
                  <a:cubicBezTo>
                    <a:pt x="119451" y="77433"/>
                    <a:pt x="135968" y="77433"/>
                    <a:pt x="135968" y="64323"/>
                  </a:cubicBezTo>
                  <a:cubicBezTo>
                    <a:pt x="136066" y="52779"/>
                    <a:pt x="133243" y="41398"/>
                    <a:pt x="127761" y="31237"/>
                  </a:cubicBezTo>
                  <a:close/>
                  <a:moveTo>
                    <a:pt x="35833" y="54103"/>
                  </a:moveTo>
                  <a:cubicBezTo>
                    <a:pt x="38703" y="46854"/>
                    <a:pt x="43663" y="40621"/>
                    <a:pt x="50079" y="36192"/>
                  </a:cubicBezTo>
                  <a:cubicBezTo>
                    <a:pt x="56325" y="32016"/>
                    <a:pt x="63680" y="29822"/>
                    <a:pt x="71190" y="29895"/>
                  </a:cubicBezTo>
                  <a:cubicBezTo>
                    <a:pt x="78391" y="29705"/>
                    <a:pt x="85457" y="31860"/>
                    <a:pt x="91320" y="36037"/>
                  </a:cubicBezTo>
                  <a:cubicBezTo>
                    <a:pt x="97163" y="40585"/>
                    <a:pt x="101334" y="46936"/>
                    <a:pt x="103192" y="54103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39">
              <a:extLst>
                <a:ext uri="{FF2B5EF4-FFF2-40B4-BE49-F238E27FC236}">
                  <a16:creationId xmlns:a16="http://schemas.microsoft.com/office/drawing/2014/main" xmlns="" id="{7E0A4D10-90B4-0847-A620-126D04EC949B}"/>
                </a:ext>
              </a:extLst>
            </p:cNvPr>
            <p:cNvSpPr/>
            <p:nvPr/>
          </p:nvSpPr>
          <p:spPr>
            <a:xfrm>
              <a:off x="2114178" y="6389016"/>
              <a:ext cx="45939" cy="129557"/>
            </a:xfrm>
            <a:custGeom>
              <a:avLst/>
              <a:gdLst>
                <a:gd name="connsiteX0" fmla="*/ 14432 w 45939"/>
                <a:gd name="connsiteY0" fmla="*/ 11924 h 129557"/>
                <a:gd name="connsiteX1" fmla="*/ 28162 w 45939"/>
                <a:gd name="connsiteY1" fmla="*/ 1 h 129557"/>
                <a:gd name="connsiteX2" fmla="*/ 35492 w 45939"/>
                <a:gd name="connsiteY2" fmla="*/ 1 h 129557"/>
                <a:gd name="connsiteX3" fmla="*/ 45939 w 45939"/>
                <a:gd name="connsiteY3" fmla="*/ 10199 h 129557"/>
                <a:gd name="connsiteX4" fmla="*/ 45815 w 45939"/>
                <a:gd name="connsiteY4" fmla="*/ 11924 h 129557"/>
                <a:gd name="connsiteX5" fmla="*/ 31724 w 45939"/>
                <a:gd name="connsiteY5" fmla="*/ 117582 h 129557"/>
                <a:gd name="connsiteX6" fmla="*/ 18045 w 45939"/>
                <a:gd name="connsiteY6" fmla="*/ 129557 h 129557"/>
                <a:gd name="connsiteX7" fmla="*/ 10458 w 45939"/>
                <a:gd name="connsiteY7" fmla="*/ 129557 h 129557"/>
                <a:gd name="connsiteX8" fmla="*/ 0 w 45939"/>
                <a:gd name="connsiteY8" fmla="*/ 119368 h 129557"/>
                <a:gd name="connsiteX9" fmla="*/ 135 w 45939"/>
                <a:gd name="connsiteY9" fmla="*/ 117582 h 12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939" h="129557">
                  <a:moveTo>
                    <a:pt x="14432" y="11924"/>
                  </a:moveTo>
                  <a:cubicBezTo>
                    <a:pt x="15568" y="5176"/>
                    <a:pt x="21323" y="178"/>
                    <a:pt x="28162" y="1"/>
                  </a:cubicBezTo>
                  <a:lnTo>
                    <a:pt x="35492" y="1"/>
                  </a:lnTo>
                  <a:cubicBezTo>
                    <a:pt x="41190" y="-68"/>
                    <a:pt x="45872" y="4498"/>
                    <a:pt x="45939" y="10199"/>
                  </a:cubicBezTo>
                  <a:cubicBezTo>
                    <a:pt x="45944" y="10776"/>
                    <a:pt x="45903" y="11353"/>
                    <a:pt x="45815" y="11924"/>
                  </a:cubicBezTo>
                  <a:lnTo>
                    <a:pt x="31724" y="117582"/>
                  </a:lnTo>
                  <a:cubicBezTo>
                    <a:pt x="30635" y="124342"/>
                    <a:pt x="24890" y="129371"/>
                    <a:pt x="18045" y="129557"/>
                  </a:cubicBezTo>
                  <a:lnTo>
                    <a:pt x="10458" y="129557"/>
                  </a:lnTo>
                  <a:cubicBezTo>
                    <a:pt x="4754" y="129630"/>
                    <a:pt x="78" y="125068"/>
                    <a:pt x="0" y="119368"/>
                  </a:cubicBezTo>
                  <a:cubicBezTo>
                    <a:pt x="-5" y="118770"/>
                    <a:pt x="37" y="118173"/>
                    <a:pt x="135" y="117582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40">
              <a:extLst>
                <a:ext uri="{FF2B5EF4-FFF2-40B4-BE49-F238E27FC236}">
                  <a16:creationId xmlns:a16="http://schemas.microsoft.com/office/drawing/2014/main" xmlns="" id="{9BC2C4C4-58F2-3045-BE05-46EC387C2E83}"/>
                </a:ext>
              </a:extLst>
            </p:cNvPr>
            <p:cNvSpPr/>
            <p:nvPr/>
          </p:nvSpPr>
          <p:spPr>
            <a:xfrm>
              <a:off x="3367418" y="6389016"/>
              <a:ext cx="46197" cy="129557"/>
            </a:xfrm>
            <a:custGeom>
              <a:avLst/>
              <a:gdLst>
                <a:gd name="connsiteX0" fmla="*/ 14690 w 46197"/>
                <a:gd name="connsiteY0" fmla="*/ 11924 h 129557"/>
                <a:gd name="connsiteX1" fmla="*/ 28368 w 46197"/>
                <a:gd name="connsiteY1" fmla="*/ 1 h 129557"/>
                <a:gd name="connsiteX2" fmla="*/ 35750 w 46197"/>
                <a:gd name="connsiteY2" fmla="*/ 1 h 129557"/>
                <a:gd name="connsiteX3" fmla="*/ 46197 w 46197"/>
                <a:gd name="connsiteY3" fmla="*/ 10199 h 129557"/>
                <a:gd name="connsiteX4" fmla="*/ 46073 w 46197"/>
                <a:gd name="connsiteY4" fmla="*/ 11924 h 129557"/>
                <a:gd name="connsiteX5" fmla="*/ 31724 w 46197"/>
                <a:gd name="connsiteY5" fmla="*/ 117582 h 129557"/>
                <a:gd name="connsiteX6" fmla="*/ 18045 w 46197"/>
                <a:gd name="connsiteY6" fmla="*/ 129557 h 129557"/>
                <a:gd name="connsiteX7" fmla="*/ 10458 w 46197"/>
                <a:gd name="connsiteY7" fmla="*/ 129557 h 129557"/>
                <a:gd name="connsiteX8" fmla="*/ 0 w 46197"/>
                <a:gd name="connsiteY8" fmla="*/ 119368 h 129557"/>
                <a:gd name="connsiteX9" fmla="*/ 135 w 46197"/>
                <a:gd name="connsiteY9" fmla="*/ 117582 h 12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97" h="129557">
                  <a:moveTo>
                    <a:pt x="14690" y="11924"/>
                  </a:moveTo>
                  <a:cubicBezTo>
                    <a:pt x="15800" y="5185"/>
                    <a:pt x="21540" y="182"/>
                    <a:pt x="28368" y="1"/>
                  </a:cubicBezTo>
                  <a:lnTo>
                    <a:pt x="35750" y="1"/>
                  </a:lnTo>
                  <a:cubicBezTo>
                    <a:pt x="41453" y="-68"/>
                    <a:pt x="46130" y="4498"/>
                    <a:pt x="46197" y="10199"/>
                  </a:cubicBezTo>
                  <a:cubicBezTo>
                    <a:pt x="46202" y="10776"/>
                    <a:pt x="46161" y="11353"/>
                    <a:pt x="46073" y="11924"/>
                  </a:cubicBezTo>
                  <a:lnTo>
                    <a:pt x="31724" y="117582"/>
                  </a:lnTo>
                  <a:cubicBezTo>
                    <a:pt x="30655" y="124353"/>
                    <a:pt x="24900" y="129392"/>
                    <a:pt x="18045" y="129557"/>
                  </a:cubicBezTo>
                  <a:lnTo>
                    <a:pt x="10458" y="129557"/>
                  </a:lnTo>
                  <a:cubicBezTo>
                    <a:pt x="4759" y="129630"/>
                    <a:pt x="78" y="125068"/>
                    <a:pt x="0" y="119368"/>
                  </a:cubicBezTo>
                  <a:cubicBezTo>
                    <a:pt x="-5" y="118770"/>
                    <a:pt x="37" y="118173"/>
                    <a:pt x="135" y="117582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41">
              <a:extLst>
                <a:ext uri="{FF2B5EF4-FFF2-40B4-BE49-F238E27FC236}">
                  <a16:creationId xmlns:a16="http://schemas.microsoft.com/office/drawing/2014/main" xmlns="" id="{4680DD13-A923-1848-8884-E69B32C5252A}"/>
                </a:ext>
              </a:extLst>
            </p:cNvPr>
            <p:cNvSpPr/>
            <p:nvPr/>
          </p:nvSpPr>
          <p:spPr>
            <a:xfrm>
              <a:off x="3443913" y="6385638"/>
              <a:ext cx="121966" cy="132935"/>
            </a:xfrm>
            <a:custGeom>
              <a:avLst/>
              <a:gdLst>
                <a:gd name="connsiteX0" fmla="*/ 111419 w 121966"/>
                <a:gd name="connsiteY0" fmla="*/ 10708 h 132935"/>
                <a:gd name="connsiteX1" fmla="*/ 83856 w 121966"/>
                <a:gd name="connsiteY1" fmla="*/ 24 h 132935"/>
                <a:gd name="connsiteX2" fmla="*/ 45970 w 121966"/>
                <a:gd name="connsiteY2" fmla="*/ 16489 h 132935"/>
                <a:gd name="connsiteX3" fmla="*/ 45970 w 121966"/>
                <a:gd name="connsiteY3" fmla="*/ 16489 h 132935"/>
                <a:gd name="connsiteX4" fmla="*/ 45970 w 121966"/>
                <a:gd name="connsiteY4" fmla="*/ 15302 h 132935"/>
                <a:gd name="connsiteX5" fmla="*/ 37371 w 121966"/>
                <a:gd name="connsiteY5" fmla="*/ 3503 h 132935"/>
                <a:gd name="connsiteX6" fmla="*/ 35647 w 121966"/>
                <a:gd name="connsiteY6" fmla="*/ 3379 h 132935"/>
                <a:gd name="connsiteX7" fmla="*/ 28317 w 121966"/>
                <a:gd name="connsiteY7" fmla="*/ 3379 h 132935"/>
                <a:gd name="connsiteX8" fmla="*/ 14587 w 121966"/>
                <a:gd name="connsiteY8" fmla="*/ 15302 h 132935"/>
                <a:gd name="connsiteX9" fmla="*/ 135 w 121966"/>
                <a:gd name="connsiteY9" fmla="*/ 120960 h 132935"/>
                <a:gd name="connsiteX10" fmla="*/ 8672 w 121966"/>
                <a:gd name="connsiteY10" fmla="*/ 132803 h 132935"/>
                <a:gd name="connsiteX11" fmla="*/ 10458 w 121966"/>
                <a:gd name="connsiteY11" fmla="*/ 132935 h 132935"/>
                <a:gd name="connsiteX12" fmla="*/ 18046 w 121966"/>
                <a:gd name="connsiteY12" fmla="*/ 132935 h 132935"/>
                <a:gd name="connsiteX13" fmla="*/ 31724 w 121966"/>
                <a:gd name="connsiteY13" fmla="*/ 120960 h 132935"/>
                <a:gd name="connsiteX14" fmla="*/ 38279 w 121966"/>
                <a:gd name="connsiteY14" fmla="*/ 72235 h 132935"/>
                <a:gd name="connsiteX15" fmla="*/ 43905 w 121966"/>
                <a:gd name="connsiteY15" fmla="*/ 50246 h 132935"/>
                <a:gd name="connsiteX16" fmla="*/ 56242 w 121966"/>
                <a:gd name="connsiteY16" fmla="*/ 34761 h 132935"/>
                <a:gd name="connsiteX17" fmla="*/ 72242 w 121966"/>
                <a:gd name="connsiteY17" fmla="*/ 29238 h 132935"/>
                <a:gd name="connsiteX18" fmla="*/ 84992 w 121966"/>
                <a:gd name="connsiteY18" fmla="*/ 33471 h 132935"/>
                <a:gd name="connsiteX19" fmla="*/ 89482 w 121966"/>
                <a:gd name="connsiteY19" fmla="*/ 45549 h 132935"/>
                <a:gd name="connsiteX20" fmla="*/ 88037 w 121966"/>
                <a:gd name="connsiteY20" fmla="*/ 61963 h 132935"/>
                <a:gd name="connsiteX21" fmla="*/ 79985 w 121966"/>
                <a:gd name="connsiteY21" fmla="*/ 120857 h 132935"/>
                <a:gd name="connsiteX22" fmla="*/ 88522 w 121966"/>
                <a:gd name="connsiteY22" fmla="*/ 132700 h 132935"/>
                <a:gd name="connsiteX23" fmla="*/ 90308 w 121966"/>
                <a:gd name="connsiteY23" fmla="*/ 132832 h 132935"/>
                <a:gd name="connsiteX24" fmla="*/ 97896 w 121966"/>
                <a:gd name="connsiteY24" fmla="*/ 132832 h 132935"/>
                <a:gd name="connsiteX25" fmla="*/ 111677 w 121966"/>
                <a:gd name="connsiteY25" fmla="*/ 120857 h 132935"/>
                <a:gd name="connsiteX26" fmla="*/ 119884 w 121966"/>
                <a:gd name="connsiteY26" fmla="*/ 60260 h 132935"/>
                <a:gd name="connsiteX27" fmla="*/ 121949 w 121966"/>
                <a:gd name="connsiteY27" fmla="*/ 37497 h 132935"/>
                <a:gd name="connsiteX28" fmla="*/ 111419 w 121966"/>
                <a:gd name="connsiteY28" fmla="*/ 10708 h 13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1966" h="132935">
                  <a:moveTo>
                    <a:pt x="111419" y="10708"/>
                  </a:moveTo>
                  <a:cubicBezTo>
                    <a:pt x="104084" y="3520"/>
                    <a:pt x="94118" y="-342"/>
                    <a:pt x="83856" y="24"/>
                  </a:cubicBezTo>
                  <a:cubicBezTo>
                    <a:pt x="69600" y="515"/>
                    <a:pt x="56056" y="6400"/>
                    <a:pt x="45970" y="16489"/>
                  </a:cubicBezTo>
                  <a:lnTo>
                    <a:pt x="45970" y="16489"/>
                  </a:lnTo>
                  <a:lnTo>
                    <a:pt x="45970" y="15302"/>
                  </a:lnTo>
                  <a:cubicBezTo>
                    <a:pt x="46852" y="9670"/>
                    <a:pt x="43007" y="4387"/>
                    <a:pt x="37371" y="3503"/>
                  </a:cubicBezTo>
                  <a:cubicBezTo>
                    <a:pt x="36803" y="3413"/>
                    <a:pt x="36225" y="3372"/>
                    <a:pt x="35647" y="3379"/>
                  </a:cubicBezTo>
                  <a:lnTo>
                    <a:pt x="28317" y="3379"/>
                  </a:lnTo>
                  <a:cubicBezTo>
                    <a:pt x="21478" y="3556"/>
                    <a:pt x="15723" y="8554"/>
                    <a:pt x="14587" y="15302"/>
                  </a:cubicBezTo>
                  <a:lnTo>
                    <a:pt x="135" y="120960"/>
                  </a:lnTo>
                  <a:cubicBezTo>
                    <a:pt x="-779" y="126588"/>
                    <a:pt x="3046" y="131890"/>
                    <a:pt x="8672" y="132803"/>
                  </a:cubicBezTo>
                  <a:cubicBezTo>
                    <a:pt x="9261" y="132898"/>
                    <a:pt x="9859" y="132943"/>
                    <a:pt x="10458" y="132935"/>
                  </a:cubicBezTo>
                  <a:lnTo>
                    <a:pt x="18046" y="132935"/>
                  </a:lnTo>
                  <a:cubicBezTo>
                    <a:pt x="24890" y="132749"/>
                    <a:pt x="30635" y="127720"/>
                    <a:pt x="31724" y="120960"/>
                  </a:cubicBezTo>
                  <a:lnTo>
                    <a:pt x="38279" y="72235"/>
                  </a:lnTo>
                  <a:cubicBezTo>
                    <a:pt x="39358" y="64724"/>
                    <a:pt x="41242" y="57352"/>
                    <a:pt x="43905" y="50246"/>
                  </a:cubicBezTo>
                  <a:cubicBezTo>
                    <a:pt x="46476" y="44024"/>
                    <a:pt x="50749" y="38655"/>
                    <a:pt x="56242" y="34761"/>
                  </a:cubicBezTo>
                  <a:cubicBezTo>
                    <a:pt x="60871" y="31300"/>
                    <a:pt x="66467" y="29370"/>
                    <a:pt x="72242" y="29238"/>
                  </a:cubicBezTo>
                  <a:cubicBezTo>
                    <a:pt x="76883" y="28925"/>
                    <a:pt x="81461" y="30445"/>
                    <a:pt x="84992" y="33471"/>
                  </a:cubicBezTo>
                  <a:cubicBezTo>
                    <a:pt x="88171" y="36654"/>
                    <a:pt x="89813" y="41062"/>
                    <a:pt x="89482" y="45549"/>
                  </a:cubicBezTo>
                  <a:cubicBezTo>
                    <a:pt x="89338" y="51045"/>
                    <a:pt x="88853" y="56526"/>
                    <a:pt x="88037" y="61963"/>
                  </a:cubicBezTo>
                  <a:lnTo>
                    <a:pt x="79985" y="120857"/>
                  </a:lnTo>
                  <a:cubicBezTo>
                    <a:pt x="79071" y="126485"/>
                    <a:pt x="82896" y="131787"/>
                    <a:pt x="88522" y="132700"/>
                  </a:cubicBezTo>
                  <a:cubicBezTo>
                    <a:pt x="89111" y="132795"/>
                    <a:pt x="89710" y="132840"/>
                    <a:pt x="90308" y="132832"/>
                  </a:cubicBezTo>
                  <a:lnTo>
                    <a:pt x="97896" y="132832"/>
                  </a:lnTo>
                  <a:cubicBezTo>
                    <a:pt x="104771" y="132674"/>
                    <a:pt x="110562" y="127644"/>
                    <a:pt x="111677" y="120857"/>
                  </a:cubicBezTo>
                  <a:lnTo>
                    <a:pt x="119884" y="60260"/>
                  </a:lnTo>
                  <a:cubicBezTo>
                    <a:pt x="121051" y="52723"/>
                    <a:pt x="121737" y="45120"/>
                    <a:pt x="121949" y="37497"/>
                  </a:cubicBezTo>
                  <a:cubicBezTo>
                    <a:pt x="122264" y="27501"/>
                    <a:pt x="118454" y="17815"/>
                    <a:pt x="111419" y="10708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42">
              <a:extLst>
                <a:ext uri="{FF2B5EF4-FFF2-40B4-BE49-F238E27FC236}">
                  <a16:creationId xmlns:a16="http://schemas.microsoft.com/office/drawing/2014/main" xmlns="" id="{A48DA015-1E98-D34C-9C33-3F1CAD2FA158}"/>
                </a:ext>
              </a:extLst>
            </p:cNvPr>
            <p:cNvSpPr/>
            <p:nvPr/>
          </p:nvSpPr>
          <p:spPr>
            <a:xfrm>
              <a:off x="1539277" y="6385638"/>
              <a:ext cx="121967" cy="132935"/>
            </a:xfrm>
            <a:custGeom>
              <a:avLst/>
              <a:gdLst>
                <a:gd name="connsiteX0" fmla="*/ 111419 w 121967"/>
                <a:gd name="connsiteY0" fmla="*/ 10708 h 132935"/>
                <a:gd name="connsiteX1" fmla="*/ 83856 w 121967"/>
                <a:gd name="connsiteY1" fmla="*/ 24 h 132935"/>
                <a:gd name="connsiteX2" fmla="*/ 45970 w 121967"/>
                <a:gd name="connsiteY2" fmla="*/ 16489 h 132935"/>
                <a:gd name="connsiteX3" fmla="*/ 45970 w 121967"/>
                <a:gd name="connsiteY3" fmla="*/ 16489 h 132935"/>
                <a:gd name="connsiteX4" fmla="*/ 45970 w 121967"/>
                <a:gd name="connsiteY4" fmla="*/ 15302 h 132935"/>
                <a:gd name="connsiteX5" fmla="*/ 37371 w 121967"/>
                <a:gd name="connsiteY5" fmla="*/ 3503 h 132935"/>
                <a:gd name="connsiteX6" fmla="*/ 35647 w 121967"/>
                <a:gd name="connsiteY6" fmla="*/ 3379 h 132935"/>
                <a:gd name="connsiteX7" fmla="*/ 28317 w 121967"/>
                <a:gd name="connsiteY7" fmla="*/ 3379 h 132935"/>
                <a:gd name="connsiteX8" fmla="*/ 14587 w 121967"/>
                <a:gd name="connsiteY8" fmla="*/ 15302 h 132935"/>
                <a:gd name="connsiteX9" fmla="*/ 135 w 121967"/>
                <a:gd name="connsiteY9" fmla="*/ 120960 h 132935"/>
                <a:gd name="connsiteX10" fmla="*/ 8672 w 121967"/>
                <a:gd name="connsiteY10" fmla="*/ 132803 h 132935"/>
                <a:gd name="connsiteX11" fmla="*/ 10458 w 121967"/>
                <a:gd name="connsiteY11" fmla="*/ 132935 h 132935"/>
                <a:gd name="connsiteX12" fmla="*/ 18046 w 121967"/>
                <a:gd name="connsiteY12" fmla="*/ 132935 h 132935"/>
                <a:gd name="connsiteX13" fmla="*/ 31724 w 121967"/>
                <a:gd name="connsiteY13" fmla="*/ 120960 h 132935"/>
                <a:gd name="connsiteX14" fmla="*/ 38279 w 121967"/>
                <a:gd name="connsiteY14" fmla="*/ 72235 h 132935"/>
                <a:gd name="connsiteX15" fmla="*/ 43957 w 121967"/>
                <a:gd name="connsiteY15" fmla="*/ 50246 h 132935"/>
                <a:gd name="connsiteX16" fmla="*/ 56242 w 121967"/>
                <a:gd name="connsiteY16" fmla="*/ 34761 h 132935"/>
                <a:gd name="connsiteX17" fmla="*/ 72243 w 121967"/>
                <a:gd name="connsiteY17" fmla="*/ 29238 h 132935"/>
                <a:gd name="connsiteX18" fmla="*/ 84992 w 121967"/>
                <a:gd name="connsiteY18" fmla="*/ 33471 h 132935"/>
                <a:gd name="connsiteX19" fmla="*/ 89482 w 121967"/>
                <a:gd name="connsiteY19" fmla="*/ 45549 h 132935"/>
                <a:gd name="connsiteX20" fmla="*/ 88037 w 121967"/>
                <a:gd name="connsiteY20" fmla="*/ 61963 h 132935"/>
                <a:gd name="connsiteX21" fmla="*/ 79985 w 121967"/>
                <a:gd name="connsiteY21" fmla="*/ 120857 h 132935"/>
                <a:gd name="connsiteX22" fmla="*/ 88522 w 121967"/>
                <a:gd name="connsiteY22" fmla="*/ 132700 h 132935"/>
                <a:gd name="connsiteX23" fmla="*/ 90308 w 121967"/>
                <a:gd name="connsiteY23" fmla="*/ 132832 h 132935"/>
                <a:gd name="connsiteX24" fmla="*/ 97896 w 121967"/>
                <a:gd name="connsiteY24" fmla="*/ 132832 h 132935"/>
                <a:gd name="connsiteX25" fmla="*/ 111729 w 121967"/>
                <a:gd name="connsiteY25" fmla="*/ 120857 h 132935"/>
                <a:gd name="connsiteX26" fmla="*/ 119884 w 121967"/>
                <a:gd name="connsiteY26" fmla="*/ 60260 h 132935"/>
                <a:gd name="connsiteX27" fmla="*/ 121949 w 121967"/>
                <a:gd name="connsiteY27" fmla="*/ 37497 h 132935"/>
                <a:gd name="connsiteX28" fmla="*/ 111419 w 121967"/>
                <a:gd name="connsiteY28" fmla="*/ 10708 h 13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1967" h="132935">
                  <a:moveTo>
                    <a:pt x="111419" y="10708"/>
                  </a:moveTo>
                  <a:cubicBezTo>
                    <a:pt x="104085" y="3520"/>
                    <a:pt x="94118" y="-342"/>
                    <a:pt x="83856" y="24"/>
                  </a:cubicBezTo>
                  <a:cubicBezTo>
                    <a:pt x="69600" y="515"/>
                    <a:pt x="56056" y="6400"/>
                    <a:pt x="45970" y="16489"/>
                  </a:cubicBezTo>
                  <a:lnTo>
                    <a:pt x="45970" y="16489"/>
                  </a:lnTo>
                  <a:lnTo>
                    <a:pt x="45970" y="15302"/>
                  </a:lnTo>
                  <a:cubicBezTo>
                    <a:pt x="46853" y="9670"/>
                    <a:pt x="43007" y="4387"/>
                    <a:pt x="37371" y="3503"/>
                  </a:cubicBezTo>
                  <a:cubicBezTo>
                    <a:pt x="36803" y="3413"/>
                    <a:pt x="36225" y="3372"/>
                    <a:pt x="35647" y="3379"/>
                  </a:cubicBezTo>
                  <a:lnTo>
                    <a:pt x="28317" y="3379"/>
                  </a:lnTo>
                  <a:cubicBezTo>
                    <a:pt x="21478" y="3556"/>
                    <a:pt x="15723" y="8554"/>
                    <a:pt x="14587" y="15302"/>
                  </a:cubicBezTo>
                  <a:lnTo>
                    <a:pt x="135" y="120960"/>
                  </a:lnTo>
                  <a:cubicBezTo>
                    <a:pt x="-779" y="126588"/>
                    <a:pt x="3046" y="131890"/>
                    <a:pt x="8672" y="132803"/>
                  </a:cubicBezTo>
                  <a:cubicBezTo>
                    <a:pt x="9261" y="132898"/>
                    <a:pt x="9859" y="132943"/>
                    <a:pt x="10458" y="132935"/>
                  </a:cubicBezTo>
                  <a:lnTo>
                    <a:pt x="18046" y="132935"/>
                  </a:lnTo>
                  <a:cubicBezTo>
                    <a:pt x="24900" y="132770"/>
                    <a:pt x="30656" y="127731"/>
                    <a:pt x="31724" y="120960"/>
                  </a:cubicBezTo>
                  <a:lnTo>
                    <a:pt x="38279" y="72235"/>
                  </a:lnTo>
                  <a:cubicBezTo>
                    <a:pt x="39368" y="64721"/>
                    <a:pt x="41273" y="57349"/>
                    <a:pt x="43957" y="50246"/>
                  </a:cubicBezTo>
                  <a:cubicBezTo>
                    <a:pt x="46491" y="44017"/>
                    <a:pt x="50750" y="38644"/>
                    <a:pt x="56242" y="34761"/>
                  </a:cubicBezTo>
                  <a:cubicBezTo>
                    <a:pt x="60872" y="31306"/>
                    <a:pt x="66467" y="29376"/>
                    <a:pt x="72243" y="29238"/>
                  </a:cubicBezTo>
                  <a:cubicBezTo>
                    <a:pt x="76883" y="28925"/>
                    <a:pt x="81461" y="30445"/>
                    <a:pt x="84992" y="33471"/>
                  </a:cubicBezTo>
                  <a:cubicBezTo>
                    <a:pt x="88171" y="36654"/>
                    <a:pt x="89813" y="41062"/>
                    <a:pt x="89482" y="45549"/>
                  </a:cubicBezTo>
                  <a:cubicBezTo>
                    <a:pt x="89338" y="51045"/>
                    <a:pt x="88853" y="56526"/>
                    <a:pt x="88037" y="61963"/>
                  </a:cubicBezTo>
                  <a:lnTo>
                    <a:pt x="79985" y="120857"/>
                  </a:lnTo>
                  <a:cubicBezTo>
                    <a:pt x="79071" y="126485"/>
                    <a:pt x="82896" y="131787"/>
                    <a:pt x="88522" y="132700"/>
                  </a:cubicBezTo>
                  <a:cubicBezTo>
                    <a:pt x="89111" y="132795"/>
                    <a:pt x="89710" y="132840"/>
                    <a:pt x="90308" y="132832"/>
                  </a:cubicBezTo>
                  <a:lnTo>
                    <a:pt x="97896" y="132832"/>
                  </a:lnTo>
                  <a:cubicBezTo>
                    <a:pt x="104776" y="132658"/>
                    <a:pt x="110573" y="127641"/>
                    <a:pt x="111729" y="120857"/>
                  </a:cubicBezTo>
                  <a:lnTo>
                    <a:pt x="119884" y="60260"/>
                  </a:lnTo>
                  <a:cubicBezTo>
                    <a:pt x="121051" y="52723"/>
                    <a:pt x="121737" y="45120"/>
                    <a:pt x="121949" y="37497"/>
                  </a:cubicBezTo>
                  <a:cubicBezTo>
                    <a:pt x="122264" y="27501"/>
                    <a:pt x="118455" y="17815"/>
                    <a:pt x="111419" y="10708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43">
              <a:extLst>
                <a:ext uri="{FF2B5EF4-FFF2-40B4-BE49-F238E27FC236}">
                  <a16:creationId xmlns:a16="http://schemas.microsoft.com/office/drawing/2014/main" xmlns="" id="{16D0C753-9FC0-C043-8CC5-375991FF19F0}"/>
                </a:ext>
              </a:extLst>
            </p:cNvPr>
            <p:cNvSpPr/>
            <p:nvPr/>
          </p:nvSpPr>
          <p:spPr>
            <a:xfrm>
              <a:off x="3212724" y="6339000"/>
              <a:ext cx="121971" cy="179573"/>
            </a:xfrm>
            <a:custGeom>
              <a:avLst/>
              <a:gdLst>
                <a:gd name="connsiteX0" fmla="*/ 111419 w 121971"/>
                <a:gd name="connsiteY0" fmla="*/ 57346 h 179573"/>
                <a:gd name="connsiteX1" fmla="*/ 83908 w 121971"/>
                <a:gd name="connsiteY1" fmla="*/ 46662 h 179573"/>
                <a:gd name="connsiteX2" fmla="*/ 45970 w 121971"/>
                <a:gd name="connsiteY2" fmla="*/ 63127 h 179573"/>
                <a:gd name="connsiteX3" fmla="*/ 45970 w 121971"/>
                <a:gd name="connsiteY3" fmla="*/ 63127 h 179573"/>
                <a:gd name="connsiteX4" fmla="*/ 52835 w 121971"/>
                <a:gd name="connsiteY4" fmla="*/ 11924 h 179573"/>
                <a:gd name="connsiteX5" fmla="*/ 44236 w 121971"/>
                <a:gd name="connsiteY5" fmla="*/ 125 h 179573"/>
                <a:gd name="connsiteX6" fmla="*/ 42512 w 121971"/>
                <a:gd name="connsiteY6" fmla="*/ 1 h 179573"/>
                <a:gd name="connsiteX7" fmla="*/ 35182 w 121971"/>
                <a:gd name="connsiteY7" fmla="*/ 1 h 179573"/>
                <a:gd name="connsiteX8" fmla="*/ 21246 w 121971"/>
                <a:gd name="connsiteY8" fmla="*/ 11924 h 179573"/>
                <a:gd name="connsiteX9" fmla="*/ 135 w 121971"/>
                <a:gd name="connsiteY9" fmla="*/ 167598 h 179573"/>
                <a:gd name="connsiteX10" fmla="*/ 8672 w 121971"/>
                <a:gd name="connsiteY10" fmla="*/ 179441 h 179573"/>
                <a:gd name="connsiteX11" fmla="*/ 10458 w 121971"/>
                <a:gd name="connsiteY11" fmla="*/ 179573 h 179573"/>
                <a:gd name="connsiteX12" fmla="*/ 18046 w 121971"/>
                <a:gd name="connsiteY12" fmla="*/ 179573 h 179573"/>
                <a:gd name="connsiteX13" fmla="*/ 31724 w 121971"/>
                <a:gd name="connsiteY13" fmla="*/ 167598 h 179573"/>
                <a:gd name="connsiteX14" fmla="*/ 38331 w 121971"/>
                <a:gd name="connsiteY14" fmla="*/ 118872 h 179573"/>
                <a:gd name="connsiteX15" fmla="*/ 43957 w 121971"/>
                <a:gd name="connsiteY15" fmla="*/ 96884 h 179573"/>
                <a:gd name="connsiteX16" fmla="*/ 56242 w 121971"/>
                <a:gd name="connsiteY16" fmla="*/ 81399 h 179573"/>
                <a:gd name="connsiteX17" fmla="*/ 72294 w 121971"/>
                <a:gd name="connsiteY17" fmla="*/ 75876 h 179573"/>
                <a:gd name="connsiteX18" fmla="*/ 84992 w 121971"/>
                <a:gd name="connsiteY18" fmla="*/ 80109 h 179573"/>
                <a:gd name="connsiteX19" fmla="*/ 89482 w 121971"/>
                <a:gd name="connsiteY19" fmla="*/ 92187 h 179573"/>
                <a:gd name="connsiteX20" fmla="*/ 88089 w 121971"/>
                <a:gd name="connsiteY20" fmla="*/ 108601 h 179573"/>
                <a:gd name="connsiteX21" fmla="*/ 80037 w 121971"/>
                <a:gd name="connsiteY21" fmla="*/ 167495 h 179573"/>
                <a:gd name="connsiteX22" fmla="*/ 88574 w 121971"/>
                <a:gd name="connsiteY22" fmla="*/ 179337 h 179573"/>
                <a:gd name="connsiteX23" fmla="*/ 90360 w 121971"/>
                <a:gd name="connsiteY23" fmla="*/ 179470 h 179573"/>
                <a:gd name="connsiteX24" fmla="*/ 97948 w 121971"/>
                <a:gd name="connsiteY24" fmla="*/ 179470 h 179573"/>
                <a:gd name="connsiteX25" fmla="*/ 111729 w 121971"/>
                <a:gd name="connsiteY25" fmla="*/ 167495 h 179573"/>
                <a:gd name="connsiteX26" fmla="*/ 119936 w 121971"/>
                <a:gd name="connsiteY26" fmla="*/ 106898 h 179573"/>
                <a:gd name="connsiteX27" fmla="*/ 121949 w 121971"/>
                <a:gd name="connsiteY27" fmla="*/ 84135 h 179573"/>
                <a:gd name="connsiteX28" fmla="*/ 111419 w 121971"/>
                <a:gd name="connsiteY28" fmla="*/ 57346 h 17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1971" h="179573">
                  <a:moveTo>
                    <a:pt x="111419" y="57346"/>
                  </a:moveTo>
                  <a:cubicBezTo>
                    <a:pt x="104111" y="50150"/>
                    <a:pt x="94159" y="46285"/>
                    <a:pt x="83908" y="46662"/>
                  </a:cubicBezTo>
                  <a:cubicBezTo>
                    <a:pt x="69641" y="47186"/>
                    <a:pt x="56097" y="53065"/>
                    <a:pt x="45970" y="63127"/>
                  </a:cubicBezTo>
                  <a:lnTo>
                    <a:pt x="45970" y="63127"/>
                  </a:lnTo>
                  <a:lnTo>
                    <a:pt x="52835" y="11924"/>
                  </a:lnTo>
                  <a:cubicBezTo>
                    <a:pt x="53718" y="6292"/>
                    <a:pt x="49872" y="1009"/>
                    <a:pt x="44236" y="125"/>
                  </a:cubicBezTo>
                  <a:cubicBezTo>
                    <a:pt x="43668" y="35"/>
                    <a:pt x="43090" y="-6"/>
                    <a:pt x="42512" y="1"/>
                  </a:cubicBezTo>
                  <a:lnTo>
                    <a:pt x="35182" y="1"/>
                  </a:lnTo>
                  <a:cubicBezTo>
                    <a:pt x="28266" y="80"/>
                    <a:pt x="22397" y="5101"/>
                    <a:pt x="21246" y="11924"/>
                  </a:cubicBezTo>
                  <a:lnTo>
                    <a:pt x="135" y="167598"/>
                  </a:lnTo>
                  <a:cubicBezTo>
                    <a:pt x="-779" y="173226"/>
                    <a:pt x="3046" y="178528"/>
                    <a:pt x="8672" y="179441"/>
                  </a:cubicBezTo>
                  <a:cubicBezTo>
                    <a:pt x="9261" y="179536"/>
                    <a:pt x="9860" y="179581"/>
                    <a:pt x="10458" y="179573"/>
                  </a:cubicBezTo>
                  <a:lnTo>
                    <a:pt x="18046" y="179573"/>
                  </a:lnTo>
                  <a:cubicBezTo>
                    <a:pt x="24900" y="179408"/>
                    <a:pt x="30656" y="174369"/>
                    <a:pt x="31724" y="167598"/>
                  </a:cubicBezTo>
                  <a:lnTo>
                    <a:pt x="38331" y="118872"/>
                  </a:lnTo>
                  <a:cubicBezTo>
                    <a:pt x="39384" y="111357"/>
                    <a:pt x="41273" y="103982"/>
                    <a:pt x="43957" y="96884"/>
                  </a:cubicBezTo>
                  <a:cubicBezTo>
                    <a:pt x="46491" y="90655"/>
                    <a:pt x="50750" y="85282"/>
                    <a:pt x="56242" y="81399"/>
                  </a:cubicBezTo>
                  <a:cubicBezTo>
                    <a:pt x="60893" y="77937"/>
                    <a:pt x="66498" y="76007"/>
                    <a:pt x="72294" y="75876"/>
                  </a:cubicBezTo>
                  <a:cubicBezTo>
                    <a:pt x="76919" y="75571"/>
                    <a:pt x="81477" y="77091"/>
                    <a:pt x="84992" y="80109"/>
                  </a:cubicBezTo>
                  <a:cubicBezTo>
                    <a:pt x="88171" y="83291"/>
                    <a:pt x="89813" y="87699"/>
                    <a:pt x="89482" y="92187"/>
                  </a:cubicBezTo>
                  <a:cubicBezTo>
                    <a:pt x="89333" y="97680"/>
                    <a:pt x="88868" y="103161"/>
                    <a:pt x="88089" y="108601"/>
                  </a:cubicBezTo>
                  <a:lnTo>
                    <a:pt x="80037" y="167495"/>
                  </a:lnTo>
                  <a:cubicBezTo>
                    <a:pt x="79123" y="173122"/>
                    <a:pt x="82948" y="178424"/>
                    <a:pt x="88574" y="179337"/>
                  </a:cubicBezTo>
                  <a:cubicBezTo>
                    <a:pt x="89163" y="179433"/>
                    <a:pt x="89761" y="179477"/>
                    <a:pt x="90360" y="179470"/>
                  </a:cubicBezTo>
                  <a:lnTo>
                    <a:pt x="97948" y="179470"/>
                  </a:lnTo>
                  <a:cubicBezTo>
                    <a:pt x="104818" y="179292"/>
                    <a:pt x="110594" y="174271"/>
                    <a:pt x="111729" y="167495"/>
                  </a:cubicBezTo>
                  <a:lnTo>
                    <a:pt x="119936" y="106898"/>
                  </a:lnTo>
                  <a:cubicBezTo>
                    <a:pt x="121061" y="99357"/>
                    <a:pt x="121737" y="91756"/>
                    <a:pt x="121949" y="84135"/>
                  </a:cubicBezTo>
                  <a:cubicBezTo>
                    <a:pt x="122300" y="74132"/>
                    <a:pt x="118486" y="64432"/>
                    <a:pt x="111419" y="57346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44">
              <a:extLst>
                <a:ext uri="{FF2B5EF4-FFF2-40B4-BE49-F238E27FC236}">
                  <a16:creationId xmlns:a16="http://schemas.microsoft.com/office/drawing/2014/main" xmlns="" id="{E8F44EE5-C1AC-204D-948A-12E5CA8A4C1D}"/>
                </a:ext>
              </a:extLst>
            </p:cNvPr>
            <p:cNvSpPr/>
            <p:nvPr/>
          </p:nvSpPr>
          <p:spPr>
            <a:xfrm>
              <a:off x="3123098" y="6340962"/>
              <a:ext cx="70765" cy="177405"/>
            </a:xfrm>
            <a:custGeom>
              <a:avLst/>
              <a:gdLst>
                <a:gd name="connsiteX0" fmla="*/ 50842 w 70765"/>
                <a:gd name="connsiteY0" fmla="*/ 48055 h 177405"/>
                <a:gd name="connsiteX1" fmla="*/ 56004 w 70765"/>
                <a:gd name="connsiteY1" fmla="*/ 11924 h 177405"/>
                <a:gd name="connsiteX2" fmla="*/ 47404 w 70765"/>
                <a:gd name="connsiteY2" fmla="*/ 125 h 177405"/>
                <a:gd name="connsiteX3" fmla="*/ 45680 w 70765"/>
                <a:gd name="connsiteY3" fmla="*/ 1 h 177405"/>
                <a:gd name="connsiteX4" fmla="*/ 38351 w 70765"/>
                <a:gd name="connsiteY4" fmla="*/ 1 h 177405"/>
                <a:gd name="connsiteX5" fmla="*/ 24621 w 70765"/>
                <a:gd name="connsiteY5" fmla="*/ 11924 h 177405"/>
                <a:gd name="connsiteX6" fmla="*/ 19459 w 70765"/>
                <a:gd name="connsiteY6" fmla="*/ 48055 h 177405"/>
                <a:gd name="connsiteX7" fmla="*/ 15588 w 70765"/>
                <a:gd name="connsiteY7" fmla="*/ 48055 h 177405"/>
                <a:gd name="connsiteX8" fmla="*/ 2116 w 70765"/>
                <a:gd name="connsiteY8" fmla="*/ 58378 h 177405"/>
                <a:gd name="connsiteX9" fmla="*/ 0 w 70765"/>
                <a:gd name="connsiteY9" fmla="*/ 75205 h 177405"/>
                <a:gd name="connsiteX10" fmla="*/ 15485 w 70765"/>
                <a:gd name="connsiteY10" fmla="*/ 75205 h 177405"/>
                <a:gd name="connsiteX11" fmla="*/ 2942 w 70765"/>
                <a:gd name="connsiteY11" fmla="*/ 165430 h 177405"/>
                <a:gd name="connsiteX12" fmla="*/ 11479 w 70765"/>
                <a:gd name="connsiteY12" fmla="*/ 177273 h 177405"/>
                <a:gd name="connsiteX13" fmla="*/ 13265 w 70765"/>
                <a:gd name="connsiteY13" fmla="*/ 177405 h 177405"/>
                <a:gd name="connsiteX14" fmla="*/ 20853 w 70765"/>
                <a:gd name="connsiteY14" fmla="*/ 177405 h 177405"/>
                <a:gd name="connsiteX15" fmla="*/ 34531 w 70765"/>
                <a:gd name="connsiteY15" fmla="*/ 165430 h 177405"/>
                <a:gd name="connsiteX16" fmla="*/ 46919 w 70765"/>
                <a:gd name="connsiteY16" fmla="*/ 75205 h 177405"/>
                <a:gd name="connsiteX17" fmla="*/ 54868 w 70765"/>
                <a:gd name="connsiteY17" fmla="*/ 75205 h 177405"/>
                <a:gd name="connsiteX18" fmla="*/ 68392 w 70765"/>
                <a:gd name="connsiteY18" fmla="*/ 64882 h 177405"/>
                <a:gd name="connsiteX19" fmla="*/ 70766 w 70765"/>
                <a:gd name="connsiteY19" fmla="*/ 48055 h 17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0765" h="177405">
                  <a:moveTo>
                    <a:pt x="50842" y="48055"/>
                  </a:moveTo>
                  <a:lnTo>
                    <a:pt x="56004" y="11924"/>
                  </a:lnTo>
                  <a:cubicBezTo>
                    <a:pt x="56886" y="6292"/>
                    <a:pt x="53041" y="1009"/>
                    <a:pt x="47404" y="125"/>
                  </a:cubicBezTo>
                  <a:cubicBezTo>
                    <a:pt x="46837" y="35"/>
                    <a:pt x="46258" y="-6"/>
                    <a:pt x="45680" y="1"/>
                  </a:cubicBezTo>
                  <a:lnTo>
                    <a:pt x="38351" y="1"/>
                  </a:lnTo>
                  <a:cubicBezTo>
                    <a:pt x="31512" y="178"/>
                    <a:pt x="25757" y="5176"/>
                    <a:pt x="24621" y="11924"/>
                  </a:cubicBezTo>
                  <a:lnTo>
                    <a:pt x="19459" y="48055"/>
                  </a:lnTo>
                  <a:lnTo>
                    <a:pt x="15588" y="48055"/>
                  </a:lnTo>
                  <a:cubicBezTo>
                    <a:pt x="9224" y="47879"/>
                    <a:pt x="3603" y="52186"/>
                    <a:pt x="2116" y="58378"/>
                  </a:cubicBezTo>
                  <a:cubicBezTo>
                    <a:pt x="1342" y="64211"/>
                    <a:pt x="0" y="75205"/>
                    <a:pt x="0" y="75205"/>
                  </a:cubicBezTo>
                  <a:lnTo>
                    <a:pt x="15485" y="75205"/>
                  </a:lnTo>
                  <a:lnTo>
                    <a:pt x="2942" y="165430"/>
                  </a:lnTo>
                  <a:cubicBezTo>
                    <a:pt x="2029" y="171058"/>
                    <a:pt x="5853" y="176360"/>
                    <a:pt x="11479" y="177273"/>
                  </a:cubicBezTo>
                  <a:cubicBezTo>
                    <a:pt x="12068" y="177368"/>
                    <a:pt x="12667" y="177413"/>
                    <a:pt x="13265" y="177405"/>
                  </a:cubicBezTo>
                  <a:lnTo>
                    <a:pt x="20853" y="177405"/>
                  </a:lnTo>
                  <a:cubicBezTo>
                    <a:pt x="27697" y="177219"/>
                    <a:pt x="33442" y="172190"/>
                    <a:pt x="34531" y="165430"/>
                  </a:cubicBezTo>
                  <a:lnTo>
                    <a:pt x="46919" y="75205"/>
                  </a:lnTo>
                  <a:lnTo>
                    <a:pt x="54868" y="75205"/>
                  </a:lnTo>
                  <a:cubicBezTo>
                    <a:pt x="61248" y="75386"/>
                    <a:pt x="66884" y="71083"/>
                    <a:pt x="68392" y="64882"/>
                  </a:cubicBezTo>
                  <a:cubicBezTo>
                    <a:pt x="69166" y="59049"/>
                    <a:pt x="70766" y="48055"/>
                    <a:pt x="70766" y="48055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Полилиния 45">
              <a:extLst>
                <a:ext uri="{FF2B5EF4-FFF2-40B4-BE49-F238E27FC236}">
                  <a16:creationId xmlns:a16="http://schemas.microsoft.com/office/drawing/2014/main" xmlns="" id="{04BB57CD-A7C6-DE47-91C3-FB8D67B8979F}"/>
                </a:ext>
              </a:extLst>
            </p:cNvPr>
            <p:cNvSpPr/>
            <p:nvPr/>
          </p:nvSpPr>
          <p:spPr>
            <a:xfrm>
              <a:off x="2873038" y="6385662"/>
              <a:ext cx="81688" cy="132912"/>
            </a:xfrm>
            <a:custGeom>
              <a:avLst/>
              <a:gdLst>
                <a:gd name="connsiteX0" fmla="*/ 72914 w 81688"/>
                <a:gd name="connsiteY0" fmla="*/ 0 h 132912"/>
                <a:gd name="connsiteX1" fmla="*/ 42305 w 81688"/>
                <a:gd name="connsiteY1" fmla="*/ 20956 h 132912"/>
                <a:gd name="connsiteX2" fmla="*/ 42305 w 81688"/>
                <a:gd name="connsiteY2" fmla="*/ 20956 h 132912"/>
                <a:gd name="connsiteX3" fmla="*/ 43080 w 81688"/>
                <a:gd name="connsiteY3" fmla="*/ 15382 h 132912"/>
                <a:gd name="connsiteX4" fmla="*/ 34542 w 81688"/>
                <a:gd name="connsiteY4" fmla="*/ 3539 h 132912"/>
                <a:gd name="connsiteX5" fmla="*/ 32756 w 81688"/>
                <a:gd name="connsiteY5" fmla="*/ 3407 h 132912"/>
                <a:gd name="connsiteX6" fmla="*/ 28575 w 81688"/>
                <a:gd name="connsiteY6" fmla="*/ 3407 h 132912"/>
                <a:gd name="connsiteX7" fmla="*/ 14846 w 81688"/>
                <a:gd name="connsiteY7" fmla="*/ 15382 h 132912"/>
                <a:gd name="connsiteX8" fmla="*/ 135 w 81688"/>
                <a:gd name="connsiteY8" fmla="*/ 120936 h 132912"/>
                <a:gd name="connsiteX9" fmla="*/ 8672 w 81688"/>
                <a:gd name="connsiteY9" fmla="*/ 132779 h 132912"/>
                <a:gd name="connsiteX10" fmla="*/ 10458 w 81688"/>
                <a:gd name="connsiteY10" fmla="*/ 132911 h 132912"/>
                <a:gd name="connsiteX11" fmla="*/ 18046 w 81688"/>
                <a:gd name="connsiteY11" fmla="*/ 132911 h 132912"/>
                <a:gd name="connsiteX12" fmla="*/ 31724 w 81688"/>
                <a:gd name="connsiteY12" fmla="*/ 120936 h 132912"/>
                <a:gd name="connsiteX13" fmla="*/ 36628 w 81688"/>
                <a:gd name="connsiteY13" fmla="*/ 84186 h 132912"/>
                <a:gd name="connsiteX14" fmla="*/ 48138 w 81688"/>
                <a:gd name="connsiteY14" fmla="*/ 40673 h 132912"/>
                <a:gd name="connsiteX15" fmla="*/ 61713 w 81688"/>
                <a:gd name="connsiteY15" fmla="*/ 30350 h 132912"/>
                <a:gd name="connsiteX16" fmla="*/ 76114 w 81688"/>
                <a:gd name="connsiteY16" fmla="*/ 16311 h 132912"/>
                <a:gd name="connsiteX17" fmla="*/ 81688 w 81688"/>
                <a:gd name="connsiteY17" fmla="*/ 2426 h 132912"/>
                <a:gd name="connsiteX18" fmla="*/ 72914 w 81688"/>
                <a:gd name="connsiteY18" fmla="*/ 0 h 13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1688" h="132912">
                  <a:moveTo>
                    <a:pt x="72914" y="0"/>
                  </a:moveTo>
                  <a:cubicBezTo>
                    <a:pt x="60990" y="0"/>
                    <a:pt x="50822" y="6968"/>
                    <a:pt x="42305" y="20956"/>
                  </a:cubicBezTo>
                  <a:lnTo>
                    <a:pt x="42305" y="20956"/>
                  </a:lnTo>
                  <a:lnTo>
                    <a:pt x="43080" y="15382"/>
                  </a:lnTo>
                  <a:cubicBezTo>
                    <a:pt x="43993" y="9754"/>
                    <a:pt x="40168" y="4451"/>
                    <a:pt x="34542" y="3539"/>
                  </a:cubicBezTo>
                  <a:cubicBezTo>
                    <a:pt x="33954" y="3443"/>
                    <a:pt x="33355" y="3399"/>
                    <a:pt x="32756" y="3407"/>
                  </a:cubicBezTo>
                  <a:lnTo>
                    <a:pt x="28575" y="3407"/>
                  </a:lnTo>
                  <a:cubicBezTo>
                    <a:pt x="21721" y="3588"/>
                    <a:pt x="15955" y="8613"/>
                    <a:pt x="14846" y="15382"/>
                  </a:cubicBezTo>
                  <a:lnTo>
                    <a:pt x="135" y="120936"/>
                  </a:lnTo>
                  <a:cubicBezTo>
                    <a:pt x="-779" y="126564"/>
                    <a:pt x="3046" y="131866"/>
                    <a:pt x="8672" y="132779"/>
                  </a:cubicBezTo>
                  <a:cubicBezTo>
                    <a:pt x="9261" y="132875"/>
                    <a:pt x="9859" y="132919"/>
                    <a:pt x="10458" y="132911"/>
                  </a:cubicBezTo>
                  <a:lnTo>
                    <a:pt x="18046" y="132911"/>
                  </a:lnTo>
                  <a:cubicBezTo>
                    <a:pt x="24890" y="132725"/>
                    <a:pt x="30635" y="127696"/>
                    <a:pt x="31724" y="120936"/>
                  </a:cubicBezTo>
                  <a:lnTo>
                    <a:pt x="36628" y="84186"/>
                  </a:lnTo>
                  <a:cubicBezTo>
                    <a:pt x="39415" y="62352"/>
                    <a:pt x="43286" y="48055"/>
                    <a:pt x="48138" y="40673"/>
                  </a:cubicBezTo>
                  <a:cubicBezTo>
                    <a:pt x="51245" y="35687"/>
                    <a:pt x="56076" y="32013"/>
                    <a:pt x="61713" y="30350"/>
                  </a:cubicBezTo>
                  <a:cubicBezTo>
                    <a:pt x="68340" y="28010"/>
                    <a:pt x="73605" y="22877"/>
                    <a:pt x="76114" y="16311"/>
                  </a:cubicBezTo>
                  <a:lnTo>
                    <a:pt x="81688" y="2426"/>
                  </a:lnTo>
                  <a:cubicBezTo>
                    <a:pt x="78978" y="974"/>
                    <a:pt x="75985" y="146"/>
                    <a:pt x="72914" y="0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Полилиния 46">
              <a:extLst>
                <a:ext uri="{FF2B5EF4-FFF2-40B4-BE49-F238E27FC236}">
                  <a16:creationId xmlns:a16="http://schemas.microsoft.com/office/drawing/2014/main" xmlns="" id="{5AA3A992-D300-CD45-841E-0DFB2C40EEF9}"/>
                </a:ext>
              </a:extLst>
            </p:cNvPr>
            <p:cNvSpPr/>
            <p:nvPr/>
          </p:nvSpPr>
          <p:spPr>
            <a:xfrm>
              <a:off x="1199024" y="6385662"/>
              <a:ext cx="81946" cy="132963"/>
            </a:xfrm>
            <a:custGeom>
              <a:avLst/>
              <a:gdLst>
                <a:gd name="connsiteX0" fmla="*/ 72707 w 81946"/>
                <a:gd name="connsiteY0" fmla="*/ 0 h 132963"/>
                <a:gd name="connsiteX1" fmla="*/ 42099 w 81946"/>
                <a:gd name="connsiteY1" fmla="*/ 20956 h 132963"/>
                <a:gd name="connsiteX2" fmla="*/ 42099 w 81946"/>
                <a:gd name="connsiteY2" fmla="*/ 20956 h 132963"/>
                <a:gd name="connsiteX3" fmla="*/ 42873 w 81946"/>
                <a:gd name="connsiteY3" fmla="*/ 15382 h 132963"/>
                <a:gd name="connsiteX4" fmla="*/ 34336 w 81946"/>
                <a:gd name="connsiteY4" fmla="*/ 3539 h 132963"/>
                <a:gd name="connsiteX5" fmla="*/ 32550 w 81946"/>
                <a:gd name="connsiteY5" fmla="*/ 3407 h 132963"/>
                <a:gd name="connsiteX6" fmla="*/ 28369 w 81946"/>
                <a:gd name="connsiteY6" fmla="*/ 3407 h 132963"/>
                <a:gd name="connsiteX7" fmla="*/ 14639 w 81946"/>
                <a:gd name="connsiteY7" fmla="*/ 15382 h 132963"/>
                <a:gd name="connsiteX8" fmla="*/ 135 w 81946"/>
                <a:gd name="connsiteY8" fmla="*/ 120988 h 132963"/>
                <a:gd name="connsiteX9" fmla="*/ 8672 w 81946"/>
                <a:gd name="connsiteY9" fmla="*/ 132831 h 132963"/>
                <a:gd name="connsiteX10" fmla="*/ 10458 w 81946"/>
                <a:gd name="connsiteY10" fmla="*/ 132963 h 132963"/>
                <a:gd name="connsiteX11" fmla="*/ 18046 w 81946"/>
                <a:gd name="connsiteY11" fmla="*/ 132963 h 132963"/>
                <a:gd name="connsiteX12" fmla="*/ 31724 w 81946"/>
                <a:gd name="connsiteY12" fmla="*/ 120988 h 132963"/>
                <a:gd name="connsiteX13" fmla="*/ 36886 w 81946"/>
                <a:gd name="connsiteY13" fmla="*/ 84237 h 132963"/>
                <a:gd name="connsiteX14" fmla="*/ 48396 w 81946"/>
                <a:gd name="connsiteY14" fmla="*/ 40725 h 132963"/>
                <a:gd name="connsiteX15" fmla="*/ 61971 w 81946"/>
                <a:gd name="connsiteY15" fmla="*/ 30402 h 132963"/>
                <a:gd name="connsiteX16" fmla="*/ 76372 w 81946"/>
                <a:gd name="connsiteY16" fmla="*/ 16362 h 132963"/>
                <a:gd name="connsiteX17" fmla="*/ 81946 w 81946"/>
                <a:gd name="connsiteY17" fmla="*/ 2478 h 132963"/>
                <a:gd name="connsiteX18" fmla="*/ 72707 w 81946"/>
                <a:gd name="connsiteY18" fmla="*/ 0 h 132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1946" h="132963">
                  <a:moveTo>
                    <a:pt x="72707" y="0"/>
                  </a:moveTo>
                  <a:cubicBezTo>
                    <a:pt x="60784" y="0"/>
                    <a:pt x="50615" y="6968"/>
                    <a:pt x="42099" y="20956"/>
                  </a:cubicBezTo>
                  <a:lnTo>
                    <a:pt x="42099" y="20956"/>
                  </a:lnTo>
                  <a:lnTo>
                    <a:pt x="42873" y="15382"/>
                  </a:lnTo>
                  <a:cubicBezTo>
                    <a:pt x="43787" y="9754"/>
                    <a:pt x="39962" y="4451"/>
                    <a:pt x="34336" y="3539"/>
                  </a:cubicBezTo>
                  <a:cubicBezTo>
                    <a:pt x="33747" y="3443"/>
                    <a:pt x="33149" y="3399"/>
                    <a:pt x="32550" y="3407"/>
                  </a:cubicBezTo>
                  <a:lnTo>
                    <a:pt x="28369" y="3407"/>
                  </a:lnTo>
                  <a:cubicBezTo>
                    <a:pt x="21514" y="3588"/>
                    <a:pt x="15749" y="8613"/>
                    <a:pt x="14639" y="15382"/>
                  </a:cubicBezTo>
                  <a:lnTo>
                    <a:pt x="135" y="120988"/>
                  </a:lnTo>
                  <a:cubicBezTo>
                    <a:pt x="-779" y="126616"/>
                    <a:pt x="3046" y="131918"/>
                    <a:pt x="8672" y="132831"/>
                  </a:cubicBezTo>
                  <a:cubicBezTo>
                    <a:pt x="9261" y="132926"/>
                    <a:pt x="9859" y="132971"/>
                    <a:pt x="10458" y="132963"/>
                  </a:cubicBezTo>
                  <a:lnTo>
                    <a:pt x="18046" y="132963"/>
                  </a:lnTo>
                  <a:cubicBezTo>
                    <a:pt x="24890" y="132777"/>
                    <a:pt x="30635" y="127748"/>
                    <a:pt x="31724" y="120988"/>
                  </a:cubicBezTo>
                  <a:lnTo>
                    <a:pt x="36886" y="84237"/>
                  </a:lnTo>
                  <a:cubicBezTo>
                    <a:pt x="39673" y="62404"/>
                    <a:pt x="43544" y="48106"/>
                    <a:pt x="48396" y="40725"/>
                  </a:cubicBezTo>
                  <a:cubicBezTo>
                    <a:pt x="51503" y="35738"/>
                    <a:pt x="56335" y="32065"/>
                    <a:pt x="61971" y="30402"/>
                  </a:cubicBezTo>
                  <a:cubicBezTo>
                    <a:pt x="68599" y="28062"/>
                    <a:pt x="73863" y="22928"/>
                    <a:pt x="76372" y="16362"/>
                  </a:cubicBezTo>
                  <a:lnTo>
                    <a:pt x="81946" y="2478"/>
                  </a:lnTo>
                  <a:cubicBezTo>
                    <a:pt x="79102" y="940"/>
                    <a:pt x="75938" y="91"/>
                    <a:pt x="72707" y="0"/>
                  </a:cubicBezTo>
                  <a:close/>
                </a:path>
              </a:pathLst>
            </a:custGeom>
            <a:grpFill/>
            <a:ln w="51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7187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F7F7F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F7F7F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F7F7F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F7F7F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entury Gothic" pitchFamily="34" charset="0"/>
        </a:defRPr>
      </a:lvl9pPr>
    </p:titleStyle>
    <p:bodyStyle>
      <a:lvl1pPr marL="216000" indent="-216000" algn="l" rtl="0" eaLnBrk="1" fontAlgn="base" hangingPunct="1">
        <a:spcBef>
          <a:spcPts val="150"/>
        </a:spcBef>
        <a:spcAft>
          <a:spcPts val="150"/>
        </a:spcAft>
        <a:buClr>
          <a:srgbClr val="9F9F9F"/>
        </a:buClr>
        <a:buFontTx/>
        <a:buBlip>
          <a:blip r:embed="rId5"/>
        </a:buBlip>
        <a:defRPr lang="en-US" sz="1600" kern="1200" dirty="0" smtClean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01550" indent="-216000" algn="l" rtl="0" eaLnBrk="1" fontAlgn="base" hangingPunct="1">
        <a:spcBef>
          <a:spcPts val="150"/>
        </a:spcBef>
        <a:spcAft>
          <a:spcPts val="150"/>
        </a:spcAft>
        <a:buClr>
          <a:srgbClr val="9F9F9F"/>
        </a:buClr>
        <a:buFontTx/>
        <a:buBlip>
          <a:blip r:embed="rId5"/>
        </a:buBlip>
        <a:defRPr lang="ru-RU" sz="1600" kern="1200" dirty="0" smtClean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58750" indent="-216000" algn="l" rtl="0" eaLnBrk="1" fontAlgn="base" hangingPunct="1">
        <a:spcBef>
          <a:spcPts val="150"/>
        </a:spcBef>
        <a:spcAft>
          <a:spcPts val="150"/>
        </a:spcAft>
        <a:buClr>
          <a:srgbClr val="9F9F9F"/>
        </a:buClr>
        <a:buFontTx/>
        <a:buBlip>
          <a:blip r:embed="rId5"/>
        </a:buBlip>
        <a:tabLst>
          <a:tab pos="895350" algn="l"/>
        </a:tabLst>
        <a:defRPr lang="ru-RU" sz="1600" kern="1200" dirty="0" smtClean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344613" indent="216000" algn="l" rtl="0" eaLnBrk="1" fontAlgn="base" hangingPunct="1">
        <a:spcBef>
          <a:spcPts val="150"/>
        </a:spcBef>
        <a:spcAft>
          <a:spcPts val="150"/>
        </a:spcAft>
        <a:buClr>
          <a:srgbClr val="9F9F9F"/>
        </a:buClr>
        <a:buFontTx/>
        <a:buBlip>
          <a:blip r:embed="rId5"/>
        </a:buBlip>
        <a:tabLst>
          <a:tab pos="1344613" algn="l"/>
        </a:tabLst>
        <a:defRPr lang="ru-RU" sz="1600" kern="1200" dirty="0" smtClean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793875" indent="216000" algn="l" rtl="0" eaLnBrk="1" fontAlgn="base" hangingPunct="1">
        <a:spcBef>
          <a:spcPts val="150"/>
        </a:spcBef>
        <a:spcAft>
          <a:spcPts val="150"/>
        </a:spcAft>
        <a:buClr>
          <a:srgbClr val="9F9F9F"/>
        </a:buClr>
        <a:buFontTx/>
        <a:buBlip>
          <a:blip r:embed="rId5"/>
        </a:buBlip>
        <a:tabLst>
          <a:tab pos="1793875" algn="l"/>
        </a:tabLst>
        <a:defRPr lang="en-US" sz="1600" kern="1200" dirty="0" smtClean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286000" indent="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None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93">
          <p15:clr>
            <a:srgbClr val="F26B43"/>
          </p15:clr>
        </p15:guide>
        <p15:guide id="2" pos="347">
          <p15:clr>
            <a:srgbClr val="F26B43"/>
          </p15:clr>
        </p15:guide>
        <p15:guide id="3" pos="7333">
          <p15:clr>
            <a:srgbClr val="F26B43"/>
          </p15:clr>
        </p15:guide>
        <p15:guide id="4" orient="horz" pos="527">
          <p15:clr>
            <a:srgbClr val="F26B43"/>
          </p15:clr>
        </p15:guide>
        <p15:guide id="5" orient="horz" pos="3634">
          <p15:clr>
            <a:srgbClr val="F26B43"/>
          </p15:clr>
        </p15:guide>
        <p15:guide id="6" orient="horz" pos="68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2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914400"/>
            <a:fld id="{00000000-1234-1234-1234-123412341234}" type="slidenum">
              <a:rPr lang="ru" smtClean="0">
                <a:solidFill>
                  <a:srgbClr val="595959"/>
                </a:solidFill>
              </a:rPr>
              <a:pPr defTabSz="914400"/>
              <a:t>‹#›</a:t>
            </a:fld>
            <a:endParaRPr lang="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7633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  <p:sldLayoutId id="2147483709" r:id="rId20"/>
    <p:sldLayoutId id="2147483710" r:id="rId21"/>
    <p:sldLayoutId id="2147483711" r:id="rId22"/>
    <p:sldLayoutId id="2147483712" r:id="rId23"/>
    <p:sldLayoutId id="2147483713" r:id="rId24"/>
    <p:sldLayoutId id="2147483714" r:id="rId2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3740496#sub_id=160000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B72A911E-E9F2-3DCC-2C7C-0ACA968C11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394AAEA-EAD0-724B-8919-032D8996654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625136-6704-0C6E-1B26-FCD9F17F789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358885" y="1956253"/>
            <a:ext cx="7415212" cy="329088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000" dirty="0">
                <a:latin typeface="+mj-lt"/>
                <a:cs typeface="Times New Roman" panose="02020603050405020304" pitchFamily="18" charset="0"/>
              </a:rPr>
              <a:t>Учетная регистрация валютного договора</a:t>
            </a:r>
          </a:p>
          <a:p>
            <a:pPr marL="114300" indent="0" algn="ctr">
              <a:buNone/>
            </a:pPr>
            <a:r>
              <a:rPr lang="ru-RU" sz="4000" dirty="0">
                <a:latin typeface="+mj-lt"/>
                <a:cs typeface="Times New Roman" panose="02020603050405020304" pitchFamily="18" charset="0"/>
              </a:rPr>
              <a:t>по экспорту или импорту</a:t>
            </a:r>
          </a:p>
        </p:txBody>
      </p:sp>
    </p:spTree>
    <p:extLst>
      <p:ext uri="{BB962C8B-B14F-4D97-AF65-F5344CB8AC3E}">
        <p14:creationId xmlns:p14="http://schemas.microsoft.com/office/powerpoint/2010/main" val="148129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10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0172" y="266003"/>
            <a:ext cx="6228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Репатриация национальной и иностранной валюты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25486" y="1245232"/>
            <a:ext cx="6818811" cy="661945"/>
          </a:xfrm>
          <a:prstGeom prst="roundRect">
            <a:avLst/>
          </a:prstGeom>
          <a:solidFill>
            <a:schemeClr val="bg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ru-RU" sz="1600" b="1" kern="0" dirty="0">
                <a:cs typeface="Times New Roman" panose="02020603050405020304" pitchFamily="18" charset="0"/>
              </a:rPr>
              <a:t>Срок  репатриации изменяется  </a:t>
            </a:r>
            <a:r>
              <a:rPr lang="ru-RU" sz="1600" b="1" dirty="0">
                <a:cs typeface="Times New Roman" panose="02020603050405020304" pitchFamily="18" charset="0"/>
              </a:rPr>
              <a:t>по заявлению экспортера/импортера  в  произвольной форме в случаях:</a:t>
            </a: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700640594"/>
              </p:ext>
            </p:extLst>
          </p:nvPr>
        </p:nvGraphicFramePr>
        <p:xfrm>
          <a:off x="2898797" y="2185175"/>
          <a:ext cx="6072187" cy="86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502570149"/>
              </p:ext>
            </p:extLst>
          </p:nvPr>
        </p:nvGraphicFramePr>
        <p:xfrm>
          <a:off x="2898796" y="3121279"/>
          <a:ext cx="6048672" cy="194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693832003"/>
              </p:ext>
            </p:extLst>
          </p:nvPr>
        </p:nvGraphicFramePr>
        <p:xfrm>
          <a:off x="2898797" y="5245515"/>
          <a:ext cx="6012668" cy="972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13674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11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8739" y="268305"/>
            <a:ext cx="7420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экспортера/импортера на обслуживание  другой банк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8740" y="1067675"/>
            <a:ext cx="10061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1C1C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 переходе на обслуживание из другого банка валютному договору по экспорту или импорту новый УН не присваивается.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46504" y="1719805"/>
            <a:ext cx="7205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ru-RU" sz="1400" b="1" kern="0" dirty="0">
                <a:cs typeface="Calibri" pitchFamily="34" charset="0"/>
              </a:rPr>
              <a:t>Для перевода валютного договора с УН в другой банк: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2512" y="2156492"/>
            <a:ext cx="4985130" cy="1754326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just">
              <a:buClr>
                <a:schemeClr val="tx1"/>
              </a:buClr>
            </a:pPr>
            <a:r>
              <a:rPr lang="ru-RU" sz="1200" b="1" kern="0" dirty="0">
                <a:cs typeface="Calibri" pitchFamily="34" charset="0"/>
              </a:rPr>
              <a:t>Экспортер/импортер </a:t>
            </a:r>
            <a:r>
              <a:rPr lang="ru-RU" sz="1200" kern="0" dirty="0">
                <a:cs typeface="Calibri" pitchFamily="34" charset="0"/>
              </a:rPr>
              <a:t>предоставляет в Банк:</a:t>
            </a:r>
          </a:p>
          <a:p>
            <a:endParaRPr lang="ru-RU" sz="1200" kern="0" dirty="0">
              <a:cs typeface="Calibri" pitchFamily="34" charset="0"/>
            </a:endParaRPr>
          </a:p>
          <a:p>
            <a:pPr algn="just"/>
            <a:r>
              <a:rPr lang="ru-RU" sz="1200" kern="0" dirty="0">
                <a:solidFill>
                  <a:srgbClr val="1C1C1E"/>
                </a:solidFill>
                <a:effectLst/>
                <a:ea typeface="Times New Roman" panose="02020603050405020304" pitchFamily="18" charset="0"/>
                <a:cs typeface="Calibri" pitchFamily="34" charset="0"/>
              </a:rPr>
              <a:t>- </a:t>
            </a:r>
            <a:r>
              <a:rPr lang="ru-RU" sz="120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заявление о принятии валютного договора с присвоенным УН по экспорту</a:t>
            </a:r>
            <a:r>
              <a:rPr lang="en-US" sz="120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ru-RU" sz="120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импорту на валютный контроль по форме приложения 3 к Правилам ЭИВК;</a:t>
            </a:r>
          </a:p>
          <a:p>
            <a:pPr algn="just"/>
            <a:endParaRPr lang="ru-RU" sz="1200" dirty="0">
              <a:effectLst/>
              <a:ea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оригинал или копию валютного договора по экспорту</a:t>
            </a:r>
            <a:r>
              <a:rPr lang="en-US" sz="120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ru-RU" sz="120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импорту с отметкой о присвоении УН предыдущим банком</a:t>
            </a:r>
          </a:p>
          <a:p>
            <a:pPr algn="just"/>
            <a:r>
              <a:rPr lang="ru-RU" sz="120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 </a:t>
            </a:r>
            <a:endParaRPr lang="ru-RU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49240" y="2156492"/>
            <a:ext cx="5348466" cy="1754326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just">
              <a:buClr>
                <a:schemeClr val="tx1"/>
              </a:buClr>
            </a:pPr>
            <a:r>
              <a:rPr lang="ru-RU" sz="1200" b="1" kern="0" dirty="0">
                <a:cs typeface="Calibri" pitchFamily="34" charset="0"/>
              </a:rPr>
              <a:t>Банк:</a:t>
            </a:r>
            <a:endParaRPr lang="en-US" sz="1200" b="1" kern="0" dirty="0">
              <a:cs typeface="Calibri" pitchFamily="34" charset="0"/>
            </a:endParaRPr>
          </a:p>
          <a:p>
            <a:pPr marL="0" lvl="1" algn="just">
              <a:buClr>
                <a:schemeClr val="tx1"/>
              </a:buClr>
            </a:pPr>
            <a:endParaRPr lang="en-US" sz="1200" kern="0" dirty="0">
              <a:cs typeface="Calibri" pitchFamily="34" charset="0"/>
            </a:endParaRPr>
          </a:p>
          <a:p>
            <a:pPr marL="171450" lvl="1" indent="-171450" algn="just">
              <a:buClr>
                <a:schemeClr val="tx1"/>
              </a:buClr>
              <a:buFontTx/>
              <a:buChar char="-"/>
            </a:pPr>
            <a:r>
              <a:rPr lang="ru-RU" sz="1200" kern="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в течение 3 рабочих дней с даты получения от экспортера/импортера заявления и договора, направляет в предыдущий банк запрос на получение информации об исполнении обязательств по валютному договору;</a:t>
            </a:r>
          </a:p>
          <a:p>
            <a:pPr marL="0" lvl="1" algn="just">
              <a:buClr>
                <a:schemeClr val="tx1"/>
              </a:buClr>
            </a:pPr>
            <a:endParaRPr lang="ru-RU" sz="1200" kern="0" dirty="0">
              <a:cs typeface="Calibri" pitchFamily="34" charset="0"/>
            </a:endParaRPr>
          </a:p>
          <a:p>
            <a:pPr marL="171450" lvl="1" indent="-171450" algn="just">
              <a:buClr>
                <a:schemeClr val="tx1"/>
              </a:buClr>
              <a:buFontTx/>
              <a:buChar char="-"/>
            </a:pPr>
            <a:r>
              <a:rPr lang="ru-RU" sz="1200" kern="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не проводит платежи/переводы по валютному договору до получения информации об исполнении обязательств от предыдущего банка.</a:t>
            </a:r>
            <a:endParaRPr lang="ru-RU" sz="1200" kern="0" dirty="0">
              <a:cs typeface="Calibri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0E6E53E-6BB6-6040-4501-17133DFD4395}"/>
              </a:ext>
            </a:extLst>
          </p:cNvPr>
          <p:cNvSpPr/>
          <p:nvPr/>
        </p:nvSpPr>
        <p:spPr>
          <a:xfrm>
            <a:off x="2675007" y="4096705"/>
            <a:ext cx="5348466" cy="2492990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just">
              <a:buClr>
                <a:schemeClr val="tx1"/>
              </a:buClr>
            </a:pPr>
            <a:r>
              <a:rPr lang="ru-RU" sz="1200" b="1" kern="0" dirty="0">
                <a:cs typeface="Calibri" pitchFamily="34" charset="0"/>
              </a:rPr>
              <a:t>Предыдущий банк:</a:t>
            </a:r>
            <a:endParaRPr lang="en-US" sz="1200" b="1" kern="0" dirty="0">
              <a:cs typeface="Calibri" pitchFamily="34" charset="0"/>
            </a:endParaRPr>
          </a:p>
          <a:p>
            <a:pPr marL="0" lvl="1" algn="just">
              <a:buClr>
                <a:schemeClr val="tx1"/>
              </a:buClr>
            </a:pPr>
            <a:endParaRPr lang="en-US" sz="1200" kern="0" dirty="0">
              <a:cs typeface="Calibri" pitchFamily="34" charset="0"/>
            </a:endParaRPr>
          </a:p>
          <a:p>
            <a:pPr marL="171450" lvl="1" indent="-171450" algn="just">
              <a:buClr>
                <a:schemeClr val="tx1"/>
              </a:buClr>
              <a:buFontTx/>
              <a:buChar char="-"/>
            </a:pPr>
            <a:r>
              <a:rPr lang="ru-RU" sz="1200" kern="0" dirty="0">
                <a:solidFill>
                  <a:srgbClr val="1C1C1E"/>
                </a:solidFill>
                <a:effectLst/>
                <a:ea typeface="Times New Roman" panose="02020603050405020304" pitchFamily="18" charset="0"/>
              </a:rPr>
              <a:t>в течение 3 рабочих дней с даты получения запроса от Банка, снимает валютный договор с учетной регистрации (без заявления на снятие и согласия клиента);</a:t>
            </a:r>
          </a:p>
          <a:p>
            <a:pPr marL="0" lvl="1" algn="just">
              <a:buClr>
                <a:schemeClr val="tx1"/>
              </a:buClr>
            </a:pPr>
            <a:endParaRPr lang="ru-RU" sz="1200" kern="0" dirty="0">
              <a:solidFill>
                <a:srgbClr val="1C1C1E"/>
              </a:solidFill>
              <a:effectLst/>
              <a:ea typeface="Times New Roman" panose="02020603050405020304" pitchFamily="18" charset="0"/>
            </a:endParaRPr>
          </a:p>
          <a:p>
            <a:pPr marL="171450" lvl="1" indent="-171450" algn="just">
              <a:buClr>
                <a:schemeClr val="tx1"/>
              </a:buClr>
              <a:buFontTx/>
              <a:buChar char="-"/>
            </a:pPr>
            <a:r>
              <a:rPr lang="ru-RU" sz="1200" kern="0" dirty="0">
                <a:solidFill>
                  <a:srgbClr val="1C1C1E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 проводит платежи/переводы по валютному договору после получения запроса от Банка;</a:t>
            </a:r>
          </a:p>
          <a:p>
            <a:pPr marL="0" lvl="1" algn="just">
              <a:buClr>
                <a:schemeClr val="tx1"/>
              </a:buClr>
            </a:pPr>
            <a:endParaRPr lang="ru-RU" sz="1200" kern="0" dirty="0">
              <a:solidFill>
                <a:srgbClr val="1C1C1E"/>
              </a:solidFill>
              <a:effectLst/>
              <a:ea typeface="Times New Roman" panose="02020603050405020304" pitchFamily="18" charset="0"/>
            </a:endParaRPr>
          </a:p>
          <a:p>
            <a:pPr marL="171450" lvl="1" indent="-171450" algn="just">
              <a:buClr>
                <a:schemeClr val="tx1"/>
              </a:buClr>
              <a:buFontTx/>
              <a:buChar char="-"/>
            </a:pPr>
            <a:r>
              <a:rPr lang="ru-RU" sz="1200" kern="0" dirty="0">
                <a:solidFill>
                  <a:srgbClr val="1C1C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направляет в Банк информацию об исполнении обязательств;</a:t>
            </a:r>
          </a:p>
          <a:p>
            <a:pPr marL="0" lvl="1" algn="just">
              <a:buClr>
                <a:schemeClr val="tx1"/>
              </a:buClr>
            </a:pPr>
            <a:endParaRPr lang="en-US" sz="1200" kern="0" dirty="0">
              <a:solidFill>
                <a:srgbClr val="1C1C1E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lvl="1" indent="-171450" algn="just">
              <a:buClr>
                <a:schemeClr val="tx1"/>
              </a:buClr>
              <a:buFontTx/>
              <a:buChar char="-"/>
            </a:pP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направляет в НБ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РК информацию о снятии валютного договора с учетной регистрации.</a:t>
            </a:r>
            <a:endParaRPr lang="ru-RU" sz="1200" kern="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6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12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1304" y="248586"/>
            <a:ext cx="48670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договора с учетной регистрации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850" y="1067675"/>
            <a:ext cx="76328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130000"/>
              <a:buBlip>
                <a:blip r:embed="rId2"/>
              </a:buBlip>
              <a:defRPr/>
            </a:pP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при наличии оснований, указанных в подпунктах 1) - 4), 9) - 14), 17) и 20) пункта 26 Правил ЭИВК снятие валютного договору по экспорту/импорту с учётной регистрации осуществляется </a:t>
            </a:r>
            <a:r>
              <a:rPr lang="ru-RU" sz="1200" u="sng" dirty="0">
                <a:ea typeface="Calibri" panose="020F0502020204030204" pitchFamily="34" charset="0"/>
                <a:cs typeface="Calibri" panose="020F0502020204030204" pitchFamily="34" charset="0"/>
              </a:rPr>
              <a:t>по заявлению экспортёра или импортёра в произвольной форме, за исключением случаев</a:t>
            </a:r>
            <a:r>
              <a:rPr lang="ru-RU" sz="12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предусмотренных пунктами 22 и 32 Правил ЭИВК. </a:t>
            </a:r>
            <a:endParaRPr lang="en-US" sz="1200" b="0" i="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SzPct val="130000"/>
              <a:buBlip>
                <a:blip r:embed="rId2"/>
              </a:buBlip>
              <a:defRPr/>
            </a:pPr>
            <a:endParaRPr lang="en-US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SzPct val="130000"/>
              <a:buBlip>
                <a:blip r:embed="rId2"/>
              </a:buBlip>
              <a:defRPr/>
            </a:pP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по иным основаниям пункта 26 Правил ЭИВК снятие договора с учётной регистрации осуществляется </a:t>
            </a:r>
            <a:r>
              <a:rPr lang="ru-RU" sz="1200" u="sng" dirty="0">
                <a:ea typeface="Calibri" panose="020F0502020204030204" pitchFamily="34" charset="0"/>
                <a:cs typeface="Calibri" panose="020F0502020204030204" pitchFamily="34" charset="0"/>
              </a:rPr>
              <a:t>без заявления экспортёра или импортёра</a:t>
            </a: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buSzPct val="130000"/>
              <a:buBlip>
                <a:blip r:embed="rId2"/>
              </a:buBlip>
              <a:defRPr/>
            </a:pPr>
            <a:endParaRPr lang="en-US" sz="1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SzPct val="130000"/>
              <a:buBlip>
                <a:blip r:embed="rId2"/>
              </a:buBlip>
              <a:defRPr/>
            </a:pP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При снятии валютного договора с учетной регистрации на основании заявления экспортера или импортера снятие осуществляется в </a:t>
            </a:r>
            <a:r>
              <a:rPr lang="ru-RU" sz="1200" u="sng" dirty="0" err="1"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ru-RU" sz="1200" u="sng" dirty="0">
                <a:ea typeface="Calibri" panose="020F0502020204030204" pitchFamily="34" charset="0"/>
                <a:cs typeface="Calibri" panose="020F0502020204030204" pitchFamily="34" charset="0"/>
              </a:rPr>
              <a:t> течение 5 рабочих дней со дня </a:t>
            </a: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со дня поступления заявления экспортёра или импортёра</a:t>
            </a:r>
            <a:endParaRPr lang="en-US" sz="1200" b="0" i="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ru-RU" sz="12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82937" y="3189636"/>
            <a:ext cx="112563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ru-RU" sz="1400" kern="0" dirty="0">
                <a:cs typeface="Calibri" pitchFamily="34" charset="0"/>
              </a:rPr>
              <a:t>Допускается прекращение деловых отношений с клиентом при наличии по валютному договору </a:t>
            </a:r>
            <a:endParaRPr lang="en-US" sz="1400" kern="0" dirty="0">
              <a:cs typeface="Calibri" pitchFamily="34" charset="0"/>
            </a:endParaRPr>
          </a:p>
          <a:p>
            <a:pPr algn="ctr">
              <a:buClr>
                <a:schemeClr val="tx1"/>
              </a:buClr>
            </a:pPr>
            <a:r>
              <a:rPr lang="ru-RU" sz="1400" kern="0" dirty="0">
                <a:cs typeface="Calibri" pitchFamily="34" charset="0"/>
              </a:rPr>
              <a:t>задолженности независимо от суммы.  </a:t>
            </a:r>
            <a:endParaRPr lang="en-US" sz="1400" kern="0" dirty="0">
              <a:cs typeface="Calibri" pitchFamily="34" charset="0"/>
            </a:endParaRPr>
          </a:p>
          <a:p>
            <a:pPr algn="ctr">
              <a:buClr>
                <a:schemeClr val="tx1"/>
              </a:buClr>
            </a:pPr>
            <a:r>
              <a:rPr lang="ru-RU" sz="1400" kern="0" dirty="0">
                <a:cs typeface="Calibri" pitchFamily="34" charset="0"/>
              </a:rPr>
              <a:t>В этом случае: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3211" y="4001452"/>
            <a:ext cx="4985130" cy="2492990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just">
              <a:buClr>
                <a:schemeClr val="tx1"/>
              </a:buClr>
            </a:pPr>
            <a:r>
              <a:rPr lang="ru-RU" sz="1200" b="1" kern="0" dirty="0">
                <a:cs typeface="Calibri" pitchFamily="34" charset="0"/>
              </a:rPr>
              <a:t>Банк:</a:t>
            </a:r>
            <a:endParaRPr lang="en-US" sz="1200" b="1" kern="0" dirty="0">
              <a:cs typeface="Calibri" pitchFamily="34" charset="0"/>
            </a:endParaRPr>
          </a:p>
          <a:p>
            <a:pPr marL="0" lvl="1" algn="just">
              <a:buClr>
                <a:schemeClr val="tx1"/>
              </a:buClr>
            </a:pPr>
            <a:endParaRPr lang="ru-RU" sz="1200" kern="0" dirty="0">
              <a:cs typeface="Calibri" pitchFamily="34" charset="0"/>
            </a:endParaRPr>
          </a:p>
          <a:p>
            <a:pPr marL="0" lvl="2" algn="just">
              <a:buClr>
                <a:schemeClr val="tx1"/>
              </a:buClr>
              <a:buFontTx/>
              <a:buChar char="-"/>
            </a:pPr>
            <a:r>
              <a:rPr lang="en-US" sz="1200" u="sng" kern="0" dirty="0">
                <a:cs typeface="Calibri" pitchFamily="34" charset="0"/>
              </a:rPr>
              <a:t> </a:t>
            </a:r>
            <a:r>
              <a:rPr lang="ru-RU" sz="1200" u="sng" kern="0" dirty="0">
                <a:cs typeface="Calibri" pitchFamily="34" charset="0"/>
              </a:rPr>
              <a:t>до прекращения </a:t>
            </a:r>
            <a:r>
              <a:rPr lang="ru-RU" sz="1200" kern="0" dirty="0">
                <a:cs typeface="Calibri" pitchFamily="34" charset="0"/>
              </a:rPr>
              <a:t>деловых отношений направляет экспортеру/импортеру извещение в произвольной форме о намерении прекратить деловые отношения и о  </a:t>
            </a:r>
            <a:r>
              <a:rPr lang="ru-RU" sz="1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необходимости принятия клиентом мер по переводу валютного договора по экспорту или импорту на обслуживание в другой банк</a:t>
            </a:r>
            <a:r>
              <a:rPr lang="ru-RU" sz="1200" kern="0" dirty="0"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1200" kern="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2" algn="just">
              <a:buClr>
                <a:schemeClr val="tx1"/>
              </a:buClr>
            </a:pPr>
            <a:endParaRPr lang="ru-RU" sz="1200" kern="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2" algn="just">
              <a:buClr>
                <a:schemeClr val="tx1"/>
              </a:buClr>
              <a:buFontTx/>
              <a:buChar char="-"/>
            </a:pPr>
            <a:r>
              <a:rPr lang="ru-RU" sz="1200" kern="0" dirty="0"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случае необеспечения экспортером/импортером перехода на обслуживание в другой банк принимает решение о продолжении либо о прекращении деловых отношений с экспортером/ импортером в течение 30 календарных дней после дня направления извещения</a:t>
            </a:r>
            <a:r>
              <a:rPr lang="ru-RU" sz="1200" kern="0" dirty="0"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48177" y="4001452"/>
            <a:ext cx="5348466" cy="2492990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just">
              <a:buClr>
                <a:schemeClr val="tx1"/>
              </a:buClr>
            </a:pPr>
            <a:r>
              <a:rPr lang="ru-RU" sz="1200" b="1" kern="0" dirty="0">
                <a:cs typeface="Calibri" pitchFamily="34" charset="0"/>
              </a:rPr>
              <a:t>Экспортер/импортер: </a:t>
            </a:r>
            <a:endParaRPr lang="en-US" sz="1200" b="1" kern="0" dirty="0">
              <a:cs typeface="Calibri" pitchFamily="34" charset="0"/>
            </a:endParaRPr>
          </a:p>
          <a:p>
            <a:pPr marL="0" lvl="1" algn="just">
              <a:buClr>
                <a:schemeClr val="tx1"/>
              </a:buClr>
            </a:pPr>
            <a:endParaRPr lang="en-US" sz="1200" kern="0" dirty="0">
              <a:cs typeface="Calibri" pitchFamily="34" charset="0"/>
            </a:endParaRPr>
          </a:p>
          <a:p>
            <a:pPr marL="0" lvl="1" algn="just">
              <a:buClr>
                <a:schemeClr val="tx1"/>
              </a:buClr>
            </a:pPr>
            <a:r>
              <a:rPr lang="en-US" sz="1200" kern="0" dirty="0">
                <a:cs typeface="Calibri" pitchFamily="34" charset="0"/>
              </a:rPr>
              <a:t>- </a:t>
            </a:r>
            <a:r>
              <a:rPr lang="ru-RU" sz="1200" kern="0" dirty="0">
                <a:cs typeface="Calibri" pitchFamily="34" charset="0"/>
              </a:rPr>
              <a:t>в течение 30 календарных дней со дня получения от Банка извещения, должен перевести валютный договор с УН в другой Банк. В этом случае Банк снимает валютный договор с учетной регистрации по  основанию </a:t>
            </a:r>
            <a:r>
              <a:rPr lang="en-US" sz="1200" kern="0" dirty="0">
                <a:cs typeface="Calibri" pitchFamily="34" charset="0"/>
              </a:rPr>
              <a:t>“</a:t>
            </a:r>
            <a:r>
              <a:rPr lang="ru-RU" sz="1200" kern="0" dirty="0">
                <a:cs typeface="Calibri" pitchFamily="34" charset="0"/>
              </a:rPr>
              <a:t>17</a:t>
            </a:r>
            <a:r>
              <a:rPr lang="en-US" sz="1200" kern="0" dirty="0">
                <a:cs typeface="Calibri" pitchFamily="34" charset="0"/>
              </a:rPr>
              <a:t>”</a:t>
            </a:r>
            <a:r>
              <a:rPr lang="ru-RU" sz="1200" kern="0" dirty="0">
                <a:cs typeface="Calibri" pitchFamily="34" charset="0"/>
              </a:rPr>
              <a:t>.</a:t>
            </a:r>
          </a:p>
          <a:p>
            <a:pPr marL="0" lvl="1" algn="just">
              <a:buClr>
                <a:schemeClr val="tx1"/>
              </a:buClr>
            </a:pPr>
            <a:endParaRPr lang="en-US" sz="1200" kern="0" dirty="0">
              <a:cs typeface="Calibri" pitchFamily="34" charset="0"/>
            </a:endParaRPr>
          </a:p>
          <a:p>
            <a:pPr marL="0" lvl="1" algn="just">
              <a:buClr>
                <a:schemeClr val="tx1"/>
              </a:buClr>
            </a:pPr>
            <a:endParaRPr lang="ru-RU" sz="1200" kern="0" dirty="0">
              <a:cs typeface="Calibri" pitchFamily="34" charset="0"/>
            </a:endParaRPr>
          </a:p>
          <a:p>
            <a:pPr marL="0" lvl="1" algn="just">
              <a:buClr>
                <a:schemeClr val="tx1"/>
              </a:buClr>
            </a:pPr>
            <a:r>
              <a:rPr lang="en-US" sz="1200" kern="0" dirty="0">
                <a:cs typeface="Calibri" pitchFamily="34" charset="0"/>
              </a:rPr>
              <a:t>- </a:t>
            </a:r>
            <a:r>
              <a:rPr lang="ru-RU" sz="1200" kern="0" dirty="0">
                <a:cs typeface="Calibri" pitchFamily="34" charset="0"/>
              </a:rPr>
              <a:t>в случае, если валютный договор не переведен экспортером/импортером в другой банк, Банк, в течение 3 (трех) рабочих дней после дня принятия решения о прекращении деловых отношений, снимает его с  валютного контроля  по основанию </a:t>
            </a:r>
            <a:r>
              <a:rPr lang="en-US" sz="1200" kern="0" dirty="0">
                <a:cs typeface="Calibri" pitchFamily="34" charset="0"/>
              </a:rPr>
              <a:t>“</a:t>
            </a:r>
            <a:r>
              <a:rPr lang="ru-RU" sz="1200" kern="0" dirty="0">
                <a:cs typeface="Calibri" pitchFamily="34" charset="0"/>
              </a:rPr>
              <a:t>22</a:t>
            </a:r>
            <a:r>
              <a:rPr lang="en-US" sz="1200" kern="0" dirty="0">
                <a:cs typeface="Calibri" pitchFamily="34" charset="0"/>
              </a:rPr>
              <a:t>”</a:t>
            </a:r>
            <a:r>
              <a:rPr lang="ru-RU" sz="1200" kern="0" dirty="0">
                <a:cs typeface="Calibri" pitchFamily="34" charset="0"/>
              </a:rPr>
              <a:t>. Такой валютный договор подлежит отдельному учету в ДГД</a:t>
            </a:r>
          </a:p>
        </p:txBody>
      </p:sp>
    </p:spTree>
    <p:extLst>
      <p:ext uri="{BB962C8B-B14F-4D97-AF65-F5344CB8AC3E}">
        <p14:creationId xmlns:p14="http://schemas.microsoft.com/office/powerpoint/2010/main" val="4166432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13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0C625136-6704-0C6E-1B26-FCD9F17F789A}"/>
              </a:ext>
            </a:extLst>
          </p:cNvPr>
          <p:cNvSpPr txBox="1">
            <a:spLocks/>
          </p:cNvSpPr>
          <p:nvPr/>
        </p:nvSpPr>
        <p:spPr>
          <a:xfrm>
            <a:off x="3498222" y="2905487"/>
            <a:ext cx="7415212" cy="150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ru-RU" sz="4000" kern="0" dirty="0">
                <a:latin typeface="+mj-lt"/>
                <a:cs typeface="Times New Roman" panose="02020603050405020304" pitchFamily="18" charset="0"/>
              </a:rPr>
              <a:t>Благодарим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48990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2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9756" y="266003"/>
            <a:ext cx="38592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Валютное законодательство РК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31795" y="1692638"/>
            <a:ext cx="4795825" cy="6622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sz="1600" dirty="0">
                <a:cs typeface="Calibri" pitchFamily="34" charset="0"/>
              </a:rPr>
              <a:t>Законом Республики Казахстан "О валютном регулировании и валютном контроле" от </a:t>
            </a:r>
            <a:r>
              <a:rPr lang="ru-RU" sz="1600" dirty="0">
                <a:cs typeface="Calibri" pitchFamily="34" charset="0"/>
              </a:rPr>
              <a:t>02.07.2018 года </a:t>
            </a:r>
            <a:r>
              <a:rPr lang="ru-RU" altLang="ru-RU" sz="1600" dirty="0">
                <a:cs typeface="Calibri" pitchFamily="34" charset="0"/>
              </a:rPr>
              <a:t> (далее - Закон)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31795" y="2642036"/>
            <a:ext cx="4645345" cy="79757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sz="1600" dirty="0">
                <a:cs typeface="Calibri" pitchFamily="34" charset="0"/>
              </a:rPr>
              <a:t>Правилами осуществления экспортно-импортного валютного контроля в Республике Казахстан № 78 от 29 сентября  2023 года (далее - Правила ЭИВК)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35223" y="3726777"/>
            <a:ext cx="4580177" cy="9246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sz="1600" dirty="0">
                <a:cs typeface="Calibri" pitchFamily="34" charset="0"/>
              </a:rPr>
              <a:t>Правилами осуществления валютных операций в Республике Казахстан № 40 от 30 марта 2019 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35223" y="4651384"/>
            <a:ext cx="4565569" cy="9856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sz="1600" dirty="0">
                <a:cs typeface="Calibri" pitchFamily="34" charset="0"/>
              </a:rPr>
              <a:t>Правилами осуществления мониторинга валютных операций в Республике Казахстан № 64 от 10 </a:t>
            </a:r>
            <a:r>
              <a:rPr lang="kk-KZ" altLang="ru-RU" sz="1600" dirty="0">
                <a:cs typeface="Calibri" pitchFamily="34" charset="0"/>
              </a:rPr>
              <a:t>апреля</a:t>
            </a:r>
            <a:r>
              <a:rPr lang="ru-RU" altLang="ru-RU" sz="1600" dirty="0">
                <a:cs typeface="Calibri" pitchFamily="34" charset="0"/>
              </a:rPr>
              <a:t> 2019</a:t>
            </a:r>
            <a:endParaRPr lang="ru-RU" altLang="ru-RU" sz="1600" b="1" dirty="0"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4900684" y="1692638"/>
            <a:ext cx="384829" cy="3773342"/>
          </a:xfrm>
          <a:prstGeom prst="leftBrace">
            <a:avLst>
              <a:gd name="adj1" fmla="val 88942"/>
              <a:gd name="adj2" fmla="val 5026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0147" tIns="40074" rIns="80147" bIns="40074"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00403" y="2826411"/>
            <a:ext cx="2952278" cy="1711346"/>
          </a:xfrm>
          <a:prstGeom prst="roundRect">
            <a:avLst/>
          </a:prstGeom>
          <a:solidFill>
            <a:schemeClr val="bg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600" b="1" dirty="0">
                <a:latin typeface="+mn-lt"/>
                <a:cs typeface="Calibri" pitchFamily="34" charset="0"/>
              </a:rPr>
              <a:t>При осуществлении экспортно-импортного валютного контроля (ЭИВК) экспортеры/импортеры руководствуются: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9C817DF-4F52-E7F1-9984-A0F3D232A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287" y="2691674"/>
            <a:ext cx="349148" cy="34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2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3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8851" y="248585"/>
            <a:ext cx="2406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5691" y="1187227"/>
            <a:ext cx="956201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i="1" u="sng" kern="0" dirty="0">
                <a:cs typeface="Calibri" pitchFamily="34" charset="0"/>
              </a:rPr>
              <a:t>экспорт</a:t>
            </a:r>
            <a:r>
              <a:rPr lang="ru-RU" sz="1400" i="1" kern="0" dirty="0">
                <a:cs typeface="Calibri" pitchFamily="34" charset="0"/>
              </a:rPr>
              <a:t> -</a:t>
            </a:r>
            <a:r>
              <a:rPr lang="ru-RU" sz="1400" kern="0" dirty="0">
                <a:cs typeface="Calibri" pitchFamily="34" charset="0"/>
              </a:rPr>
              <a:t> передача резидентом РК  нерезиденту РК:  товаров, частично исключительных прав на объекты интеллектуальной собственности, выполнение работ, оказание услуг, имущества в аренду </a:t>
            </a:r>
            <a:endParaRPr lang="ru-RU" sz="1400" b="1" kern="0" dirty="0"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6977" y="1856866"/>
            <a:ext cx="956201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i="1" u="sng" kern="0" dirty="0">
                <a:cs typeface="Calibri" pitchFamily="34" charset="0"/>
              </a:rPr>
              <a:t>импорт</a:t>
            </a:r>
            <a:r>
              <a:rPr lang="ru-RU" sz="1400" kern="0" dirty="0">
                <a:cs typeface="Calibri" pitchFamily="34" charset="0"/>
              </a:rPr>
              <a:t> - передача нерезидентом РК резиденту РК: товаров, частично исключительных прав на объекты интеллектуальной собственности, выполнение работ, оказание услуг,  имущества в аренду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6977" y="2463811"/>
            <a:ext cx="948363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i="1" u="sng" kern="0" dirty="0">
                <a:cs typeface="Calibri" pitchFamily="34" charset="0"/>
              </a:rPr>
              <a:t>экспортёр (импортёр)</a:t>
            </a:r>
            <a:r>
              <a:rPr lang="ru-RU" sz="1400" kern="0" dirty="0">
                <a:cs typeface="Calibri" pitchFamily="34" charset="0"/>
              </a:rPr>
              <a:t> - резидент РК (ЮЛ, его филиал, а также ИП), заключивший валютный договор по экспорту/импорту, а также принявший право требования к нерезиденту в результате уступки требования или принявший долг перед нерезидентом в результате перевода долга по такому договору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05691" y="3382246"/>
            <a:ext cx="939654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i="1" u="sng" kern="0" dirty="0">
                <a:cs typeface="Calibri" pitchFamily="34" charset="0"/>
              </a:rPr>
              <a:t>банк учётной регистрации</a:t>
            </a:r>
            <a:r>
              <a:rPr lang="ru-RU" sz="1400" b="1" i="1" kern="0" dirty="0">
                <a:cs typeface="Calibri" pitchFamily="34" charset="0"/>
              </a:rPr>
              <a:t>  </a:t>
            </a:r>
            <a:r>
              <a:rPr lang="ru-RU" sz="1400" kern="0" dirty="0">
                <a:cs typeface="Calibri" pitchFamily="34" charset="0"/>
              </a:rPr>
              <a:t>-   банк (далее - Банк) или филиал НБ, осуществляющий учётную регистрацию для контроля выполнения требования репатриации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05691" y="4045966"/>
            <a:ext cx="9483637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i="1" u="sng" kern="0" dirty="0">
                <a:cs typeface="Calibri" pitchFamily="34" charset="0"/>
              </a:rPr>
              <a:t>учётный номер (УН)</a:t>
            </a:r>
            <a:r>
              <a:rPr lang="ru-RU" sz="1400" kern="0" dirty="0">
                <a:cs typeface="Calibri" pitchFamily="34" charset="0"/>
              </a:rPr>
              <a:t> - идентификационный номер, присвоенный валютному договору по экспорту/ импорту (далее – валютный договор) и предназначенный для обеспечения учета и отчетности по валютным операциям.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05691" y="4911443"/>
            <a:ext cx="9675227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400" b="1" i="1" u="sng" kern="0" dirty="0">
                <a:cs typeface="Calibri" pitchFamily="34" charset="0"/>
              </a:rPr>
              <a:t>учётная регистрация</a:t>
            </a:r>
            <a:r>
              <a:rPr lang="ru-RU" sz="1400" kern="0" dirty="0">
                <a:cs typeface="Calibri" pitchFamily="34" charset="0"/>
              </a:rPr>
              <a:t>  – присвоение валютному договору по экспорту/ импорту УН, ведение контроля требования репатриации, учета и представление отчетов по исполнению обязательств в рамках такого договора.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96977" y="5608225"/>
            <a:ext cx="957072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400" b="1" i="1" u="sng" kern="0" dirty="0">
                <a:cs typeface="Calibri" pitchFamily="34" charset="0"/>
              </a:rPr>
              <a:t>валютный договор</a:t>
            </a:r>
            <a:r>
              <a:rPr lang="ru-RU" sz="1400" kern="0" dirty="0">
                <a:cs typeface="Calibri" pitchFamily="34" charset="0"/>
              </a:rPr>
              <a:t> - соглашения, учредительные документы, включая изменения и (или) дополнения к ним, а также иные документы, на основании и (или) во исполнение которых осуществляются валютные операции;</a:t>
            </a:r>
          </a:p>
        </p:txBody>
      </p:sp>
    </p:spTree>
    <p:extLst>
      <p:ext uri="{BB962C8B-B14F-4D97-AF65-F5344CB8AC3E}">
        <p14:creationId xmlns:p14="http://schemas.microsoft.com/office/powerpoint/2010/main" val="182685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4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75984" y="246195"/>
            <a:ext cx="1540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4904" y="1067675"/>
            <a:ext cx="10076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>
                <a:ea typeface="Calibri" panose="020F0502020204030204" pitchFamily="34" charset="0"/>
                <a:cs typeface="Calibri" panose="020F0502020204030204" pitchFamily="34" charset="0"/>
              </a:rPr>
              <a:t>По действующим по состоянию на 1 января 2024г. </a:t>
            </a: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валютным договорам по экспорту/импорту без присвоения УН на сумму, превышающую 50 тыс. долларов США в эквиваленте либо без указания суммы договора, условиями которых:</a:t>
            </a:r>
          </a:p>
          <a:p>
            <a:pPr algn="just">
              <a:defRPr/>
            </a:pP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ru-RU" sz="1200" b="1" dirty="0">
                <a:ea typeface="Calibri" panose="020F0502020204030204" pitchFamily="34" charset="0"/>
                <a:cs typeface="Calibri" panose="020F0502020204030204" pitchFamily="34" charset="0"/>
              </a:rPr>
              <a:t>не предусмотрено пересечение товара</a:t>
            </a: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 через границу РК;</a:t>
            </a:r>
          </a:p>
          <a:p>
            <a:pPr algn="ctr">
              <a:defRPr/>
            </a:pPr>
            <a:endParaRPr lang="ru-RU" sz="12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ctr">
              <a:defRPr/>
            </a:pP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1200" b="1" dirty="0">
                <a:ea typeface="Calibri" panose="020F0502020204030204" pitchFamily="34" charset="0"/>
                <a:cs typeface="Calibri" panose="020F0502020204030204" pitchFamily="34" charset="0"/>
              </a:rPr>
              <a:t>предусмотрено</a:t>
            </a: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 приобретение/погашение электронных денег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3789" y="2974170"/>
            <a:ext cx="4985130" cy="1938992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just">
              <a:buClr>
                <a:schemeClr val="tx1"/>
              </a:buClr>
            </a:pPr>
            <a:r>
              <a:rPr lang="ru-RU" sz="1200" b="1" kern="0" dirty="0">
                <a:cs typeface="Calibri" pitchFamily="34" charset="0"/>
              </a:rPr>
              <a:t>Экспортер/импортер: </a:t>
            </a:r>
            <a:endParaRPr lang="en-US" sz="1200" b="1" kern="0" dirty="0">
              <a:cs typeface="Calibri" pitchFamily="34" charset="0"/>
            </a:endParaRPr>
          </a:p>
          <a:p>
            <a:pPr marL="0" lvl="1" algn="just">
              <a:buClr>
                <a:schemeClr val="tx1"/>
              </a:buClr>
            </a:pPr>
            <a:r>
              <a:rPr lang="ru-RU" sz="1200" b="1" kern="0" dirty="0">
                <a:cs typeface="Calibri" pitchFamily="34" charset="0"/>
              </a:rPr>
              <a:t> </a:t>
            </a:r>
          </a:p>
          <a:p>
            <a:pPr marL="0" lvl="1" algn="just">
              <a:buClr>
                <a:schemeClr val="tx1"/>
              </a:buClr>
            </a:pPr>
            <a:r>
              <a:rPr lang="ru-RU" sz="1200" b="1" kern="0" dirty="0">
                <a:ea typeface="Calibri" panose="020F0502020204030204" pitchFamily="34" charset="0"/>
                <a:cs typeface="Calibri" pitchFamily="34" charset="0"/>
              </a:rPr>
              <a:t>- </a:t>
            </a:r>
            <a:r>
              <a:rPr lang="ru-RU" sz="1200" kern="0" dirty="0">
                <a:ea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бращается в Банк за присвоением УН;</a:t>
            </a:r>
          </a:p>
          <a:p>
            <a:pPr algn="just">
              <a:defRPr/>
            </a:pPr>
            <a:endParaRPr lang="ru-RU" sz="12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ru-RU" sz="1200" dirty="0">
                <a:ea typeface="Calibri" panose="020F0502020204030204" pitchFamily="34" charset="0"/>
                <a:cs typeface="Calibri" panose="020F0502020204030204" pitchFamily="34" charset="0"/>
              </a:rPr>
              <a:t>- после присвоения УН в случае, е</a:t>
            </a:r>
            <a:r>
              <a:rPr lang="ru-RU" sz="1200" b="0" i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сли платежи/переводы денег по такому валютному договору осуществлялись через разные банки, предоставляет в Банк учетной регистрации информацию/документы об исполнении обязательств по данному договору </a:t>
            </a:r>
            <a:endParaRPr lang="ru-RU" sz="1200" kern="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2" algn="just">
              <a:buClr>
                <a:schemeClr val="tx1"/>
              </a:buClr>
            </a:pPr>
            <a:endParaRPr lang="ru-RU" sz="1200" kern="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87527" y="2974170"/>
            <a:ext cx="5348466" cy="1938992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just">
              <a:buClr>
                <a:schemeClr val="tx1"/>
              </a:buClr>
            </a:pPr>
            <a:r>
              <a:rPr lang="ru-RU" sz="1200" b="1" kern="0" dirty="0">
                <a:cs typeface="Calibri" pitchFamily="34" charset="0"/>
              </a:rPr>
              <a:t>Банк:</a:t>
            </a:r>
          </a:p>
          <a:p>
            <a:pPr marL="0" lvl="1" algn="just">
              <a:buClr>
                <a:schemeClr val="tx1"/>
              </a:buClr>
            </a:pPr>
            <a:endParaRPr lang="en-US" sz="1200" kern="0" dirty="0">
              <a:cs typeface="Calibri" pitchFamily="34" charset="0"/>
            </a:endParaRPr>
          </a:p>
          <a:p>
            <a:pPr marL="0" lvl="1" algn="just">
              <a:buClr>
                <a:schemeClr val="tx1"/>
              </a:buClr>
            </a:pPr>
            <a:r>
              <a:rPr lang="en-US" sz="1200" kern="0" dirty="0">
                <a:cs typeface="Calibri" pitchFamily="34" charset="0"/>
              </a:rPr>
              <a:t>-</a:t>
            </a:r>
            <a:r>
              <a:rPr lang="ru-RU" sz="1200" kern="0" dirty="0">
                <a:cs typeface="Calibri" pitchFamily="34" charset="0"/>
              </a:rPr>
              <a:t> </a:t>
            </a:r>
            <a:r>
              <a:rPr lang="ru-RU" sz="1200" b="1" i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отказывает в проведении платежа</a:t>
            </a:r>
            <a:r>
              <a:rPr lang="ru-RU" sz="1200" b="0" i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и (или) перевода денег по такому договору до присвоения УН;</a:t>
            </a:r>
          </a:p>
          <a:p>
            <a:pPr marL="0" lvl="1" algn="just">
              <a:buClr>
                <a:schemeClr val="tx1"/>
              </a:buClr>
            </a:pPr>
            <a:endParaRPr lang="ru-RU" sz="1200" kern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1" algn="just">
              <a:buClr>
                <a:schemeClr val="tx1"/>
              </a:buClr>
            </a:pPr>
            <a:r>
              <a:rPr lang="ru-RU" sz="1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- присваивает УН при обращении клиента;</a:t>
            </a:r>
          </a:p>
          <a:p>
            <a:pPr marL="0" lvl="1" algn="just">
              <a:buClr>
                <a:schemeClr val="tx1"/>
              </a:buClr>
            </a:pPr>
            <a:endParaRPr lang="ru-RU" sz="1200" kern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1" algn="just">
              <a:buClr>
                <a:schemeClr val="tx1"/>
              </a:buClr>
            </a:pPr>
            <a:r>
              <a:rPr lang="ru-RU" sz="1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- в случае обращения экспортера/импортера за присвоением УН позднее 1 апреля 2024г. </a:t>
            </a:r>
            <a:r>
              <a:rPr lang="ru-RU" sz="12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направляет в НБ РК информацию по нарушению</a:t>
            </a:r>
            <a:r>
              <a:rPr lang="ru-RU" sz="1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endParaRPr lang="ru-RU" sz="1200" kern="0" dirty="0">
              <a:cs typeface="Calibri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1E8A51F-890C-9DDF-79B4-50FEC5055E4F}"/>
              </a:ext>
            </a:extLst>
          </p:cNvPr>
          <p:cNvSpPr/>
          <p:nvPr/>
        </p:nvSpPr>
        <p:spPr>
          <a:xfrm>
            <a:off x="1749352" y="2385242"/>
            <a:ext cx="814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ea typeface="Calibri" panose="020F0502020204030204" pitchFamily="34" charset="0"/>
                <a:cs typeface="Calibri" panose="020F0502020204030204" pitchFamily="34" charset="0"/>
              </a:rPr>
              <a:t>До начала исполнения обязательств по такому договору, но </a:t>
            </a:r>
            <a:r>
              <a:rPr lang="ru-RU" sz="14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не позднее 1 апреля 2024г.</a:t>
            </a:r>
            <a:r>
              <a:rPr lang="ru-RU" sz="20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ru-RU" sz="14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76BDA50-E86A-0DE8-693E-36F3D53EE9E6}"/>
              </a:ext>
            </a:extLst>
          </p:cNvPr>
          <p:cNvSpPr/>
          <p:nvPr/>
        </p:nvSpPr>
        <p:spPr>
          <a:xfrm>
            <a:off x="163789" y="4913162"/>
            <a:ext cx="1127220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ru-RU" sz="1200" b="1" dirty="0">
                <a:ea typeface="Calibri" panose="020F0502020204030204" pitchFamily="34" charset="0"/>
                <a:cs typeface="Calibri" panose="020F0502020204030204" pitchFamily="34" charset="0"/>
              </a:rPr>
              <a:t> За несоблюдение указанного срока Кодексом РК Об административных правонарушениях предусмотрена следующая ответственность: </a:t>
            </a:r>
          </a:p>
          <a:p>
            <a:pPr algn="ctr">
              <a:defRPr/>
            </a:pPr>
            <a:endParaRPr lang="ru-RU" sz="1200" b="1" i="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ru-RU" sz="1000" i="0" dirty="0">
                <a:solidFill>
                  <a:srgbClr val="000000"/>
                </a:solidFill>
                <a:effectLst/>
              </a:rPr>
              <a:t>Статья 244. Нарушение порядка получения учетного номера для валютного договора или счета в иностранном банке и представления по ним информации, документов и отчетов</a:t>
            </a:r>
          </a:p>
          <a:p>
            <a:pPr indent="254000" algn="just" fontAlgn="base">
              <a:spcAft>
                <a:spcPts val="0"/>
              </a:spcAft>
            </a:pPr>
            <a:r>
              <a:rPr lang="ru-RU" sz="1000" b="0" i="0" u="none" strike="noStrike" dirty="0">
                <a:solidFill>
                  <a:srgbClr val="000000"/>
                </a:solidFill>
                <a:effectLst/>
              </a:rPr>
              <a:t>1. Нарушение физическим лицом, индивидуальным предпринимателем или юридическим лицом предусмотренного </a:t>
            </a:r>
            <a:r>
              <a:rPr lang="ru-RU" sz="1000" b="0" i="0" u="sng" dirty="0">
                <a:solidFill>
                  <a:srgbClr val="000080"/>
                </a:solidFill>
                <a:effectLst/>
                <a:hlinkClick r:id="rId2" tooltip="Закон Республики Казахстан от 2 июля 2018 года № 167-VI «О валютном регулировании и валютном контроле» (с изменениями и дополнениями по состоянию на 01.01.2024 г.)"/>
              </a:rPr>
              <a:t>нормативным правовым актом</a:t>
            </a:r>
            <a:r>
              <a:rPr lang="ru-RU" sz="1000" b="0" i="0" u="none" strike="noStrike" dirty="0">
                <a:solidFill>
                  <a:srgbClr val="000000"/>
                </a:solidFill>
                <a:effectLst/>
              </a:rPr>
              <a:t> Национального Банка Республики Казахстан срока обращения за присвоением валютному договору или счету в иностранном банке учетного номера -</a:t>
            </a:r>
            <a:endParaRPr lang="ru-RU" sz="1000" b="0" i="0" dirty="0">
              <a:solidFill>
                <a:srgbClr val="000000"/>
              </a:solidFill>
              <a:effectLst/>
            </a:endParaRPr>
          </a:p>
          <a:p>
            <a:pPr indent="254000" algn="just" fontAlgn="base">
              <a:spcAft>
                <a:spcPts val="0"/>
              </a:spcAft>
            </a:pPr>
            <a:r>
              <a:rPr lang="ru-RU" sz="1000" b="0" i="0" u="none" strike="noStrike" dirty="0">
                <a:solidFill>
                  <a:srgbClr val="000000"/>
                </a:solidFill>
                <a:effectLst/>
              </a:rPr>
              <a:t>влечет предупреждение.</a:t>
            </a:r>
            <a:endParaRPr lang="ru-RU" sz="1000" b="0" i="0" dirty="0">
              <a:solidFill>
                <a:srgbClr val="000000"/>
              </a:solidFill>
              <a:effectLst/>
            </a:endParaRPr>
          </a:p>
          <a:p>
            <a:pPr indent="254000" algn="just" fontAlgn="base">
              <a:spcAft>
                <a:spcPts val="0"/>
              </a:spcAft>
            </a:pPr>
            <a:r>
              <a:rPr lang="ru-RU" sz="1000" b="0" i="0" u="none" strike="noStrike" dirty="0">
                <a:solidFill>
                  <a:srgbClr val="000000"/>
                </a:solidFill>
                <a:effectLst/>
              </a:rPr>
              <a:t>2. Деяние, предусмотренное частью первой настоящей статьи, совершенное повторно в течение года после наложения административного взыскания, -</a:t>
            </a:r>
            <a:endParaRPr lang="ru-RU" sz="1000" b="0" i="0" dirty="0">
              <a:solidFill>
                <a:srgbClr val="000000"/>
              </a:solidFill>
              <a:effectLst/>
            </a:endParaRPr>
          </a:p>
          <a:p>
            <a:pPr indent="254000" algn="just" fontAlgn="base">
              <a:spcAft>
                <a:spcPts val="0"/>
              </a:spcAft>
            </a:pPr>
            <a:r>
              <a:rPr lang="ru-RU" sz="1000" b="0" i="0" u="none" strike="noStrike" dirty="0">
                <a:solidFill>
                  <a:srgbClr val="000000"/>
                </a:solidFill>
                <a:effectLst/>
              </a:rPr>
              <a:t>влечет штраф на физических лиц в размере десяти, на субъектов малого предпринимательства, некоммерческие организации - в размере двадцати, на субъектов среднего предпринимательства - в размере пятидесяти, на субъектов крупного предпринимательства - в размере ста месячных расчетных показателей.</a:t>
            </a:r>
            <a:endParaRPr lang="ru-RU" sz="1000" b="0" i="0" dirty="0">
              <a:solidFill>
                <a:srgbClr val="000000"/>
              </a:solidFill>
              <a:effectLst/>
            </a:endParaRP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ru-RU" sz="1400" b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84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5</a:t>
            </a:fld>
            <a:endParaRPr lang="ru" dirty="0">
              <a:solidFill>
                <a:srgbClr val="59595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493" y="271045"/>
            <a:ext cx="5170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Учётная регистрация валютного договора 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32654" y="3789086"/>
            <a:ext cx="3276238" cy="766727"/>
          </a:xfrm>
          <a:prstGeom prst="rect">
            <a:avLst/>
          </a:prstGeom>
          <a:solidFill>
            <a:schemeClr val="bg1"/>
          </a:solidFill>
          <a:ln w="3175" cap="sq">
            <a:solidFill>
              <a:srgbClr val="00B050"/>
            </a:solidFill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6000" rIns="18000"/>
          <a:lstStyle/>
          <a:p>
            <a:pPr algn="ctr">
              <a:defRPr/>
            </a:pPr>
            <a:r>
              <a:rPr lang="ru-RU" sz="1200" dirty="0">
                <a:latin typeface="+mn-lt"/>
                <a:cs typeface="Calibri Light" panose="020F0302020204030204" pitchFamily="34" charset="0"/>
              </a:rPr>
              <a:t>Если платежи осуществляются через банковский счет в казахстанском банке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32654" y="5158595"/>
            <a:ext cx="3276238" cy="954822"/>
          </a:xfrm>
          <a:prstGeom prst="rect">
            <a:avLst/>
          </a:prstGeom>
          <a:solidFill>
            <a:schemeClr val="bg1"/>
          </a:solidFill>
          <a:ln w="3175" cap="sq">
            <a:solidFill>
              <a:srgbClr val="00B050"/>
            </a:solidFill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6000" rIns="18000"/>
          <a:lstStyle>
            <a:defPPr>
              <a:defRPr lang="ru-RU"/>
            </a:defPPr>
            <a:lvl1pPr algn="ctr">
              <a:defRPr sz="12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ru-RU" dirty="0"/>
              <a:t>Если платежи осуществляются через:</a:t>
            </a:r>
          </a:p>
          <a:p>
            <a:r>
              <a:rPr lang="ru-RU" dirty="0"/>
              <a:t>1) банковский счет в казахстанском банке      2) счет в иностранном банке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954607" y="3805007"/>
            <a:ext cx="3474765" cy="758157"/>
          </a:xfrm>
          <a:prstGeom prst="rect">
            <a:avLst/>
          </a:prstGeom>
          <a:solidFill>
            <a:schemeClr val="bg1"/>
          </a:solidFill>
          <a:ln w="3175" cap="sq">
            <a:solidFill>
              <a:srgbClr val="00B050"/>
            </a:solidFill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6000" rIns="18000"/>
          <a:lstStyle/>
          <a:p>
            <a:pPr algn="ctr">
              <a:defRPr/>
            </a:pPr>
            <a:r>
              <a:rPr lang="ru-RU" sz="1200" dirty="0">
                <a:latin typeface="+mn-lt"/>
                <a:cs typeface="Calibri Light" panose="020F0302020204030204" pitchFamily="34" charset="0"/>
              </a:rPr>
              <a:t>Если все платежи осуществляются только через счет в иностранном банке, указанного в </a:t>
            </a:r>
            <a:r>
              <a:rPr lang="ru-RU" sz="1200" dirty="0" err="1">
                <a:latin typeface="+mn-lt"/>
                <a:cs typeface="Calibri Light" panose="020F0302020204030204" pitchFamily="34" charset="0"/>
              </a:rPr>
              <a:t>пп</a:t>
            </a:r>
            <a:r>
              <a:rPr lang="ru-RU" sz="1200" dirty="0">
                <a:latin typeface="+mn-lt"/>
                <a:cs typeface="Calibri Light" panose="020F0302020204030204" pitchFamily="34" charset="0"/>
              </a:rPr>
              <a:t> 1) п. 3 ст. 9 Закона *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90149" y="5056423"/>
            <a:ext cx="3788569" cy="134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" lvl="1" algn="just">
              <a:spcBef>
                <a:spcPct val="20000"/>
              </a:spcBef>
              <a:buClr>
                <a:srgbClr val="376092"/>
              </a:buClr>
              <a:defRPr/>
            </a:pPr>
            <a:r>
              <a:rPr lang="ru-RU" sz="1200" dirty="0">
                <a:latin typeface="Calibri" pitchFamily="34" charset="0"/>
                <a:cs typeface="Calibri" pitchFamily="34" charset="0"/>
              </a:rPr>
              <a:t>* </a:t>
            </a:r>
            <a:r>
              <a:rPr lang="ru-RU" sz="1100" dirty="0">
                <a:latin typeface="+mn-lt"/>
                <a:cs typeface="Calibri" pitchFamily="34" charset="0"/>
              </a:rPr>
              <a:t>счета резидента в иностранных банках, предназначенные для обеспечения обязательств резидента в соответствии с условиями привлеченного от нерезидента финансового займа или для обеспечения деятельности филиалов (представительств) резидента, открытых за рубежом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2654" y="2640100"/>
            <a:ext cx="3348246" cy="642788"/>
          </a:xfrm>
          <a:prstGeom prst="roundRect">
            <a:avLst/>
          </a:prstGeom>
          <a:solidFill>
            <a:schemeClr val="bg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ru-RU" sz="1200" b="1" dirty="0">
                <a:latin typeface="Arial"/>
                <a:ea typeface="Arial"/>
                <a:cs typeface="Arial"/>
                <a:sym typeface="Arial"/>
              </a:rPr>
              <a:t>Банк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39496" y="2639541"/>
            <a:ext cx="3489876" cy="632247"/>
          </a:xfrm>
          <a:prstGeom prst="roundRect">
            <a:avLst/>
          </a:prstGeom>
          <a:solidFill>
            <a:schemeClr val="bg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ru-RU" sz="1200" b="1" dirty="0">
                <a:latin typeface="Arial"/>
                <a:ea typeface="Arial"/>
                <a:cs typeface="Arial"/>
              </a:rPr>
              <a:t>Территориальный филиал НБРК 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3391945" y="3344276"/>
            <a:ext cx="229663" cy="388241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7586829" y="3344276"/>
            <a:ext cx="229663" cy="388241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Picture 3" descr="D:\OLGA\НАЦБАНК\пакет по фирменному стилю\клиенту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350" y="2673178"/>
            <a:ext cx="582166" cy="564971"/>
          </a:xfrm>
          <a:prstGeom prst="rect">
            <a:avLst/>
          </a:prstGeom>
          <a:noFill/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8" t="22972" r="31873" b="21008"/>
          <a:stretch/>
        </p:blipFill>
        <p:spPr>
          <a:xfrm>
            <a:off x="4385499" y="2680890"/>
            <a:ext cx="723393" cy="57871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3985CE3-CB2F-E6C7-B95E-3D2646B08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0239" y="1015611"/>
            <a:ext cx="352415" cy="35241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832654" y="1077000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kern="0" dirty="0">
                <a:cs typeface="Calibri" pitchFamily="34" charset="0"/>
              </a:rPr>
              <a:t>Экспортёр/импортёр </a:t>
            </a:r>
            <a:r>
              <a:rPr lang="ru-RU" sz="1600" u="sng" kern="0" dirty="0">
                <a:cs typeface="Calibri" pitchFamily="34" charset="0"/>
              </a:rPr>
              <a:t>обращается за получением УН  по валютному договору: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832654" y="1516355"/>
            <a:ext cx="7308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 indent="-171450">
              <a:buClr>
                <a:srgbClr val="376092"/>
              </a:buClr>
              <a:buFontTx/>
              <a:buChar char="-"/>
            </a:pPr>
            <a:r>
              <a:rPr lang="ru-RU" sz="1200" b="1" dirty="0">
                <a:cs typeface="Calibri Light" panose="020F0302020204030204" pitchFamily="34" charset="0"/>
              </a:rPr>
              <a:t>до начала исполнения обязательств </a:t>
            </a:r>
            <a:r>
              <a:rPr lang="ru-RU" sz="1200" dirty="0">
                <a:cs typeface="Calibri Light" panose="020F0302020204030204" pitchFamily="34" charset="0"/>
              </a:rPr>
              <a:t>по валютному договору любой из его сторон;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33704" y="1766500"/>
            <a:ext cx="74156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 indent="-171450">
              <a:buClr>
                <a:srgbClr val="376092"/>
              </a:buClr>
              <a:buFontTx/>
              <a:buChar char="-"/>
            </a:pPr>
            <a:r>
              <a:rPr lang="ru-RU" sz="1200" dirty="0">
                <a:cs typeface="Calibri Light" panose="020F0302020204030204" pitchFamily="34" charset="0"/>
              </a:rPr>
              <a:t>либо </a:t>
            </a:r>
            <a:r>
              <a:rPr lang="ru-RU" sz="1200" b="1" dirty="0">
                <a:cs typeface="Calibri Light" panose="020F0302020204030204" pitchFamily="34" charset="0"/>
              </a:rPr>
              <a:t>не позднее 30 календарных дней</a:t>
            </a:r>
            <a:r>
              <a:rPr lang="ru-RU" sz="1200" dirty="0">
                <a:cs typeface="Calibri Light" panose="020F0302020204030204" pitchFamily="34" charset="0"/>
              </a:rPr>
              <a:t> со дня принятия права требования или долга, </a:t>
            </a:r>
            <a:r>
              <a:rPr lang="ru-RU" sz="1200" b="1" dirty="0">
                <a:cs typeface="Calibri Light" panose="020F0302020204030204" pitchFamily="34" charset="0"/>
              </a:rPr>
              <a:t>но до начала исполнения обязательств</a:t>
            </a:r>
            <a:r>
              <a:rPr lang="ru-RU" sz="1200" dirty="0">
                <a:cs typeface="Calibri Light" panose="020F0302020204030204" pitchFamily="34" charset="0"/>
              </a:rPr>
              <a:t> по уступленному требованию (переведенному долгу) любой из его сторон в: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3391945" y="4673769"/>
            <a:ext cx="229663" cy="388241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830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6</a:t>
            </a:fld>
            <a:endParaRPr lang="ru" dirty="0">
              <a:solidFill>
                <a:srgbClr val="59595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493" y="271045"/>
            <a:ext cx="5170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Учётная регистрация валютного договора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50541" y="1013597"/>
            <a:ext cx="7717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>
                <a:cs typeface="Calibri" pitchFamily="34" charset="0"/>
              </a:rPr>
              <a:t>УН присваивается валютному договору, предусматривающему:</a:t>
            </a:r>
            <a:r>
              <a:rPr lang="ru-RU" b="1" i="1" kern="0" dirty="0">
                <a:latin typeface="Calibri" pitchFamily="34" charset="0"/>
                <a:cs typeface="Calibri" pitchFamily="34" charset="0"/>
              </a:rPr>
              <a:t/>
            </a:r>
            <a:br>
              <a:rPr lang="ru-RU" b="1" i="1" kern="0" dirty="0">
                <a:latin typeface="Calibri" pitchFamily="34" charset="0"/>
                <a:cs typeface="Calibri" pitchFamily="34" charset="0"/>
              </a:rPr>
            </a:b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2818EE01-0162-F1D3-4661-029960E70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53" y="1103701"/>
            <a:ext cx="658559" cy="658559"/>
          </a:xfrm>
          <a:prstGeom prst="rect">
            <a:avLst/>
          </a:prstGeom>
        </p:spPr>
      </p:pic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117055" y="1335856"/>
            <a:ext cx="7752913" cy="178189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 marL="285750" indent="-285750">
              <a:buFont typeface="Arial" charset="0"/>
              <a:buChar char="•"/>
              <a:defRPr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поставку товара с пересечением границы РК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поставку товара без пересечения границы РК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оказание услуг/выполнение работ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уступку права требования/перевод долга 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40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передачу имущества в аренду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400" kern="0" dirty="0">
                <a:solidFill>
                  <a:schemeClr val="tx1"/>
                </a:solidFill>
                <a:latin typeface="+mn-lt"/>
                <a:ea typeface="Calibri"/>
                <a:cs typeface="Calibri" pitchFamily="34" charset="0"/>
              </a:rPr>
              <a:t>передачу частично исключительных прав на объекты интеллектуальной</a:t>
            </a:r>
          </a:p>
          <a:p>
            <a:pPr>
              <a:defRPr/>
            </a:pPr>
            <a:r>
              <a:rPr lang="ru-RU" sz="1400" kern="0" dirty="0">
                <a:solidFill>
                  <a:schemeClr val="tx1"/>
                </a:solidFill>
                <a:latin typeface="+mn-lt"/>
                <a:ea typeface="Calibri"/>
                <a:cs typeface="Calibri" pitchFamily="34" charset="0"/>
              </a:rPr>
              <a:t>      собственности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приобретение или погашение электронных денег</a:t>
            </a:r>
            <a:endParaRPr lang="ru-RU" sz="1400" kern="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endParaRPr lang="ru-RU" sz="1400" kern="0" dirty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>
              <a:defRPr/>
            </a:pPr>
            <a:endParaRPr lang="ru-RU" sz="1400" kern="0" dirty="0">
              <a:solidFill>
                <a:schemeClr val="tx1"/>
              </a:solidFill>
              <a:latin typeface="+mn-lt"/>
              <a:ea typeface="Calibri"/>
              <a:cs typeface="Calibri" pitchFamily="34" charset="0"/>
            </a:endParaRPr>
          </a:p>
          <a:p>
            <a:pPr>
              <a:defRPr/>
            </a:pPr>
            <a:endParaRPr lang="ru-RU" sz="1400" kern="0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26074" y="3309164"/>
            <a:ext cx="3035438" cy="486379"/>
          </a:xfrm>
          <a:prstGeom prst="roundRect">
            <a:avLst/>
          </a:prstGeom>
          <a:solidFill>
            <a:schemeClr val="bg1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ru-RU" sz="1600" b="1" dirty="0">
                <a:latin typeface="Arial"/>
                <a:ea typeface="Arial"/>
                <a:cs typeface="Arial"/>
                <a:sym typeface="Arial"/>
              </a:rPr>
              <a:t>В случаях, если: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80848" y="4353717"/>
            <a:ext cx="3234710" cy="8640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ea typeface="Cambria" pitchFamily="18" charset="0"/>
                <a:cs typeface="Calibri" pitchFamily="34" charset="0"/>
              </a:rPr>
              <a:t>Сумма валютного договора по экспорту или импорту на дату его заключения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ea typeface="Cambria" pitchFamily="18" charset="0"/>
                <a:cs typeface="Calibri" pitchFamily="34" charset="0"/>
              </a:rPr>
              <a:t>&gt; </a:t>
            </a:r>
            <a:r>
              <a:rPr lang="ru-RU" sz="1200" b="1" u="sng" dirty="0">
                <a:solidFill>
                  <a:srgbClr val="FF0000"/>
                </a:solidFill>
                <a:ea typeface="Cambria" pitchFamily="18" charset="0"/>
                <a:cs typeface="Calibri" pitchFamily="34" charset="0"/>
              </a:rPr>
              <a:t>50 тыс. </a:t>
            </a:r>
            <a:r>
              <a:rPr lang="en-US" sz="1200" b="1" u="sng" dirty="0">
                <a:solidFill>
                  <a:srgbClr val="FF0000"/>
                </a:solidFill>
                <a:ea typeface="Cambria" pitchFamily="18" charset="0"/>
                <a:cs typeface="Calibri" pitchFamily="34" charset="0"/>
              </a:rPr>
              <a:t>$ </a:t>
            </a:r>
            <a:r>
              <a:rPr lang="ru-RU" sz="1200" dirty="0">
                <a:solidFill>
                  <a:srgbClr val="FF0000"/>
                </a:solidFill>
                <a:cs typeface="Calibri" pitchFamily="34" charset="0"/>
              </a:rPr>
              <a:t>в эквиваленте</a:t>
            </a:r>
            <a:r>
              <a:rPr lang="ru-RU" sz="1200" dirty="0">
                <a:solidFill>
                  <a:schemeClr val="tx1"/>
                </a:solidFill>
                <a:cs typeface="Calibri" pitchFamily="34" charset="0"/>
              </a:rPr>
              <a:t>* 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71360" y="4353717"/>
            <a:ext cx="3390394" cy="8640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cs typeface="Calibri" pitchFamily="34" charset="0"/>
              </a:rPr>
              <a:t>Сумма валютного договора по экспорту или импорту на дату его заключения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cs typeface="Calibri" pitchFamily="34" charset="0"/>
              </a:rPr>
              <a:t>НЕ УКАЗАНА</a:t>
            </a:r>
            <a:endParaRPr lang="ru-RU" sz="1200" dirty="0">
              <a:solidFill>
                <a:srgbClr val="FF0000"/>
              </a:solidFill>
              <a:cs typeface="Calibri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4380411" y="3804600"/>
            <a:ext cx="1163382" cy="54006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543793" y="3795543"/>
            <a:ext cx="1309853" cy="54911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122567" y="5622302"/>
            <a:ext cx="8339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kern="0" dirty="0">
                <a:cs typeface="Calibri" pitchFamily="34" charset="0"/>
              </a:rPr>
              <a:t>* Если валютный договор выражен в валюте,  отличной от доллара США, и в таком договоре отсутствует указание на обменный курс по отношению к доллару США, для определения эквивалента суммы валютного договора в долларах США пересчет осуществляется с использованием официального курса обмена валют </a:t>
            </a:r>
            <a:r>
              <a:rPr lang="ru-RU" sz="1200" u="sng" kern="0" dirty="0">
                <a:cs typeface="Calibri" pitchFamily="34" charset="0"/>
              </a:rPr>
              <a:t>на дату подписания </a:t>
            </a:r>
            <a:r>
              <a:rPr lang="ru-RU" sz="1200" kern="0" dirty="0">
                <a:cs typeface="Calibri" pitchFamily="34" charset="0"/>
              </a:rPr>
              <a:t>такого договора (в случае ее отсутствия – </a:t>
            </a:r>
            <a:r>
              <a:rPr lang="ru-RU" sz="1200" u="sng" kern="0" dirty="0">
                <a:cs typeface="Calibri" pitchFamily="34" charset="0"/>
              </a:rPr>
              <a:t>на дату вступления </a:t>
            </a:r>
            <a:r>
              <a:rPr lang="ru-RU" sz="1200" kern="0" dirty="0">
                <a:cs typeface="Calibri" pitchFamily="34" charset="0"/>
              </a:rPr>
              <a:t>договора в силу)</a:t>
            </a:r>
            <a:endParaRPr lang="ru-RU" sz="1200" b="1" kern="0" dirty="0">
              <a:cs typeface="Calibri" pitchFamily="34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4B131730-8E0C-8935-B638-459F7E203E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803" y="5667414"/>
            <a:ext cx="550209" cy="55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7</a:t>
            </a:fld>
            <a:endParaRPr lang="ru" dirty="0">
              <a:solidFill>
                <a:srgbClr val="59595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493" y="271045"/>
            <a:ext cx="5170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Учётная регистрация валютного договора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70561" y="1030948"/>
            <a:ext cx="814894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b="1" dirty="0">
                <a:cs typeface="Times New Roman" panose="02020603050405020304" pitchFamily="18" charset="0"/>
              </a:rPr>
              <a:t>Экспортёр/импортёр для получения УН представляет в банк: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70561" y="1421885"/>
            <a:ext cx="7887791" cy="9387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/>
              <a:t> </a:t>
            </a:r>
            <a:r>
              <a:rPr lang="ru-RU" sz="1500" dirty="0">
                <a:cs typeface="Calibri" pitchFamily="34" charset="0"/>
              </a:rPr>
              <a:t>Оригинал или копию валютного договора;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dirty="0">
                <a:cs typeface="Calibri" pitchFamily="34" charset="0"/>
              </a:rPr>
              <a:t> Заявление о принятии валютного договора на валютный контроль по форме   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ru-RU" sz="1500" dirty="0">
                <a:cs typeface="Calibri" pitchFamily="34" charset="0"/>
              </a:rPr>
              <a:t>     прил. 3  к Правилам ЭИВК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069681" y="2391022"/>
            <a:ext cx="5796644" cy="226523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600" dirty="0">
              <a:cs typeface="Calibri" pitchFamily="34" charset="0"/>
            </a:endParaRPr>
          </a:p>
          <a:p>
            <a:pPr algn="just">
              <a:defRPr/>
            </a:pPr>
            <a:r>
              <a:rPr lang="ru-RU" sz="1400" dirty="0">
                <a:cs typeface="Calibri" pitchFamily="34" charset="0"/>
              </a:rPr>
              <a:t>Работник банка </a:t>
            </a:r>
            <a:r>
              <a:rPr lang="ru-RU" sz="1400" u="sng" dirty="0">
                <a:cs typeface="Calibri" pitchFamily="34" charset="0"/>
              </a:rPr>
              <a:t>в течение 2 рабочих дней</a:t>
            </a:r>
            <a:r>
              <a:rPr lang="ru-RU" sz="1400" dirty="0">
                <a:cs typeface="Calibri" pitchFamily="34" charset="0"/>
              </a:rPr>
              <a:t> со дня подачи документов:</a:t>
            </a:r>
            <a:endParaRPr lang="en-US" sz="1400" dirty="0">
              <a:cs typeface="Calibri" pitchFamily="34" charset="0"/>
            </a:endParaRPr>
          </a:p>
          <a:p>
            <a:pPr algn="just">
              <a:defRPr/>
            </a:pPr>
            <a:endParaRPr lang="ru-RU" sz="1400" dirty="0">
              <a:cs typeface="Calibri" pitchFamily="34" charset="0"/>
            </a:endParaRPr>
          </a:p>
          <a:p>
            <a:pPr marL="285750" indent="-285750" algn="just">
              <a:lnSpc>
                <a:spcPct val="120000"/>
              </a:lnSpc>
              <a:buBlip>
                <a:blip r:embed="rId2"/>
              </a:buBlip>
              <a:defRPr/>
            </a:pPr>
            <a:r>
              <a:rPr lang="ru-RU" sz="1400" dirty="0">
                <a:cs typeface="Calibri" pitchFamily="34" charset="0"/>
              </a:rPr>
              <a:t>указывает УН, дату его присвоения, наименование банка, сведения об экспортере/импортере на первом или последнем листе оригинала или копии валютного договора;</a:t>
            </a:r>
          </a:p>
          <a:p>
            <a:pPr marL="285750" indent="-285750" algn="just">
              <a:lnSpc>
                <a:spcPct val="120000"/>
              </a:lnSpc>
              <a:buBlip>
                <a:blip r:embed="rId2"/>
              </a:buBlip>
              <a:defRPr/>
            </a:pPr>
            <a:r>
              <a:rPr lang="ru-RU" sz="1400" dirty="0">
                <a:cs typeface="Calibri" pitchFamily="34" charset="0"/>
              </a:rPr>
              <a:t>заверяет своей подписью</a:t>
            </a:r>
            <a:r>
              <a:rPr lang="en-US" sz="1400" dirty="0">
                <a:cs typeface="Calibri" pitchFamily="34" charset="0"/>
              </a:rPr>
              <a:t>, </a:t>
            </a:r>
            <a:r>
              <a:rPr lang="ru-RU" sz="1400" dirty="0">
                <a:cs typeface="Calibri" pitchFamily="34" charset="0"/>
              </a:rPr>
              <a:t>указывает ФИО. </a:t>
            </a:r>
            <a:endParaRPr lang="en-US" sz="1400" dirty="0">
              <a:cs typeface="Calibri" pitchFamily="34" charset="0"/>
            </a:endParaRPr>
          </a:p>
          <a:p>
            <a:pPr algn="just">
              <a:defRPr/>
            </a:pPr>
            <a:endParaRPr lang="ru-RU" sz="1600" dirty="0">
              <a:cs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7293" y="5072424"/>
            <a:ext cx="9289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dirty="0">
                <a:cs typeface="Calibri" pitchFamily="34" charset="0"/>
              </a:rPr>
              <a:t>Один экземпляр копии валютного договора по экспорту/импорту  с отметкой о присвоении УН остается в Банке, второй – передается экспортеру/импортеру.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20EAAE4-73F1-2BF3-22DB-8C36C51FB720}"/>
              </a:ext>
            </a:extLst>
          </p:cNvPr>
          <p:cNvSpPr/>
          <p:nvPr/>
        </p:nvSpPr>
        <p:spPr>
          <a:xfrm>
            <a:off x="553695" y="5833692"/>
            <a:ext cx="9124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cs typeface="Calibri" pitchFamily="34" charset="0"/>
              </a:rPr>
              <a:t>Одному валютному договору по экспорту/импорту  присваивается только один УН.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68" y="2608933"/>
            <a:ext cx="2903710" cy="18294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694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8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9493" y="283420"/>
            <a:ext cx="2995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получении УН: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11702" y="1512308"/>
            <a:ext cx="7541304" cy="11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cs typeface="Calibri" pitchFamily="34" charset="0"/>
              </a:rPr>
              <a:t>наличие в валютном договоре условий (с учетом всех изменений и дополнений), противоречащих требованиям валютного законодательства РК (в т.ч. расчеты наличными, отсутствие сроков исполнения обязательств нерезидентом и др.)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11702" y="3105019"/>
            <a:ext cx="7541304" cy="95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cs typeface="Calibri" pitchFamily="34" charset="0"/>
              </a:rPr>
              <a:t>несоответствие подписи экспортера/импортера в заявлении о принятии валютного договора по экспорту/импорту на валютный контроль образцу подписи в документе с образцами подписей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48332" y="4543954"/>
            <a:ext cx="7417588" cy="90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cs typeface="Calibri" pitchFamily="34" charset="0"/>
              </a:rPr>
              <a:t>по основаниям, предусмотренным Законом РК </a:t>
            </a:r>
            <a:r>
              <a:rPr lang="ru-RU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О противодействии легализации (отмыванию) доходов, полученных преступным путем, и финансированию терроризма (Закон ПОДФТ)</a:t>
            </a:r>
            <a:endParaRPr lang="ru-RU" sz="1600" b="1" dirty="0">
              <a:solidFill>
                <a:srgbClr val="FF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09" y="1590844"/>
            <a:ext cx="561301" cy="5613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65" y="4617177"/>
            <a:ext cx="561301" cy="5613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10" y="3148562"/>
            <a:ext cx="561301" cy="56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2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srgbClr val="595959"/>
                </a:solidFill>
              </a:rPr>
              <a:pPr/>
              <a:t>9</a:t>
            </a:fld>
            <a:endParaRPr lang="ru">
              <a:solidFill>
                <a:srgbClr val="59595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0172" y="266003"/>
            <a:ext cx="6228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Репатриация национальной и иностранной валюты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71019" y="990130"/>
            <a:ext cx="6111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Репатриация национальной и иностранной валюты – это </a:t>
            </a:r>
            <a:r>
              <a:rPr lang="ru-RU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на банковские счета:</a:t>
            </a:r>
            <a:r>
              <a:rPr lang="ru-RU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16433" y="1619964"/>
            <a:ext cx="56534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2" indent="-171450">
              <a:buSzPct val="120000"/>
              <a:buBlip>
                <a:blip r:embed="rId2"/>
              </a:buBlip>
              <a:defRPr/>
            </a:pPr>
            <a:r>
              <a:rPr lang="ru-RU" sz="11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200" dirty="0">
                <a:cs typeface="Calibri" pitchFamily="34" charset="0"/>
              </a:rPr>
              <a:t>выручки от экспорта;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9302" y="2595039"/>
            <a:ext cx="11373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cs typeface="Calibri" pitchFamily="34" charset="0"/>
              </a:rPr>
              <a:t>Срок репатриации </a:t>
            </a:r>
            <a:r>
              <a:rPr lang="ru-RU" dirty="0">
                <a:cs typeface="Calibri" pitchFamily="34" charset="0"/>
              </a:rPr>
              <a:t>– </a:t>
            </a:r>
            <a:r>
              <a:rPr lang="ru-RU" sz="1600" dirty="0">
                <a:cs typeface="Calibri" pitchFamily="34" charset="0"/>
              </a:rPr>
              <a:t>этот срок, рассчитываемый экспортером/импортером </a:t>
            </a:r>
            <a:r>
              <a:rPr lang="ru-RU" sz="1600" b="1" dirty="0">
                <a:cs typeface="Calibri" pitchFamily="34" charset="0"/>
              </a:rPr>
              <a:t>самостоятельно</a:t>
            </a:r>
            <a:r>
              <a:rPr lang="ru-RU" sz="1600" dirty="0">
                <a:cs typeface="Calibri" pitchFamily="34" charset="0"/>
              </a:rPr>
              <a:t>, исходя из условий исполнения обязательств сторонами по валютному договору, период времени между: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69668" y="3315005"/>
            <a:ext cx="55165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2" indent="-285750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cs typeface="Calibri" pitchFamily="34" charset="0"/>
              </a:rPr>
              <a:t>датой экспорта и датой поступления валюты в оплату экспорта;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69669" y="3620906"/>
            <a:ext cx="768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cs typeface="Calibri" pitchFamily="34" charset="0"/>
              </a:rPr>
              <a:t>датой платежа/перевода по импорту и датой возврата неиспользованного авансового платежа по импорту в случае неисполнения и/или неполного исполнения обязательств нерезидентом;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69669" y="4120420"/>
            <a:ext cx="779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cs typeface="Calibri" pitchFamily="34" charset="0"/>
              </a:rPr>
              <a:t>датой платежа/перевода по импорту и датой импорта в случае отсутствия в валютном договоре по импорту сроков возврата неиспользованного авансового платежа.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16433" y="187507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8650" lvl="2" indent="-171450">
              <a:buSzPct val="110000"/>
              <a:buBlip>
                <a:blip r:embed="rId2"/>
              </a:buBlip>
              <a:defRPr/>
            </a:pPr>
            <a:r>
              <a:rPr lang="ru-RU" sz="1200" dirty="0">
                <a:cs typeface="Calibri" pitchFamily="34" charset="0"/>
              </a:rPr>
              <a:t>валюты, переведенной резидентом в пользу нерезидента для      осуществления расчетов по импорту, в случаях неисполнения или неполного исполнения обязательств нерезидентом.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9302" y="4747571"/>
            <a:ext cx="114430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ru-RU" sz="1000" dirty="0">
                <a:cs typeface="Calibri" pitchFamily="34" charset="0"/>
              </a:rPr>
              <a:t>Если срок репатриации истёк, а сумма неисполненных нерезидентом обязательств по договору перед экспортёром/импортёром </a:t>
            </a:r>
            <a:r>
              <a:rPr lang="en-US" sz="1000" dirty="0">
                <a:cs typeface="Calibri" pitchFamily="34" charset="0"/>
              </a:rPr>
              <a:t>&gt;</a:t>
            </a:r>
            <a:r>
              <a:rPr lang="ru-RU" sz="1000" dirty="0">
                <a:cs typeface="Calibri" pitchFamily="34" charset="0"/>
              </a:rPr>
              <a:t> 50 тысяч</a:t>
            </a:r>
            <a:r>
              <a:rPr lang="en-US" sz="1000" dirty="0">
                <a:cs typeface="Calibri" pitchFamily="34" charset="0"/>
              </a:rPr>
              <a:t> $ </a:t>
            </a:r>
            <a:r>
              <a:rPr lang="ru-RU" sz="1000" dirty="0">
                <a:cs typeface="Calibri" pitchFamily="34" charset="0"/>
              </a:rPr>
              <a:t>в эквиваленте, то Банк в срок до 15 числа месяца, следующего за месяцем истечения срока репатриации, направляет лицевую карточку банковского контроля (ЛКБК) в НБ РК. Далее НБРК  перенаправляет ЛКБК в орган </a:t>
            </a:r>
            <a:r>
              <a:rPr lang="ru-RU" sz="1000" dirty="0" err="1">
                <a:cs typeface="Calibri" pitchFamily="34" charset="0"/>
              </a:rPr>
              <a:t>гос.доходов</a:t>
            </a:r>
            <a:r>
              <a:rPr lang="ru-RU" sz="1000" dirty="0">
                <a:cs typeface="Calibri" pitchFamily="34" charset="0"/>
              </a:rPr>
              <a:t> (КГД), а КГД – в территориальные подразделения органа </a:t>
            </a:r>
            <a:r>
              <a:rPr lang="ru-RU" sz="1000" dirty="0" err="1">
                <a:cs typeface="Calibri" pitchFamily="34" charset="0"/>
              </a:rPr>
              <a:t>гос.доходов</a:t>
            </a:r>
            <a:r>
              <a:rPr lang="ru-RU" sz="1000" dirty="0">
                <a:cs typeface="Calibri" pitchFamily="34" charset="0"/>
              </a:rPr>
              <a:t> (ДГД).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2607" y="5422804"/>
            <a:ext cx="11439759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ru-RU" sz="1000" dirty="0">
                <a:cs typeface="Calibri" pitchFamily="34" charset="0"/>
              </a:rPr>
              <a:t>ДГД, после сверки данных по движению товаров в информационных системах КГД и НБРК и установления факта нарушений валютного законодательства,  направляет запрос в адрес экспортера/импортера о представлении:</a:t>
            </a:r>
          </a:p>
          <a:p>
            <a:pPr marL="628650" lvl="2" indent="-171450" algn="just">
              <a:lnSpc>
                <a:spcPct val="130000"/>
              </a:lnSpc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cs typeface="Calibri" pitchFamily="34" charset="0"/>
              </a:rPr>
              <a:t>письменных пояснений о причинах необеспечения выполнения требования репатриации;</a:t>
            </a:r>
          </a:p>
          <a:p>
            <a:pPr marL="628650" lvl="2" indent="-171450" algn="just">
              <a:lnSpc>
                <a:spcPct val="130000"/>
              </a:lnSpc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cs typeface="Calibri" pitchFamily="34" charset="0"/>
              </a:rPr>
              <a:t>документов, которые подтверждают наступление обстоятельств, влияющих на сроки и условия исполнения обязательств нерезидентом по валютному договору;</a:t>
            </a:r>
          </a:p>
          <a:p>
            <a:pPr marL="628650" lvl="2" indent="-171450" algn="just">
              <a:lnSpc>
                <a:spcPct val="130000"/>
              </a:lnSpc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ea typeface="Calibri" panose="020F0502020204030204" pitchFamily="34" charset="0"/>
                <a:cs typeface="Calibri" panose="020F0502020204030204" pitchFamily="34" charset="0"/>
              </a:rPr>
              <a:t>документов, подтверждающих исполнение обязательств нерезидентом по валютному договору по экспорту или импорту</a:t>
            </a:r>
            <a:r>
              <a:rPr lang="ru-RU" sz="1000" dirty="0">
                <a:cs typeface="Calibri" pitchFamily="34" charset="0"/>
              </a:rPr>
              <a:t>.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ru-RU" sz="1000" dirty="0">
                <a:cs typeface="Calibri" pitchFamily="34" charset="0"/>
              </a:rPr>
              <a:t> Запрошенные информация и документы  предоставляются экспортёром/ импортёром в сроки, указанные в запросе, но не позднее 15 рабочих дней с даты получения запроса.</a:t>
            </a:r>
          </a:p>
        </p:txBody>
      </p:sp>
    </p:spTree>
    <p:extLst>
      <p:ext uri="{BB962C8B-B14F-4D97-AF65-F5344CB8AC3E}">
        <p14:creationId xmlns:p14="http://schemas.microsoft.com/office/powerpoint/2010/main" val="4226608669"/>
      </p:ext>
    </p:extLst>
  </p:cSld>
  <p:clrMapOvr>
    <a:masterClrMapping/>
  </p:clrMapOvr>
</p:sld>
</file>

<file path=ppt/theme/theme1.xml><?xml version="1.0" encoding="utf-8"?>
<a:theme xmlns:a="http://schemas.openxmlformats.org/drawingml/2006/main" name="senteo 3.2">
  <a:themeElements>
    <a:clrScheme name="Senteo 3,2">
      <a:dk1>
        <a:srgbClr val="58595A"/>
      </a:dk1>
      <a:lt1>
        <a:srgbClr val="FFFFFF"/>
      </a:lt1>
      <a:dk2>
        <a:srgbClr val="000000"/>
      </a:dk2>
      <a:lt2>
        <a:srgbClr val="FFFFFF"/>
      </a:lt2>
      <a:accent1>
        <a:srgbClr val="27AAE1"/>
      </a:accent1>
      <a:accent2>
        <a:srgbClr val="40A8BA"/>
      </a:accent2>
      <a:accent3>
        <a:srgbClr val="A7A9AC"/>
      </a:accent3>
      <a:accent4>
        <a:srgbClr val="1C75BC"/>
      </a:accent4>
      <a:accent5>
        <a:srgbClr val="8DC63F"/>
      </a:accent5>
      <a:accent6>
        <a:srgbClr val="58595A"/>
      </a:accent6>
      <a:hlink>
        <a:srgbClr val="58595A"/>
      </a:hlink>
      <a:folHlink>
        <a:srgbClr val="58595A"/>
      </a:folHlink>
    </a:clrScheme>
    <a:fontScheme name="Cent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lnSpc>
            <a:spcPct val="90000"/>
          </a:lnSpc>
          <a:spcAft>
            <a:spcPts val="600"/>
          </a:spcAft>
          <a:defRPr sz="14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600"/>
          </a:spcAft>
          <a:defRPr sz="1400" dirty="0" err="1" smtClean="0"/>
        </a:defPPr>
      </a:lstStyle>
    </a:tx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43EC519E-7E06-D049-84BD-FB8CFE0FE070}" vid="{CF3CBFD5-25D2-7948-A250-3BDC5DF0ACB4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1909</Words>
  <Application>Microsoft Office PowerPoint</Application>
  <PresentationFormat>Широкоэкранный</PresentationFormat>
  <Paragraphs>165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Century Gothic</vt:lpstr>
      <vt:lpstr>Times New Roman</vt:lpstr>
      <vt:lpstr>Wingdings</vt:lpstr>
      <vt:lpstr>senteo 3.2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charter: название проекта</dc:title>
  <dc:creator>Alexander Katkov</dc:creator>
  <cp:lastModifiedBy>Ахметкалиева Алия Турсыновна</cp:lastModifiedBy>
  <cp:revision>73</cp:revision>
  <dcterms:created xsi:type="dcterms:W3CDTF">2023-05-11T09:35:38Z</dcterms:created>
  <dcterms:modified xsi:type="dcterms:W3CDTF">2024-01-19T08:12:57Z</dcterms:modified>
</cp:coreProperties>
</file>