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2" r:id="rId1"/>
  </p:sldMasterIdLst>
  <p:notesMasterIdLst>
    <p:notesMasterId r:id="rId12"/>
  </p:notesMasterIdLst>
  <p:handoutMasterIdLst>
    <p:handoutMasterId r:id="rId13"/>
  </p:handoutMasterIdLst>
  <p:sldIdLst>
    <p:sldId id="281" r:id="rId2"/>
    <p:sldId id="282" r:id="rId3"/>
    <p:sldId id="277" r:id="rId4"/>
    <p:sldId id="278" r:id="rId5"/>
    <p:sldId id="279" r:id="rId6"/>
    <p:sldId id="280" r:id="rId7"/>
    <p:sldId id="283" r:id="rId8"/>
    <p:sldId id="284" r:id="rId9"/>
    <p:sldId id="285" r:id="rId10"/>
    <p:sldId id="286" r:id="rId11"/>
  </p:sldIdLst>
  <p:sldSz cx="9144000" cy="6858000" type="screen4x3"/>
  <p:notesSz cx="6788150" cy="99171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CF2"/>
    <a:srgbClr val="EAFAEA"/>
    <a:srgbClr val="008000"/>
    <a:srgbClr val="FFF6D9"/>
    <a:srgbClr val="336600"/>
    <a:srgbClr val="73B442"/>
    <a:srgbClr val="F88614"/>
    <a:srgbClr val="2E5C00"/>
    <a:srgbClr val="742700"/>
    <a:srgbClr val="4D4D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53" autoAdjust="0"/>
    <p:restoredTop sz="98841" autoAdjust="0"/>
  </p:normalViewPr>
  <p:slideViewPr>
    <p:cSldViewPr>
      <p:cViewPr varScale="1">
        <p:scale>
          <a:sx n="117" d="100"/>
          <a:sy n="117" d="100"/>
        </p:scale>
        <p:origin x="-1596" y="-102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9CFB97-F7D2-4CA9-9858-C024B725167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B68A60F-A624-4453-9CE6-B014162B8B62}">
      <dgm:prSet custT="1"/>
      <dgm:spPr>
        <a:solidFill>
          <a:srgbClr val="F2FCF2"/>
        </a:solidFill>
        <a:ln w="6350">
          <a:solidFill>
            <a:schemeClr val="tx1"/>
          </a:solidFill>
        </a:ln>
      </dgm:spPr>
      <dgm:t>
        <a:bodyPr/>
        <a:lstStyle/>
        <a:p>
          <a:pPr rtl="0"/>
          <a:r>
            <a:rPr lang="ru-RU" sz="1400" dirty="0" smtClean="0">
              <a:solidFill>
                <a:schemeClr val="tx1"/>
              </a:solidFill>
            </a:rPr>
            <a:t>а) если ранее указанный срок репатриации не соответствует условиям валютного договора и (или) рассчитан без учёта порядка расчета срока репатриации согласно приложению 2 к  Правил ЭИВК</a:t>
          </a:r>
          <a:endParaRPr lang="ru-RU" sz="1400" dirty="0">
            <a:solidFill>
              <a:schemeClr val="tx1"/>
            </a:solidFill>
          </a:endParaRPr>
        </a:p>
      </dgm:t>
    </dgm:pt>
    <dgm:pt modelId="{E1707E73-75FA-4E7F-BA75-C21C63A06EA3}" type="parTrans" cxnId="{62B42118-BE7E-4A07-8011-FD5E4E60F164}">
      <dgm:prSet/>
      <dgm:spPr/>
      <dgm:t>
        <a:bodyPr/>
        <a:lstStyle/>
        <a:p>
          <a:endParaRPr lang="ru-RU"/>
        </a:p>
      </dgm:t>
    </dgm:pt>
    <dgm:pt modelId="{712AA8B8-BFA1-4CB2-8981-2D5944917AE3}" type="sibTrans" cxnId="{62B42118-BE7E-4A07-8011-FD5E4E60F164}">
      <dgm:prSet/>
      <dgm:spPr/>
      <dgm:t>
        <a:bodyPr/>
        <a:lstStyle/>
        <a:p>
          <a:endParaRPr lang="ru-RU"/>
        </a:p>
      </dgm:t>
    </dgm:pt>
    <dgm:pt modelId="{9BF4849D-5BF7-499E-AB7C-C1DBAAA416AE}" type="pres">
      <dgm:prSet presAssocID="{5F9CFB97-F7D2-4CA9-9858-C024B725167D}" presName="linear" presStyleCnt="0">
        <dgm:presLayoutVars>
          <dgm:animLvl val="lvl"/>
          <dgm:resizeHandles val="exact"/>
        </dgm:presLayoutVars>
      </dgm:prSet>
      <dgm:spPr/>
    </dgm:pt>
    <dgm:pt modelId="{82304CE5-A3FD-4087-A7F7-A1EB8F8AC049}" type="pres">
      <dgm:prSet presAssocID="{7B68A60F-A624-4453-9CE6-B014162B8B62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6E15112-E61E-4534-92BB-9ED2B5F94983}" type="presOf" srcId="{5F9CFB97-F7D2-4CA9-9858-C024B725167D}" destId="{9BF4849D-5BF7-499E-AB7C-C1DBAAA416AE}" srcOrd="0" destOrd="0" presId="urn:microsoft.com/office/officeart/2005/8/layout/vList2"/>
    <dgm:cxn modelId="{0589A1F2-7129-4A77-A65C-FC853B6C4EF2}" type="presOf" srcId="{7B68A60F-A624-4453-9CE6-B014162B8B62}" destId="{82304CE5-A3FD-4087-A7F7-A1EB8F8AC049}" srcOrd="0" destOrd="0" presId="urn:microsoft.com/office/officeart/2005/8/layout/vList2"/>
    <dgm:cxn modelId="{62B42118-BE7E-4A07-8011-FD5E4E60F164}" srcId="{5F9CFB97-F7D2-4CA9-9858-C024B725167D}" destId="{7B68A60F-A624-4453-9CE6-B014162B8B62}" srcOrd="0" destOrd="0" parTransId="{E1707E73-75FA-4E7F-BA75-C21C63A06EA3}" sibTransId="{712AA8B8-BFA1-4CB2-8981-2D5944917AE3}"/>
    <dgm:cxn modelId="{8E23D67C-037B-4FAA-9335-E714BEE3C6AE}" type="presParOf" srcId="{9BF4849D-5BF7-499E-AB7C-C1DBAAA416AE}" destId="{82304CE5-A3FD-4087-A7F7-A1EB8F8AC04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3ACD273-8544-46AD-91CE-0540F190A5E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B8A071B-3D04-493B-B4B1-A5EF51835C7D}">
      <dgm:prSet custT="1"/>
      <dgm:spPr>
        <a:solidFill>
          <a:srgbClr val="F2FCF2"/>
        </a:solidFill>
        <a:ln w="3175">
          <a:solidFill>
            <a:schemeClr val="tx1"/>
          </a:solidFill>
        </a:ln>
      </dgm:spPr>
      <dgm:t>
        <a:bodyPr/>
        <a:lstStyle/>
        <a:p>
          <a:pPr rtl="0"/>
          <a:r>
            <a:rPr lang="ru-RU" sz="1400" dirty="0" smtClean="0">
              <a:solidFill>
                <a:schemeClr val="tx1"/>
              </a:solidFill>
            </a:rPr>
            <a:t>б) при наличии документов, которыми подтверждается наступление обстоятельств, влияющих на сроки и условия исполнения обязательств сторонами по валютному договору:</a:t>
          </a:r>
        </a:p>
        <a:p>
          <a:pPr rtl="0"/>
          <a:r>
            <a:rPr lang="ru-RU" sz="1100" dirty="0" smtClean="0">
              <a:solidFill>
                <a:schemeClr val="tx1"/>
              </a:solidFill>
            </a:rPr>
            <a:t>- изменения и (или) дополнения в валютный договор;</a:t>
          </a:r>
        </a:p>
        <a:p>
          <a:pPr rtl="0"/>
          <a:r>
            <a:rPr lang="ru-RU" sz="1100" dirty="0" smtClean="0">
              <a:solidFill>
                <a:schemeClr val="tx1"/>
              </a:solidFill>
            </a:rPr>
            <a:t>- решения судебного или иного государственного органа, арбитража;</a:t>
          </a:r>
        </a:p>
        <a:p>
          <a:pPr rtl="0"/>
          <a:r>
            <a:rPr lang="ru-RU" sz="1100" dirty="0" smtClean="0">
              <a:solidFill>
                <a:schemeClr val="tx1"/>
              </a:solidFill>
            </a:rPr>
            <a:t>- документа уполномоченного органа иностранного государства, свидетельствующего о том, что нерезидент находится на стадии ликвидации или проходит процедуру банкротства</a:t>
          </a:r>
          <a:endParaRPr lang="ru-RU" sz="1100" dirty="0">
            <a:solidFill>
              <a:schemeClr val="tx1"/>
            </a:solidFill>
          </a:endParaRPr>
        </a:p>
      </dgm:t>
    </dgm:pt>
    <dgm:pt modelId="{2DAF8FC3-8E5F-4D6B-997A-43CC4961ED23}" type="parTrans" cxnId="{5B28C777-01C2-43FC-8F08-58E0682B1A7E}">
      <dgm:prSet/>
      <dgm:spPr/>
      <dgm:t>
        <a:bodyPr/>
        <a:lstStyle/>
        <a:p>
          <a:endParaRPr lang="ru-RU"/>
        </a:p>
      </dgm:t>
    </dgm:pt>
    <dgm:pt modelId="{E160D021-4061-4409-873F-45E6990CA736}" type="sibTrans" cxnId="{5B28C777-01C2-43FC-8F08-58E0682B1A7E}">
      <dgm:prSet/>
      <dgm:spPr/>
      <dgm:t>
        <a:bodyPr/>
        <a:lstStyle/>
        <a:p>
          <a:endParaRPr lang="ru-RU"/>
        </a:p>
      </dgm:t>
    </dgm:pt>
    <dgm:pt modelId="{9F3F9DF3-E703-4B82-A645-EFE2E621C41E}">
      <dgm:prSet/>
      <dgm:spPr/>
      <dgm:t>
        <a:bodyPr/>
        <a:lstStyle/>
        <a:p>
          <a:pPr rtl="0"/>
          <a:endParaRPr lang="ru-RU" dirty="0"/>
        </a:p>
      </dgm:t>
    </dgm:pt>
    <dgm:pt modelId="{EC8FD914-B3A4-4EED-8654-E677024E76E5}" type="parTrans" cxnId="{D2AB5CA7-1BC1-4947-88FD-D8E89055D205}">
      <dgm:prSet/>
      <dgm:spPr/>
      <dgm:t>
        <a:bodyPr/>
        <a:lstStyle/>
        <a:p>
          <a:endParaRPr lang="ru-RU"/>
        </a:p>
      </dgm:t>
    </dgm:pt>
    <dgm:pt modelId="{35D1C715-C98F-42CD-A3F9-9CCC5B359D65}" type="sibTrans" cxnId="{D2AB5CA7-1BC1-4947-88FD-D8E89055D205}">
      <dgm:prSet/>
      <dgm:spPr/>
      <dgm:t>
        <a:bodyPr/>
        <a:lstStyle/>
        <a:p>
          <a:endParaRPr lang="ru-RU"/>
        </a:p>
      </dgm:t>
    </dgm:pt>
    <dgm:pt modelId="{910EBC27-80EA-4736-96B3-9E94105A78EA}" type="pres">
      <dgm:prSet presAssocID="{83ACD273-8544-46AD-91CE-0540F190A5ED}" presName="linear" presStyleCnt="0">
        <dgm:presLayoutVars>
          <dgm:animLvl val="lvl"/>
          <dgm:resizeHandles val="exact"/>
        </dgm:presLayoutVars>
      </dgm:prSet>
      <dgm:spPr/>
    </dgm:pt>
    <dgm:pt modelId="{FE02AC35-8CB5-4B53-AF40-13EA5CB11759}" type="pres">
      <dgm:prSet presAssocID="{7B8A071B-3D04-493B-B4B1-A5EF51835C7D}" presName="parentText" presStyleLbl="node1" presStyleIdx="0" presStyleCnt="1" custLinFactY="11471" custLinFactNeighborX="-595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58BF63-CF1D-4F51-98F9-01E7F952CF53}" type="pres">
      <dgm:prSet presAssocID="{7B8A071B-3D04-493B-B4B1-A5EF51835C7D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934F480-6083-47D9-A2E3-F764AF177A1F}" type="presOf" srcId="{83ACD273-8544-46AD-91CE-0540F190A5ED}" destId="{910EBC27-80EA-4736-96B3-9E94105A78EA}" srcOrd="0" destOrd="0" presId="urn:microsoft.com/office/officeart/2005/8/layout/vList2"/>
    <dgm:cxn modelId="{5B28C777-01C2-43FC-8F08-58E0682B1A7E}" srcId="{83ACD273-8544-46AD-91CE-0540F190A5ED}" destId="{7B8A071B-3D04-493B-B4B1-A5EF51835C7D}" srcOrd="0" destOrd="0" parTransId="{2DAF8FC3-8E5F-4D6B-997A-43CC4961ED23}" sibTransId="{E160D021-4061-4409-873F-45E6990CA736}"/>
    <dgm:cxn modelId="{AC5C5C1D-39F9-4EB5-9E43-44BF8A837654}" type="presOf" srcId="{7B8A071B-3D04-493B-B4B1-A5EF51835C7D}" destId="{FE02AC35-8CB5-4B53-AF40-13EA5CB11759}" srcOrd="0" destOrd="0" presId="urn:microsoft.com/office/officeart/2005/8/layout/vList2"/>
    <dgm:cxn modelId="{434878AA-3593-4589-9380-5675F2D3B2DB}" type="presOf" srcId="{9F3F9DF3-E703-4B82-A645-EFE2E621C41E}" destId="{9558BF63-CF1D-4F51-98F9-01E7F952CF53}" srcOrd="0" destOrd="0" presId="urn:microsoft.com/office/officeart/2005/8/layout/vList2"/>
    <dgm:cxn modelId="{D2AB5CA7-1BC1-4947-88FD-D8E89055D205}" srcId="{7B8A071B-3D04-493B-B4B1-A5EF51835C7D}" destId="{9F3F9DF3-E703-4B82-A645-EFE2E621C41E}" srcOrd="0" destOrd="0" parTransId="{EC8FD914-B3A4-4EED-8654-E677024E76E5}" sibTransId="{35D1C715-C98F-42CD-A3F9-9CCC5B359D65}"/>
    <dgm:cxn modelId="{A12860B7-A65F-4B52-912D-A1B05501C7FB}" type="presParOf" srcId="{910EBC27-80EA-4736-96B3-9E94105A78EA}" destId="{FE02AC35-8CB5-4B53-AF40-13EA5CB11759}" srcOrd="0" destOrd="0" presId="urn:microsoft.com/office/officeart/2005/8/layout/vList2"/>
    <dgm:cxn modelId="{079E201A-3171-44C2-A647-CB3CD4C9220D}" type="presParOf" srcId="{910EBC27-80EA-4736-96B3-9E94105A78EA}" destId="{9558BF63-CF1D-4F51-98F9-01E7F952CF53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3FBBAF9-269C-4EA9-B941-1588FD68F36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620B804-84C8-404B-A6EC-DAB9C749EB13}">
      <dgm:prSet custT="1"/>
      <dgm:spPr>
        <a:solidFill>
          <a:srgbClr val="F2FCF2"/>
        </a:solidFill>
        <a:ln w="3175">
          <a:solidFill>
            <a:schemeClr val="tx1"/>
          </a:solidFill>
        </a:ln>
      </dgm:spPr>
      <dgm:t>
        <a:bodyPr/>
        <a:lstStyle/>
        <a:p>
          <a:pPr rtl="0"/>
          <a:r>
            <a:rPr lang="ru-RU" sz="1400" dirty="0" smtClean="0">
              <a:solidFill>
                <a:schemeClr val="tx1"/>
              </a:solidFill>
            </a:rPr>
            <a:t>в) возникновение обстоятельств непреодолимой силы, влияющих на изменение сроков и (или) условий исполнения обязательств сторонами по валютному договору</a:t>
          </a:r>
          <a:endParaRPr lang="ru-RU" sz="1400" dirty="0">
            <a:solidFill>
              <a:schemeClr val="tx1"/>
            </a:solidFill>
          </a:endParaRPr>
        </a:p>
      </dgm:t>
    </dgm:pt>
    <dgm:pt modelId="{EE4FCD3D-03E6-4990-85AE-50E8B871A8C2}" type="parTrans" cxnId="{5861C526-BD5F-4F9E-8D22-A74EB1B49D14}">
      <dgm:prSet/>
      <dgm:spPr/>
      <dgm:t>
        <a:bodyPr/>
        <a:lstStyle/>
        <a:p>
          <a:endParaRPr lang="ru-RU"/>
        </a:p>
      </dgm:t>
    </dgm:pt>
    <dgm:pt modelId="{B1183758-3B0A-4D05-814A-7519EAD88801}" type="sibTrans" cxnId="{5861C526-BD5F-4F9E-8D22-A74EB1B49D14}">
      <dgm:prSet/>
      <dgm:spPr/>
      <dgm:t>
        <a:bodyPr/>
        <a:lstStyle/>
        <a:p>
          <a:endParaRPr lang="ru-RU"/>
        </a:p>
      </dgm:t>
    </dgm:pt>
    <dgm:pt modelId="{C5DFE213-0498-4857-BA02-752D60680366}" type="pres">
      <dgm:prSet presAssocID="{F3FBBAF9-269C-4EA9-B941-1588FD68F36F}" presName="linear" presStyleCnt="0">
        <dgm:presLayoutVars>
          <dgm:animLvl val="lvl"/>
          <dgm:resizeHandles val="exact"/>
        </dgm:presLayoutVars>
      </dgm:prSet>
      <dgm:spPr/>
    </dgm:pt>
    <dgm:pt modelId="{91ED8856-2213-4869-9785-3B0C1CF0AC7D}" type="pres">
      <dgm:prSet presAssocID="{2620B804-84C8-404B-A6EC-DAB9C749EB13}" presName="parentText" presStyleLbl="node1" presStyleIdx="0" presStyleCnt="1" custLinFactNeighborX="-599" custLinFactNeighborY="63738">
        <dgm:presLayoutVars>
          <dgm:chMax val="0"/>
          <dgm:bulletEnabled val="1"/>
        </dgm:presLayoutVars>
      </dgm:prSet>
      <dgm:spPr/>
    </dgm:pt>
  </dgm:ptLst>
  <dgm:cxnLst>
    <dgm:cxn modelId="{5861C526-BD5F-4F9E-8D22-A74EB1B49D14}" srcId="{F3FBBAF9-269C-4EA9-B941-1588FD68F36F}" destId="{2620B804-84C8-404B-A6EC-DAB9C749EB13}" srcOrd="0" destOrd="0" parTransId="{EE4FCD3D-03E6-4990-85AE-50E8B871A8C2}" sibTransId="{B1183758-3B0A-4D05-814A-7519EAD88801}"/>
    <dgm:cxn modelId="{C7EC4B35-1162-48F1-92B9-FDB87B01F2F4}" type="presOf" srcId="{2620B804-84C8-404B-A6EC-DAB9C749EB13}" destId="{91ED8856-2213-4869-9785-3B0C1CF0AC7D}" srcOrd="0" destOrd="0" presId="urn:microsoft.com/office/officeart/2005/8/layout/vList2"/>
    <dgm:cxn modelId="{ED540603-DD03-40E4-8BFC-8C4939065D8C}" type="presOf" srcId="{F3FBBAF9-269C-4EA9-B941-1588FD68F36F}" destId="{C5DFE213-0498-4857-BA02-752D60680366}" srcOrd="0" destOrd="0" presId="urn:microsoft.com/office/officeart/2005/8/layout/vList2"/>
    <dgm:cxn modelId="{590728E6-EBB0-4F33-97EF-80F405459EB6}" type="presParOf" srcId="{C5DFE213-0498-4857-BA02-752D60680366}" destId="{91ED8856-2213-4869-9785-3B0C1CF0AC7D}" srcOrd="0" destOrd="0" presId="urn:microsoft.com/office/officeart/2005/8/layout/vList2"/>
  </dgm:cxnLst>
  <dgm:bg/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304CE5-A3FD-4087-A7F7-A1EB8F8AC049}">
      <dsp:nvSpPr>
        <dsp:cNvPr id="0" name=""/>
        <dsp:cNvSpPr/>
      </dsp:nvSpPr>
      <dsp:spPr>
        <a:xfrm>
          <a:off x="0" y="1488"/>
          <a:ext cx="6072186" cy="861120"/>
        </a:xfrm>
        <a:prstGeom prst="roundRect">
          <a:avLst/>
        </a:prstGeom>
        <a:solidFill>
          <a:srgbClr val="F2FCF2"/>
        </a:solidFill>
        <a:ln w="63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а) если ранее указанный срок репатриации не соответствует условиям валютного договора и (или) рассчитан без учёта порядка расчета срока репатриации согласно приложению 2 к  Правил ЭИВК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42036" y="43524"/>
        <a:ext cx="5988114" cy="7770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02AC35-8CB5-4B53-AF40-13EA5CB11759}">
      <dsp:nvSpPr>
        <dsp:cNvPr id="0" name=""/>
        <dsp:cNvSpPr/>
      </dsp:nvSpPr>
      <dsp:spPr>
        <a:xfrm>
          <a:off x="0" y="203257"/>
          <a:ext cx="6048672" cy="1740960"/>
        </a:xfrm>
        <a:prstGeom prst="roundRect">
          <a:avLst/>
        </a:prstGeom>
        <a:solidFill>
          <a:srgbClr val="F2FCF2"/>
        </a:solidFill>
        <a:ln w="317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б) при наличии документов, которыми подтверждается наступление обстоятельств, влияющих на сроки и условия исполнения обязательств сторонами по валютному договору:</a:t>
          </a:r>
        </a:p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solidFill>
                <a:schemeClr val="tx1"/>
              </a:solidFill>
            </a:rPr>
            <a:t>- изменения и (или) дополнения в валютный договор;</a:t>
          </a:r>
        </a:p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solidFill>
                <a:schemeClr val="tx1"/>
              </a:solidFill>
            </a:rPr>
            <a:t>- решения судебного или иного государственного органа, арбитража;</a:t>
          </a:r>
        </a:p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solidFill>
                <a:schemeClr val="tx1"/>
              </a:solidFill>
            </a:rPr>
            <a:t>- документа уполномоченного органа иностранного государства, свидетельствующего о том, что нерезидент находится на стадии ликвидации или проходит процедуру банкротства</a:t>
          </a:r>
          <a:endParaRPr lang="ru-RU" sz="1100" kern="1200" dirty="0">
            <a:solidFill>
              <a:schemeClr val="tx1"/>
            </a:solidFill>
          </a:endParaRPr>
        </a:p>
      </dsp:txBody>
      <dsp:txXfrm>
        <a:off x="84987" y="288244"/>
        <a:ext cx="5878698" cy="1570986"/>
      </dsp:txXfrm>
    </dsp:sp>
    <dsp:sp modelId="{9558BF63-CF1D-4F51-98F9-01E7F952CF53}">
      <dsp:nvSpPr>
        <dsp:cNvPr id="0" name=""/>
        <dsp:cNvSpPr/>
      </dsp:nvSpPr>
      <dsp:spPr>
        <a:xfrm>
          <a:off x="0" y="1743228"/>
          <a:ext cx="6048672" cy="198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45" tIns="15240" rIns="85344" bIns="15240" numCol="1" spcCol="1270" anchor="t" anchorCtr="0">
          <a:noAutofit/>
        </a:bodyPr>
        <a:lstStyle/>
        <a:p>
          <a:pPr marL="57150" lvl="1" indent="-57150" algn="l" defTabSz="4000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900" kern="1200" dirty="0"/>
        </a:p>
      </dsp:txBody>
      <dsp:txXfrm>
        <a:off x="0" y="1743228"/>
        <a:ext cx="6048672" cy="1987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ED8856-2213-4869-9785-3B0C1CF0AC7D}">
      <dsp:nvSpPr>
        <dsp:cNvPr id="0" name=""/>
        <dsp:cNvSpPr/>
      </dsp:nvSpPr>
      <dsp:spPr>
        <a:xfrm>
          <a:off x="0" y="17388"/>
          <a:ext cx="6012668" cy="954720"/>
        </a:xfrm>
        <a:prstGeom prst="roundRect">
          <a:avLst/>
        </a:prstGeom>
        <a:solidFill>
          <a:srgbClr val="F2FCF2"/>
        </a:solidFill>
        <a:ln w="317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в) возникновение обстоятельств непреодолимой силы, влияющих на изменение сроков и (или) условий исполнения обязательств сторонами по валютному договору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46606" y="63994"/>
        <a:ext cx="5919456" cy="8615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endParaRPr lang="ru-RU" altLang="ru-RU"/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3338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endParaRPr lang="ru-RU" altLang="ru-RU"/>
          </a:p>
        </p:txBody>
      </p:sp>
      <p:sp>
        <p:nvSpPr>
          <p:cNvPr id="163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0225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endParaRPr lang="ru-RU" altLang="ru-RU"/>
          </a:p>
        </p:txBody>
      </p:sp>
      <p:sp>
        <p:nvSpPr>
          <p:cNvPr id="163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3338" y="9420225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7DF211C3-B9BF-407D-A756-C0B853FDA37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0904233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endParaRPr lang="ru-RU" altLang="ru-RU"/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3338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endParaRPr lang="ru-RU" altLang="ru-RU"/>
          </a:p>
        </p:txBody>
      </p:sp>
      <p:sp>
        <p:nvSpPr>
          <p:cNvPr id="645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56175" cy="3717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40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0113"/>
            <a:ext cx="5432425" cy="446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</a:p>
        </p:txBody>
      </p:sp>
      <p:sp>
        <p:nvSpPr>
          <p:cNvPr id="214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0225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endParaRPr lang="ru-RU" altLang="ru-RU"/>
          </a:p>
        </p:txBody>
      </p:sp>
      <p:sp>
        <p:nvSpPr>
          <p:cNvPr id="214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3338" y="9420225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4C7DEA19-2075-4F98-BB8F-40E28BBBC8F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7361173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cid:image001.jpg@01CF113A.4F89CCC0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 bwMode="auto">
          <a:xfrm>
            <a:off x="85743" y="6239089"/>
            <a:ext cx="1188132" cy="596598"/>
          </a:xfrm>
          <a:prstGeom prst="rect">
            <a:avLst/>
          </a:prstGeom>
          <a:solidFill>
            <a:schemeClr val="bg1"/>
          </a:solidFill>
          <a:ln w="9525" cap="rnd" cmpd="sng" algn="ctr">
            <a:solidFill>
              <a:schemeClr val="bg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pic>
        <p:nvPicPr>
          <p:cNvPr id="82946" name="Рисунок 1" descr="Logo_green gold_EPS"/>
          <p:cNvPicPr>
            <a:picLocks noChangeAspect="1" noChangeArrowheads="1"/>
          </p:cNvPicPr>
          <p:nvPr userDrawn="1"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092" y="6297407"/>
            <a:ext cx="2267744" cy="551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9450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9959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20276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2860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94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Line 15"/>
          <p:cNvSpPr>
            <a:spLocks noChangeShapeType="1"/>
          </p:cNvSpPr>
          <p:nvPr userDrawn="1"/>
        </p:nvSpPr>
        <p:spPr bwMode="auto">
          <a:xfrm>
            <a:off x="250825" y="765175"/>
            <a:ext cx="8713788" cy="0"/>
          </a:xfrm>
          <a:prstGeom prst="line">
            <a:avLst/>
          </a:prstGeom>
          <a:noFill/>
          <a:ln w="38100" cmpd="dbl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Rectangle 199"/>
          <p:cNvSpPr>
            <a:spLocks noChangeArrowheads="1"/>
          </p:cNvSpPr>
          <p:nvPr userDrawn="1"/>
        </p:nvSpPr>
        <p:spPr bwMode="auto">
          <a:xfrm>
            <a:off x="1042988" y="188913"/>
            <a:ext cx="6985000" cy="487362"/>
          </a:xfrm>
          <a:prstGeom prst="rect">
            <a:avLst/>
          </a:prstGeom>
          <a:solidFill>
            <a:srgbClr val="00808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162000" anchor="ctr"/>
          <a:lstStyle>
            <a:lvl1pPr algn="ctr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algn="ctr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algn="ctr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ctr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ctr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ko-KR" sz="1600" b="1" dirty="0">
              <a:solidFill>
                <a:schemeClr val="bg1"/>
              </a:solidFill>
              <a:latin typeface="Arial" pitchFamily="34" charset="0"/>
              <a:ea typeface="Gulim" pitchFamily="34" charset="-127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2988" y="188914"/>
            <a:ext cx="6985000" cy="487362"/>
          </a:xfrm>
          <a:prstGeom prst="rect">
            <a:avLst/>
          </a:prstGeom>
        </p:spPr>
        <p:txBody>
          <a:bodyPr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8102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684176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6379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8586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243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7427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250228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569877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cid:image001.jpg@01CF113A.4F89CCC0" TargetMode="Externa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 bwMode="auto">
          <a:xfrm>
            <a:off x="85743" y="6239089"/>
            <a:ext cx="1188132" cy="596598"/>
          </a:xfrm>
          <a:prstGeom prst="rect">
            <a:avLst/>
          </a:prstGeom>
          <a:solidFill>
            <a:schemeClr val="bg1"/>
          </a:solidFill>
          <a:ln w="9525" cap="rnd" cmpd="sng" algn="ctr">
            <a:solidFill>
              <a:schemeClr val="bg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pic>
        <p:nvPicPr>
          <p:cNvPr id="3" name="Рисунок 1" descr="Logo_green gold_EPS"/>
          <p:cNvPicPr>
            <a:picLocks noChangeAspect="1" noChangeArrowheads="1"/>
          </p:cNvPicPr>
          <p:nvPr userDrawn="1"/>
        </p:nvPicPr>
        <p:blipFill>
          <a:blip r:embed="rId16" r:link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092" y="6297407"/>
            <a:ext cx="2267744" cy="551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4" r:id="rId12"/>
    <p:sldLayoutId id="2147483665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5D8787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5D8787"/>
          </a:solidFill>
          <a:latin typeface="FreeSet" pitchFamily="2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5D8787"/>
          </a:solidFill>
          <a:latin typeface="FreeSet" pitchFamily="2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5D8787"/>
          </a:solidFill>
          <a:latin typeface="FreeSet" pitchFamily="2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5D8787"/>
          </a:solidFill>
          <a:latin typeface="FreeSet" pitchFamily="2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rgbClr val="5D8787"/>
          </a:solidFill>
          <a:latin typeface="FreeSet" pitchFamily="2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rgbClr val="5D8787"/>
          </a:solidFill>
          <a:latin typeface="FreeSet" pitchFamily="2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rgbClr val="5D8787"/>
          </a:solidFill>
          <a:latin typeface="FreeSet" pitchFamily="2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rgbClr val="5D8787"/>
          </a:solidFill>
          <a:latin typeface="FreeSet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1400" b="1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bg1"/>
          </a:solidFill>
          <a:latin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bg1"/>
          </a:solidFill>
          <a:latin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bg1"/>
          </a:solidFill>
          <a:latin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bg1"/>
          </a:solidFill>
          <a:latin typeface="Arial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bg1"/>
          </a:solidFill>
          <a:latin typeface="Arial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bg1"/>
          </a:solidFill>
          <a:latin typeface="Arial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bg1"/>
          </a:solidFill>
          <a:latin typeface="Arial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bg1"/>
          </a:solidFill>
          <a:latin typeface="Arial" pitchFamily="34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9612" y="1700808"/>
            <a:ext cx="68767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Учетная регистрация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валютного договора</a:t>
            </a: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экспорту или импорту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47554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575556" y="440668"/>
            <a:ext cx="7848873" cy="504056"/>
          </a:xfrm>
          <a:prstGeom prst="rect">
            <a:avLst/>
          </a:prstGeom>
          <a:solidFill>
            <a:schemeClr val="accent3"/>
          </a:solidFill>
        </p:spPr>
        <p:txBody>
          <a:bodyPr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5D8787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5D8787"/>
                </a:solidFill>
                <a:latin typeface="FreeSet" pitchFamily="2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5D8787"/>
                </a:solidFill>
                <a:latin typeface="FreeSet" pitchFamily="2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5D8787"/>
                </a:solidFill>
                <a:latin typeface="FreeSet" pitchFamily="2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5D8787"/>
                </a:solidFill>
                <a:latin typeface="FreeSet" pitchFamily="2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D8787"/>
                </a:solidFill>
                <a:latin typeface="FreeSet" pitchFamily="2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D8787"/>
                </a:solidFill>
                <a:latin typeface="FreeSet" pitchFamily="2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D8787"/>
                </a:solidFill>
                <a:latin typeface="FreeSet" pitchFamily="2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D8787"/>
                </a:solidFill>
                <a:latin typeface="FreeSet" pitchFamily="2" charset="0"/>
              </a:defRPr>
            </a:lvl9pPr>
          </a:lstStyle>
          <a:p>
            <a:pPr algn="ctr">
              <a:defRPr/>
            </a:pPr>
            <a:r>
              <a:rPr lang="ru-RU" sz="2000" b="1" kern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Снятие договора с учетной регистрации</a:t>
            </a:r>
            <a:endParaRPr lang="ru-RU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sz="2000" b="1" kern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</a:t>
            </a:r>
            <a:endParaRPr lang="ru-RU" sz="2000" b="1" kern="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96406" y="1124744"/>
            <a:ext cx="763284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eaLnBrk="1" hangingPunct="1">
              <a:buFont typeface="Wingdings" panose="05000000000000000000" pitchFamily="2" charset="2"/>
              <a:buChar char="Ø"/>
              <a:defRPr/>
            </a:pPr>
            <a:r>
              <a:rPr lang="ru-RU" sz="1400" dirty="0" smtClean="0">
                <a:latin typeface="Calibri" pitchFamily="34" charset="0"/>
                <a:cs typeface="Calibri" pitchFamily="34" charset="0"/>
              </a:rPr>
              <a:t>При отсутствии </a:t>
            </a:r>
            <a:r>
              <a:rPr lang="ru-RU" sz="1400" dirty="0">
                <a:latin typeface="Calibri" pitchFamily="34" charset="0"/>
                <a:cs typeface="Calibri" pitchFamily="34" charset="0"/>
              </a:rPr>
              <a:t>движения денег и товаров по </a:t>
            </a:r>
            <a:r>
              <a:rPr lang="ru-RU" sz="1400" dirty="0" smtClean="0">
                <a:latin typeface="Calibri" pitchFamily="34" charset="0"/>
                <a:cs typeface="Calibri" pitchFamily="34" charset="0"/>
              </a:rPr>
              <a:t>договору </a:t>
            </a:r>
            <a:r>
              <a:rPr lang="ru-RU" sz="1400" dirty="0">
                <a:latin typeface="Calibri" pitchFamily="34" charset="0"/>
                <a:cs typeface="Calibri" pitchFamily="34" charset="0"/>
              </a:rPr>
              <a:t>в </a:t>
            </a:r>
            <a:r>
              <a:rPr lang="ru-RU" sz="1400" u="sng" dirty="0">
                <a:latin typeface="Calibri" pitchFamily="34" charset="0"/>
                <a:cs typeface="Calibri" pitchFamily="34" charset="0"/>
              </a:rPr>
              <a:t>течение </a:t>
            </a:r>
            <a:r>
              <a:rPr lang="ru-RU" sz="1400" u="sng" dirty="0" smtClean="0">
                <a:latin typeface="Calibri" pitchFamily="34" charset="0"/>
                <a:cs typeface="Calibri" pitchFamily="34" charset="0"/>
              </a:rPr>
              <a:t>1 года </a:t>
            </a:r>
            <a:r>
              <a:rPr lang="ru-RU" sz="1400" dirty="0">
                <a:latin typeface="Calibri" pitchFamily="34" charset="0"/>
                <a:cs typeface="Calibri" pitchFamily="34" charset="0"/>
              </a:rPr>
              <a:t>со дня принятия его на учётную регистрацию, а также в  случаях, указанных в подпунктах 5), 7) 8), 15), 16</a:t>
            </a:r>
            <a:r>
              <a:rPr lang="ru-RU" sz="1400" dirty="0" smtClean="0">
                <a:latin typeface="Calibri" pitchFamily="34" charset="0"/>
                <a:cs typeface="Calibri" pitchFamily="34" charset="0"/>
              </a:rPr>
              <a:t>), </a:t>
            </a:r>
            <a:r>
              <a:rPr lang="ru-RU" sz="1400" dirty="0">
                <a:latin typeface="Calibri" pitchFamily="34" charset="0"/>
                <a:cs typeface="Calibri" pitchFamily="34" charset="0"/>
              </a:rPr>
              <a:t>18), 19), 20) и 22) </a:t>
            </a:r>
            <a:r>
              <a:rPr lang="ru-RU" sz="1400" dirty="0" smtClean="0">
                <a:latin typeface="Calibri" pitchFamily="34" charset="0"/>
                <a:cs typeface="Calibri" pitchFamily="34" charset="0"/>
              </a:rPr>
              <a:t>Правил ЭИВК снятие </a:t>
            </a:r>
            <a:r>
              <a:rPr lang="ru-RU" sz="1400" dirty="0">
                <a:latin typeface="Calibri" pitchFamily="34" charset="0"/>
                <a:cs typeface="Calibri" pitchFamily="34" charset="0"/>
              </a:rPr>
              <a:t>контракта с учётной регистрации осуществляется </a:t>
            </a:r>
            <a:r>
              <a:rPr lang="ru-RU" sz="1400" u="sng" dirty="0">
                <a:latin typeface="Calibri" pitchFamily="34" charset="0"/>
                <a:cs typeface="Calibri" pitchFamily="34" charset="0"/>
              </a:rPr>
              <a:t>без заявления экспортёра или импортёра</a:t>
            </a:r>
            <a:r>
              <a:rPr lang="ru-RU" sz="14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marL="285750" indent="-285750" algn="just" eaLnBrk="1" hangingPunct="1">
              <a:buFont typeface="Wingdings" panose="05000000000000000000" pitchFamily="2" charset="2"/>
              <a:buChar char="Ø"/>
              <a:defRPr/>
            </a:pPr>
            <a:endParaRPr lang="ru-RU" sz="1400" dirty="0">
              <a:latin typeface="Calibri" pitchFamily="34" charset="0"/>
              <a:cs typeface="Calibri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r>
              <a:rPr lang="ru-RU" sz="1400" dirty="0" smtClean="0">
                <a:latin typeface="Calibri" pitchFamily="34" charset="0"/>
                <a:cs typeface="Calibri" pitchFamily="34" charset="0"/>
              </a:rPr>
              <a:t>При снятии валютного договора с учетной регистрации на основании заявления экспортера или импортера снятие осуществляется в </a:t>
            </a:r>
            <a:r>
              <a:rPr lang="ru-RU" sz="1400" u="sng" dirty="0" err="1">
                <a:latin typeface="Calibri" pitchFamily="34" charset="0"/>
                <a:cs typeface="Calibri" pitchFamily="34" charset="0"/>
              </a:rPr>
              <a:t>в</a:t>
            </a:r>
            <a:r>
              <a:rPr lang="ru-RU" sz="1400" u="sng" dirty="0">
                <a:latin typeface="Calibri" pitchFamily="34" charset="0"/>
                <a:cs typeface="Calibri" pitchFamily="34" charset="0"/>
              </a:rPr>
              <a:t> течение 5 рабочих </a:t>
            </a:r>
            <a:r>
              <a:rPr lang="ru-RU" sz="1400" u="sng" dirty="0" smtClean="0">
                <a:latin typeface="Calibri" pitchFamily="34" charset="0"/>
                <a:cs typeface="Calibri" pitchFamily="34" charset="0"/>
              </a:rPr>
              <a:t>дней со дня </a:t>
            </a:r>
            <a:r>
              <a:rPr lang="ru-RU" sz="1400" dirty="0" smtClean="0">
                <a:latin typeface="Calibri" pitchFamily="34" charset="0"/>
                <a:cs typeface="Calibri" pitchFamily="34" charset="0"/>
              </a:rPr>
              <a:t>со дня поступления заявления </a:t>
            </a:r>
            <a:r>
              <a:rPr lang="ru-RU" sz="1400" dirty="0">
                <a:latin typeface="Calibri" pitchFamily="34" charset="0"/>
                <a:cs typeface="Calibri" pitchFamily="34" charset="0"/>
              </a:rPr>
              <a:t>экспортёра или </a:t>
            </a:r>
            <a:r>
              <a:rPr lang="ru-RU" sz="1400" dirty="0" smtClean="0">
                <a:latin typeface="Calibri" pitchFamily="34" charset="0"/>
                <a:cs typeface="Calibri" pitchFamily="34" charset="0"/>
              </a:rPr>
              <a:t>импортёра</a:t>
            </a:r>
            <a:r>
              <a:rPr lang="ru-RU" sz="1400" dirty="0" smtClean="0">
                <a:latin typeface="Calibri" pitchFamily="34" charset="0"/>
                <a:cs typeface="Calibri" pitchFamily="34" charset="0"/>
              </a:rPr>
              <a:t>.</a:t>
            </a:r>
            <a:endParaRPr lang="ru-RU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Объект 1"/>
          <p:cNvSpPr txBox="1">
            <a:spLocks/>
          </p:cNvSpPr>
          <p:nvPr/>
        </p:nvSpPr>
        <p:spPr>
          <a:xfrm>
            <a:off x="696406" y="3212976"/>
            <a:ext cx="7920880" cy="2698768"/>
          </a:xfrm>
          <a:prstGeom prst="rect">
            <a:avLst/>
          </a:prstGeom>
          <a:solidFill>
            <a:srgbClr val="F2FCF2"/>
          </a:solidFill>
          <a:ln w="3175">
            <a:solidFill>
              <a:schemeClr val="tx1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>
            <a:normAutofit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bg1"/>
                </a:solidFill>
                <a:latin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bg1"/>
                </a:solidFill>
                <a:latin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marL="0" indent="0" algn="just">
              <a:buClr>
                <a:schemeClr val="tx1"/>
              </a:buClr>
              <a:buFontTx/>
              <a:buNone/>
            </a:pPr>
            <a:r>
              <a:rPr lang="ru-RU" sz="2300" kern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1300" kern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Допускается расторжение деловых отношений с клиентом при наличии по валютному договору задолженности  нерезидента на сумму </a:t>
            </a:r>
            <a:r>
              <a:rPr lang="en-US" sz="1300" kern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&gt;</a:t>
            </a:r>
            <a:r>
              <a:rPr lang="ru-RU" sz="1300" kern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50 тысяч </a:t>
            </a:r>
            <a:r>
              <a:rPr lang="en-US" sz="1300" kern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$ </a:t>
            </a:r>
            <a:r>
              <a:rPr lang="ru-RU" sz="1300" kern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в эквиваленте.  В этом случае:</a:t>
            </a:r>
          </a:p>
          <a:p>
            <a:pPr lvl="1" algn="just">
              <a:buClr>
                <a:schemeClr val="tx1"/>
              </a:buClr>
              <a:buFont typeface="Wingdings" pitchFamily="2" charset="2"/>
              <a:buChar char="v"/>
            </a:pPr>
            <a:r>
              <a:rPr lang="ru-RU" sz="1300" kern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Банк:</a:t>
            </a:r>
          </a:p>
          <a:p>
            <a:pPr lvl="2" algn="just">
              <a:buClr>
                <a:schemeClr val="tx1"/>
              </a:buClr>
              <a:buFontTx/>
              <a:buChar char="-"/>
            </a:pPr>
            <a:r>
              <a:rPr lang="ru-RU" sz="1300" u="sng" kern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до расторжения </a:t>
            </a:r>
            <a:r>
              <a:rPr lang="ru-RU" sz="1300" kern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деловых отношений направляет экспортеру/импортеру извещение в произвольной форме о намерении расторгнуть деловые отношения;</a:t>
            </a:r>
          </a:p>
          <a:p>
            <a:pPr lvl="2" algn="just">
              <a:buClr>
                <a:schemeClr val="tx1"/>
              </a:buClr>
              <a:buFontTx/>
              <a:buChar char="-"/>
            </a:pPr>
            <a:r>
              <a:rPr lang="ru-RU" sz="1300" kern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в течение </a:t>
            </a:r>
            <a:r>
              <a:rPr lang="ru-RU" sz="1300" u="sng" kern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3-х рабочих дней </a:t>
            </a:r>
            <a:r>
              <a:rPr lang="ru-RU" sz="1300" kern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направляет в НБРК информацию о направлении экспортеру/импортеру указанного извещения.  </a:t>
            </a:r>
          </a:p>
          <a:p>
            <a:pPr lvl="1" algn="just">
              <a:buClr>
                <a:schemeClr val="tx1"/>
              </a:buClr>
              <a:buFont typeface="Wingdings" pitchFamily="2" charset="2"/>
              <a:buChar char="v"/>
            </a:pPr>
            <a:r>
              <a:rPr lang="ru-RU" sz="1300" kern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Экспортер/импортер в течение </a:t>
            </a:r>
            <a:r>
              <a:rPr lang="ru-RU" sz="1300" u="sng" kern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30 календарных дней </a:t>
            </a:r>
            <a:r>
              <a:rPr lang="ru-RU" sz="1300" kern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со дня получения от Банка извещения, должен перевести валютный договор с УН в другой Банк. В этом случае Банк снимает валютный договор с учетной регистрации по  основанию "17".</a:t>
            </a:r>
          </a:p>
          <a:p>
            <a:pPr lvl="1" algn="just">
              <a:buClr>
                <a:schemeClr val="tx1"/>
              </a:buClr>
              <a:buFont typeface="Wingdings" pitchFamily="2" charset="2"/>
              <a:buChar char="v"/>
            </a:pPr>
            <a:r>
              <a:rPr lang="ru-RU" sz="1300" kern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в случае, если валютный договор не переведен экспортером/импортером в другой банк, Банк, по истечении </a:t>
            </a:r>
            <a:r>
              <a:rPr lang="ru-RU" sz="1300" u="sng" kern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30 календарных дней</a:t>
            </a:r>
            <a:r>
              <a:rPr lang="ru-RU" sz="1300" kern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снимает его с  валютного контроля  по основанию "22".</a:t>
            </a:r>
          </a:p>
          <a:p>
            <a:pPr>
              <a:buClr>
                <a:schemeClr val="tx1"/>
              </a:buClr>
              <a:buFont typeface="Wingdings" pitchFamily="2" charset="2"/>
              <a:buChar char="v"/>
            </a:pPr>
            <a:endParaRPr lang="ru-RU" sz="2300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692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pPr marL="0" indent="0">
              <a:buNone/>
            </a:pPr>
            <a:endParaRPr lang="ru-RU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ru-RU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ru-RU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Rectangle 2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Валютное </a:t>
            </a:r>
            <a:r>
              <a:rPr lang="ru-RU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законодательство </a:t>
            </a:r>
            <a:r>
              <a:rPr lang="ru-RU" sz="2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РК</a:t>
            </a:r>
            <a:endParaRPr lang="ru-RU" sz="20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2564904"/>
            <a:ext cx="23721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latin typeface="Calibri" pitchFamily="34" charset="0"/>
                <a:cs typeface="Calibri" pitchFamily="34" charset="0"/>
              </a:rPr>
              <a:t>При осуществлении </a:t>
            </a:r>
            <a:r>
              <a:rPr lang="ru-RU" sz="1600" b="1" dirty="0" smtClean="0">
                <a:latin typeface="Calibri" pitchFamily="34" charset="0"/>
                <a:cs typeface="Calibri" pitchFamily="34" charset="0"/>
              </a:rPr>
              <a:t>экспортно-импортного валютного контроля (ЭИВК) экспортеры/импортеры руководствуются</a:t>
            </a:r>
            <a:r>
              <a:rPr lang="ru-RU" sz="1600" b="1" dirty="0">
                <a:latin typeface="Calibri" pitchFamily="34" charset="0"/>
                <a:cs typeface="Calibri" pitchFamily="34" charset="0"/>
              </a:rPr>
              <a:t>: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004974" y="1671883"/>
            <a:ext cx="4589834" cy="66223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75799" tIns="37899" rIns="75799" bIns="37899" anchor="ctr"/>
          <a:lstStyle/>
          <a:p>
            <a:pPr algn="just" defTabSz="758337">
              <a:lnSpc>
                <a:spcPct val="80000"/>
              </a:lnSpc>
              <a:spcBef>
                <a:spcPct val="20000"/>
              </a:spcBef>
              <a:buSzPct val="120000"/>
              <a:tabLst>
                <a:tab pos="475874" algn="l"/>
              </a:tabLst>
              <a:defRPr/>
            </a:pPr>
            <a:r>
              <a:rPr lang="ru-RU" altLang="ru-RU" dirty="0">
                <a:latin typeface="Calibri" pitchFamily="34" charset="0"/>
                <a:cs typeface="Calibri" pitchFamily="34" charset="0"/>
              </a:rPr>
              <a:t>Законом Республики Казахстан </a:t>
            </a:r>
            <a:r>
              <a:rPr lang="ru-RU" altLang="ru-RU" dirty="0" smtClean="0">
                <a:latin typeface="Calibri" pitchFamily="34" charset="0"/>
                <a:cs typeface="Calibri" pitchFamily="34" charset="0"/>
              </a:rPr>
              <a:t>"О </a:t>
            </a:r>
            <a:r>
              <a:rPr lang="ru-RU" altLang="ru-RU" dirty="0">
                <a:latin typeface="Calibri" pitchFamily="34" charset="0"/>
                <a:cs typeface="Calibri" pitchFamily="34" charset="0"/>
              </a:rPr>
              <a:t>валютном регулировании и валютном </a:t>
            </a:r>
            <a:r>
              <a:rPr lang="ru-RU" altLang="ru-RU" dirty="0" smtClean="0">
                <a:latin typeface="Calibri" pitchFamily="34" charset="0"/>
                <a:cs typeface="Calibri" pitchFamily="34" charset="0"/>
              </a:rPr>
              <a:t>контроле" </a:t>
            </a:r>
            <a:r>
              <a:rPr lang="ru-RU" altLang="ru-RU" dirty="0">
                <a:latin typeface="Calibri" pitchFamily="34" charset="0"/>
                <a:cs typeface="Calibri" pitchFamily="34" charset="0"/>
              </a:rPr>
              <a:t>от </a:t>
            </a:r>
            <a:r>
              <a:rPr lang="ru-RU" dirty="0">
                <a:latin typeface="Calibri" pitchFamily="34" charset="0"/>
                <a:cs typeface="Calibri" pitchFamily="34" charset="0"/>
              </a:rPr>
              <a:t>02.07.2018 года </a:t>
            </a:r>
            <a:r>
              <a:rPr lang="ru-RU" altLang="ru-RU" dirty="0">
                <a:latin typeface="Calibri" pitchFamily="34" charset="0"/>
                <a:cs typeface="Calibri" pitchFamily="34" charset="0"/>
              </a:rPr>
              <a:t> (далее - Закон)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942606" y="2519877"/>
            <a:ext cx="4445818" cy="797573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75799" tIns="37899" rIns="75799" bIns="37899" anchor="ctr"/>
          <a:lstStyle/>
          <a:p>
            <a:pPr algn="just" defTabSz="758337">
              <a:lnSpc>
                <a:spcPct val="80000"/>
              </a:lnSpc>
              <a:spcBef>
                <a:spcPct val="20000"/>
              </a:spcBef>
              <a:buSzPct val="120000"/>
              <a:tabLst>
                <a:tab pos="475874" algn="l"/>
              </a:tabLst>
              <a:defRPr/>
            </a:pPr>
            <a:r>
              <a:rPr lang="ru-RU" altLang="ru-RU" dirty="0">
                <a:latin typeface="Calibri" pitchFamily="34" charset="0"/>
                <a:cs typeface="Calibri" pitchFamily="34" charset="0"/>
              </a:rPr>
              <a:t>Правилами осуществления экспортно-импортного валютного контроля в Республике Казахстан № </a:t>
            </a:r>
            <a:r>
              <a:rPr lang="en-US" altLang="ru-RU" dirty="0">
                <a:latin typeface="Calibri" pitchFamily="34" charset="0"/>
                <a:cs typeface="Calibri" pitchFamily="34" charset="0"/>
              </a:rPr>
              <a:t>42</a:t>
            </a:r>
            <a:r>
              <a:rPr lang="ru-RU" altLang="ru-RU" dirty="0">
                <a:latin typeface="Calibri" pitchFamily="34" charset="0"/>
                <a:cs typeface="Calibri" pitchFamily="34" charset="0"/>
              </a:rPr>
              <a:t> от 30 марта 2019 года (далее - Правила ЭИВК)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004974" y="3613149"/>
            <a:ext cx="4383449" cy="924607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75799" tIns="37899" rIns="75799" bIns="37899" anchor="ctr"/>
          <a:lstStyle/>
          <a:p>
            <a:pPr algn="just" defTabSz="758337">
              <a:lnSpc>
                <a:spcPct val="80000"/>
              </a:lnSpc>
              <a:spcBef>
                <a:spcPct val="20000"/>
              </a:spcBef>
              <a:buSzPct val="120000"/>
              <a:tabLst>
                <a:tab pos="475874" algn="l"/>
              </a:tabLst>
              <a:defRPr/>
            </a:pPr>
            <a:r>
              <a:rPr lang="ru-RU" altLang="ru-RU" dirty="0">
                <a:latin typeface="Calibri" pitchFamily="34" charset="0"/>
                <a:cs typeface="Calibri" pitchFamily="34" charset="0"/>
              </a:rPr>
              <a:t>Правилами осуществления валютных операций в Республике Казахстан № 40 от 30 марта 2019 </a:t>
            </a:r>
            <a:r>
              <a:rPr lang="ru-RU" altLang="ru-RU" dirty="0" smtClean="0">
                <a:latin typeface="Calibri" pitchFamily="34" charset="0"/>
                <a:cs typeface="Calibri" pitchFamily="34" charset="0"/>
              </a:rPr>
              <a:t>года</a:t>
            </a:r>
            <a:endParaRPr lang="ru-RU" altLang="ru-RU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017344" y="4616550"/>
            <a:ext cx="4369468" cy="98568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75799" tIns="37899" rIns="75799" bIns="37899" anchor="ctr"/>
          <a:lstStyle/>
          <a:p>
            <a:pPr algn="just" defTabSz="758337">
              <a:lnSpc>
                <a:spcPct val="80000"/>
              </a:lnSpc>
              <a:spcBef>
                <a:spcPct val="20000"/>
              </a:spcBef>
              <a:buSzPct val="120000"/>
              <a:tabLst>
                <a:tab pos="475874" algn="l"/>
              </a:tabLst>
              <a:defRPr/>
            </a:pPr>
            <a:r>
              <a:rPr lang="ru-RU" altLang="ru-RU" dirty="0">
                <a:latin typeface="Calibri" pitchFamily="34" charset="0"/>
                <a:cs typeface="Calibri" pitchFamily="34" charset="0"/>
              </a:rPr>
              <a:t>Правилами осуществления мониторинга валютных операций в Республике Казахстан № 64 </a:t>
            </a:r>
            <a:r>
              <a:rPr lang="ru-RU" altLang="ru-RU" dirty="0" smtClean="0">
                <a:latin typeface="Calibri" pitchFamily="34" charset="0"/>
                <a:cs typeface="Calibri" pitchFamily="34" charset="0"/>
              </a:rPr>
              <a:t>от 10 </a:t>
            </a:r>
            <a:r>
              <a:rPr lang="kk-KZ" altLang="ru-RU" dirty="0">
                <a:latin typeface="Calibri" pitchFamily="34" charset="0"/>
                <a:cs typeface="Calibri" pitchFamily="34" charset="0"/>
              </a:rPr>
              <a:t>апреля</a:t>
            </a:r>
            <a:r>
              <a:rPr lang="ru-RU" altLang="ru-RU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altLang="ru-RU" dirty="0" smtClean="0">
                <a:latin typeface="Calibri" pitchFamily="34" charset="0"/>
                <a:cs typeface="Calibri" pitchFamily="34" charset="0"/>
              </a:rPr>
              <a:t>2019</a:t>
            </a:r>
            <a:endParaRPr lang="ru-RU" altLang="ru-RU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Левая фигурная скобка 9"/>
          <p:cNvSpPr/>
          <p:nvPr/>
        </p:nvSpPr>
        <p:spPr>
          <a:xfrm>
            <a:off x="3367088" y="1671883"/>
            <a:ext cx="368300" cy="3773342"/>
          </a:xfrm>
          <a:prstGeom prst="leftBrace">
            <a:avLst>
              <a:gd name="adj1" fmla="val 88942"/>
              <a:gd name="adj2" fmla="val 50260"/>
            </a:avLst>
          </a:prstGeom>
          <a:ln w="28575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80147" tIns="40074" rIns="80147" bIns="40074" anchor="ctr"/>
          <a:lstStyle/>
          <a:p>
            <a:pPr algn="ctr">
              <a:defRPr/>
            </a:pPr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000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 txBox="1">
            <a:spLocks noChangeArrowheads="1"/>
          </p:cNvSpPr>
          <p:nvPr/>
        </p:nvSpPr>
        <p:spPr bwMode="auto">
          <a:xfrm>
            <a:off x="755576" y="1160748"/>
            <a:ext cx="8040724" cy="5220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45714" rIns="0" bIns="45714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bg1"/>
                </a:solidFill>
                <a:latin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bg1"/>
                </a:solidFill>
                <a:latin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marL="0" lvl="1" indent="0" algn="just">
              <a:lnSpc>
                <a:spcPct val="12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FontTx/>
              <a:buNone/>
              <a:defRPr/>
            </a:pPr>
            <a:r>
              <a:rPr lang="ru-RU" b="1" i="1" u="sng" kern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экспорт</a:t>
            </a:r>
            <a:r>
              <a:rPr lang="ru-RU" i="1" u="sng" kern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i="1" kern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-</a:t>
            </a:r>
            <a:r>
              <a:rPr lang="ru-RU" kern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передача резидентом РК  нерезиденту РК:  товаров, частично исключительных прав на объекты интеллектуальной собственности, выполнение работ, оказание услуг, имущества в аренду </a:t>
            </a:r>
            <a:endParaRPr lang="ru-RU" b="1" kern="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0" lvl="1" indent="0" algn="just">
              <a:lnSpc>
                <a:spcPct val="12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FontTx/>
              <a:buNone/>
              <a:defRPr/>
            </a:pPr>
            <a:r>
              <a:rPr lang="ru-RU" b="1" i="1" u="sng" kern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импорт</a:t>
            </a:r>
            <a:r>
              <a:rPr lang="ru-RU" i="1" u="sng" kern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i="1" kern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i="1" kern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-</a:t>
            </a:r>
            <a:r>
              <a:rPr lang="ru-RU" kern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передача нерезидентом РК резиденту РК: товаров, частично исключительных прав на объекты интеллектуальной собственности, выполнение работ, оказание услуг,  имущества в аренду</a:t>
            </a:r>
            <a:endParaRPr lang="ru-RU" b="1" kern="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0" lvl="1" indent="0" algn="just">
              <a:lnSpc>
                <a:spcPct val="12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FontTx/>
              <a:buNone/>
              <a:defRPr/>
            </a:pPr>
            <a:r>
              <a:rPr lang="ru-RU" b="1" i="1" u="sng" kern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экспортёр </a:t>
            </a:r>
            <a:r>
              <a:rPr lang="ru-RU" b="1" i="1" u="sng" kern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(импортёр)</a:t>
            </a:r>
            <a:r>
              <a:rPr lang="ru-RU" b="1" i="1" kern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i="1" kern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- </a:t>
            </a:r>
            <a:r>
              <a:rPr lang="ru-RU" kern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резидент РК (ЮЛ, его филиал, а также ИП), заключивший валютный договор по экспорту/импорту, а также принявший право требования к нерезиденту в результате уступки требования или принявший долг перед нерезидентом в результате перевода долга по такому договору</a:t>
            </a:r>
          </a:p>
          <a:p>
            <a:pPr marL="0" lvl="1" indent="0" algn="just">
              <a:lnSpc>
                <a:spcPct val="12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FontTx/>
              <a:buNone/>
              <a:defRPr/>
            </a:pPr>
            <a:r>
              <a:rPr lang="ru-RU" b="1" i="1" u="sng" kern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банк </a:t>
            </a:r>
            <a:r>
              <a:rPr lang="ru-RU" b="1" i="1" u="sng" kern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учётной регистрации </a:t>
            </a:r>
            <a:r>
              <a:rPr lang="ru-RU" b="1" i="1" kern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-</a:t>
            </a:r>
            <a:r>
              <a:rPr lang="ru-RU" b="1" kern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</a:t>
            </a:r>
            <a:r>
              <a:rPr lang="ru-RU" kern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банк (далее - Банк) или филиал НБ, осуществляющий учётную регистрацию для контроля выполнения требования репатриации</a:t>
            </a:r>
          </a:p>
          <a:p>
            <a:pPr marL="0" lvl="1" indent="0" algn="just">
              <a:lnSpc>
                <a:spcPct val="12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FontTx/>
              <a:buNone/>
              <a:defRPr/>
            </a:pPr>
            <a:r>
              <a:rPr lang="ru-RU" b="1" i="1" u="sng" kern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учётный </a:t>
            </a:r>
            <a:r>
              <a:rPr lang="ru-RU" b="1" i="1" u="sng" kern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номер (УН) </a:t>
            </a:r>
            <a:r>
              <a:rPr lang="ru-RU" kern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- идентификационный номер, присвоенный валютному договору по экспорту/ импорту (далее – валютный договор) и предназначенный для обеспечения учета и отчетности по валютным операциям.</a:t>
            </a:r>
          </a:p>
          <a:p>
            <a:pPr marL="0" lvl="1" indent="0">
              <a:lnSpc>
                <a:spcPct val="120000"/>
              </a:lnSpc>
              <a:spcBef>
                <a:spcPts val="600"/>
              </a:spcBef>
              <a:buFontTx/>
              <a:buNone/>
            </a:pPr>
            <a:r>
              <a:rPr lang="ru-RU" b="1" i="1" u="sng" kern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учётная </a:t>
            </a:r>
            <a:r>
              <a:rPr lang="ru-RU" b="1" i="1" u="sng" kern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регистрация  </a:t>
            </a:r>
            <a:r>
              <a:rPr lang="ru-RU" kern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– присвоение валютному договору УН, ведение учета и представление отчетов по исполнению обязательств в рамках такого договора.</a:t>
            </a:r>
          </a:p>
          <a:p>
            <a:pPr marL="0" lvl="1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b="1" i="1" u="sng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валютный </a:t>
            </a:r>
            <a:r>
              <a:rPr lang="ru-RU" b="1" i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договор </a:t>
            </a:r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соглашения, учредительные документы, включая изменения и (или) дополнения к ним, а также иные документы, на основании и (или) во исполнение которых осуществляются валютные операции;</a:t>
            </a:r>
          </a:p>
          <a:p>
            <a:pPr marL="0" lvl="1" indent="0">
              <a:spcBef>
                <a:spcPts val="600"/>
              </a:spcBef>
              <a:buFontTx/>
              <a:buNone/>
            </a:pPr>
            <a:endParaRPr lang="ru-RU" sz="1200" kern="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0" lvl="1" indent="0">
              <a:buFontTx/>
              <a:buNone/>
            </a:pPr>
            <a:endParaRPr lang="ru-RU" sz="1200" b="1" i="1" u="sng" kern="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723443" y="332656"/>
            <a:ext cx="8064895" cy="648072"/>
          </a:xfrm>
          <a:prstGeom prst="rect">
            <a:avLst/>
          </a:prstGeom>
          <a:solidFill>
            <a:srgbClr val="70AD47">
              <a:lumMod val="20000"/>
              <a:lumOff val="80000"/>
            </a:srgb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20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понятия</a:t>
            </a:r>
            <a:endParaRPr lang="ru-RU" sz="2000" b="1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8090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683568" y="980728"/>
            <a:ext cx="7812868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 b="1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bg1"/>
                </a:solidFill>
                <a:latin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bg1"/>
                </a:solidFill>
                <a:latin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marL="0" indent="0">
              <a:buClr>
                <a:schemeClr val="accent1">
                  <a:lumMod val="75000"/>
                </a:schemeClr>
              </a:buClr>
              <a:buFontTx/>
              <a:buNone/>
              <a:defRPr/>
            </a:pPr>
            <a:r>
              <a:rPr lang="ru-RU" sz="1600" kern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Экспортёр/импортёр </a:t>
            </a:r>
            <a:r>
              <a:rPr lang="ru-RU" sz="1600" u="sng" kern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обращается за получением УН  по валютному договору:</a:t>
            </a:r>
          </a:p>
          <a:p>
            <a:pPr marL="176213" lvl="1" indent="-171450">
              <a:buClr>
                <a:srgbClr val="376092"/>
              </a:buClr>
              <a:buFontTx/>
              <a:buChar char="-"/>
            </a:pPr>
            <a:r>
              <a:rPr lang="ru-RU" sz="1200" b="1" kern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до начала исполнения обязательств </a:t>
            </a:r>
            <a:r>
              <a:rPr lang="ru-RU" sz="1200" kern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по валютному договору любой из его сторон, до получения имущества (денег) в свое распоряжение </a:t>
            </a:r>
          </a:p>
          <a:p>
            <a:pPr marL="176213" lvl="1" indent="-171450">
              <a:buClr>
                <a:srgbClr val="376092"/>
              </a:buClr>
              <a:buFontTx/>
              <a:buChar char="-"/>
            </a:pPr>
            <a:r>
              <a:rPr lang="ru-RU" sz="1200" kern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либо </a:t>
            </a:r>
            <a:r>
              <a:rPr lang="ru-RU" sz="1200" b="1" kern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не позднее 30 календарных дней </a:t>
            </a:r>
            <a:r>
              <a:rPr lang="ru-RU" sz="1200" kern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со дня принятия права требования или долга, </a:t>
            </a:r>
            <a:r>
              <a:rPr lang="ru-RU" sz="1200" b="1" kern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но до начала исполнения обязательств </a:t>
            </a:r>
            <a:r>
              <a:rPr lang="ru-RU" sz="1200" kern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по уступленному требованию (переведенному долгу) любой из его сторон в:</a:t>
            </a:r>
          </a:p>
          <a:p>
            <a:pPr marL="0" indent="0">
              <a:buClr>
                <a:schemeClr val="accent1">
                  <a:lumMod val="75000"/>
                </a:schemeClr>
              </a:buClr>
              <a:buFontTx/>
              <a:buNone/>
              <a:defRPr/>
            </a:pPr>
            <a:endParaRPr lang="ru-RU" sz="1600" kern="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827636" y="3429000"/>
            <a:ext cx="2626913" cy="973050"/>
          </a:xfrm>
          <a:prstGeom prst="rect">
            <a:avLst/>
          </a:prstGeom>
          <a:solidFill>
            <a:srgbClr val="F2FCF2"/>
          </a:solidFill>
          <a:ln w="3175" cap="sq">
            <a:solidFill>
              <a:schemeClr val="tx2"/>
            </a:solidFill>
            <a:miter lim="800000"/>
            <a:headEnd type="none" w="sm" len="sm"/>
            <a:tailEnd type="none" w="sm" len="sm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lIns="36000" rIns="18000"/>
          <a:lstStyle/>
          <a:p>
            <a:pPr algn="ctr">
              <a:defRPr/>
            </a:pPr>
            <a:r>
              <a:rPr lang="ru-RU" sz="1400" dirty="0">
                <a:latin typeface="Calibri" pitchFamily="34" charset="0"/>
                <a:cs typeface="Calibri" pitchFamily="34" charset="0"/>
              </a:rPr>
              <a:t>Если платежи осуществляются через банковский счет в казахстанском банке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827636" y="4925888"/>
            <a:ext cx="2626862" cy="1287462"/>
          </a:xfrm>
          <a:prstGeom prst="rect">
            <a:avLst/>
          </a:prstGeom>
          <a:solidFill>
            <a:srgbClr val="F2FCF2"/>
          </a:solidFill>
          <a:ln w="3175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lIns="36000" rIns="18000"/>
          <a:lstStyle/>
          <a:p>
            <a:pPr>
              <a:defRPr/>
            </a:pPr>
            <a:r>
              <a:rPr lang="ru-RU" sz="1400" dirty="0">
                <a:latin typeface="Calibri" pitchFamily="34" charset="0"/>
                <a:cs typeface="Calibri" pitchFamily="34" charset="0"/>
              </a:rPr>
              <a:t>Если платежи осуществляются через:</a:t>
            </a:r>
          </a:p>
          <a:p>
            <a:pPr>
              <a:defRPr/>
            </a:pPr>
            <a:r>
              <a:rPr lang="ru-RU" sz="1400" dirty="0">
                <a:latin typeface="Calibri" pitchFamily="34" charset="0"/>
                <a:cs typeface="Calibri" pitchFamily="34" charset="0"/>
              </a:rPr>
              <a:t>1) банковский счет в казахстанском банке</a:t>
            </a:r>
          </a:p>
          <a:p>
            <a:pPr>
              <a:defRPr/>
            </a:pPr>
            <a:r>
              <a:rPr lang="ru-RU" sz="1400" dirty="0">
                <a:latin typeface="Calibri" pitchFamily="34" charset="0"/>
                <a:cs typeface="Calibri" pitchFamily="34" charset="0"/>
              </a:rPr>
              <a:t>2) счет в иностранном банке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5057675" y="3437570"/>
            <a:ext cx="2934705" cy="973050"/>
          </a:xfrm>
          <a:prstGeom prst="rect">
            <a:avLst/>
          </a:prstGeom>
          <a:solidFill>
            <a:srgbClr val="F2FCF2"/>
          </a:solidFill>
          <a:ln w="3175" cap="sq">
            <a:solidFill>
              <a:schemeClr val="tx2"/>
            </a:solidFill>
            <a:miter lim="800000"/>
            <a:headEnd type="none" w="sm" len="sm"/>
            <a:tailEnd type="none" w="sm" len="sm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lIns="36000" rIns="18000"/>
          <a:lstStyle/>
          <a:p>
            <a:pPr algn="ctr">
              <a:defRPr/>
            </a:pPr>
            <a:r>
              <a:rPr lang="ru-RU" sz="1400" dirty="0">
                <a:latin typeface="Calibri" pitchFamily="34" charset="0"/>
                <a:cs typeface="Calibri" pitchFamily="34" charset="0"/>
              </a:rPr>
              <a:t>Если все платежи осуществляются только через счет в иностранном банке, указанного в </a:t>
            </a:r>
            <a:r>
              <a:rPr lang="ru-RU" sz="1400" dirty="0" err="1" smtClean="0">
                <a:latin typeface="Calibri" pitchFamily="34" charset="0"/>
                <a:cs typeface="Calibri" pitchFamily="34" charset="0"/>
              </a:rPr>
              <a:t>пп</a:t>
            </a:r>
            <a:r>
              <a:rPr lang="ru-RU" sz="1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1400" dirty="0">
                <a:latin typeface="Calibri" pitchFamily="34" charset="0"/>
                <a:cs typeface="Calibri" pitchFamily="34" charset="0"/>
              </a:rPr>
              <a:t>1) п. 3 </a:t>
            </a:r>
            <a:r>
              <a:rPr lang="ru-RU" sz="1400" dirty="0" smtClean="0">
                <a:latin typeface="Calibri" pitchFamily="34" charset="0"/>
                <a:cs typeface="Calibri" pitchFamily="34" charset="0"/>
              </a:rPr>
              <a:t>ст. </a:t>
            </a:r>
            <a:r>
              <a:rPr lang="ru-RU" sz="1400" dirty="0">
                <a:latin typeface="Calibri" pitchFamily="34" charset="0"/>
                <a:cs typeface="Calibri" pitchFamily="34" charset="0"/>
              </a:rPr>
              <a:t>9 </a:t>
            </a:r>
            <a:r>
              <a:rPr lang="ru-RU" sz="1400" dirty="0" smtClean="0">
                <a:latin typeface="Calibri" pitchFamily="34" charset="0"/>
                <a:cs typeface="Calibri" pitchFamily="34" charset="0"/>
              </a:rPr>
              <a:t>Закона *</a:t>
            </a:r>
            <a:endParaRPr lang="ru-RU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788024" y="4869160"/>
            <a:ext cx="3788569" cy="1344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85725" lvl="1" algn="just">
              <a:spcBef>
                <a:spcPct val="20000"/>
              </a:spcBef>
              <a:buClr>
                <a:srgbClr val="376092"/>
              </a:buClr>
              <a:defRPr/>
            </a:pPr>
            <a:r>
              <a:rPr lang="ru-RU" sz="1200" dirty="0" smtClean="0">
                <a:latin typeface="Calibri" pitchFamily="34" charset="0"/>
                <a:cs typeface="Calibri" pitchFamily="34" charset="0"/>
              </a:rPr>
              <a:t>* счета резидента в иностранных банках, предназначенные для обеспечения обязательств резидента в соответствии с условиями привлеченного от нерезидента финансового займа или для обеспечения деятельности филиалов (представительств) резидента, открытых за рубежом 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827635" y="2272662"/>
            <a:ext cx="2626914" cy="631689"/>
          </a:xfrm>
          <a:prstGeom prst="roundRect">
            <a:avLst/>
          </a:prstGeom>
          <a:solidFill>
            <a:srgbClr val="F2FCF2"/>
          </a:solidFill>
          <a:ln w="12700">
            <a:solidFill>
              <a:schemeClr val="tx1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Банк</a:t>
            </a:r>
            <a:endParaRPr lang="ru-RU" sz="14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5042563" y="2272103"/>
            <a:ext cx="2862697" cy="632247"/>
          </a:xfrm>
          <a:prstGeom prst="roundRect">
            <a:avLst/>
          </a:prstGeom>
          <a:solidFill>
            <a:srgbClr val="F2FCF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Территориальный </a:t>
            </a:r>
            <a:r>
              <a:rPr lang="ru-RU" sz="14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филиал НБРК 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755576" y="258568"/>
            <a:ext cx="8064895" cy="648072"/>
          </a:xfrm>
          <a:prstGeom prst="rect">
            <a:avLst/>
          </a:prstGeom>
          <a:solidFill>
            <a:srgbClr val="70AD47">
              <a:lumMod val="20000"/>
              <a:lumOff val="80000"/>
            </a:srgb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Учётная регистрация валютного договора </a:t>
            </a:r>
          </a:p>
        </p:txBody>
      </p:sp>
      <p:sp>
        <p:nvSpPr>
          <p:cNvPr id="14" name="Стрелка вниз 13"/>
          <p:cNvSpPr/>
          <p:nvPr/>
        </p:nvSpPr>
        <p:spPr>
          <a:xfrm>
            <a:off x="2026209" y="2978104"/>
            <a:ext cx="229663" cy="388241"/>
          </a:xfrm>
          <a:prstGeom prst="downArrow">
            <a:avLst/>
          </a:prstGeom>
          <a:solidFill>
            <a:srgbClr val="F6FBF3"/>
          </a:solidFill>
          <a:ln w="952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Стрелка вниз 15"/>
          <p:cNvSpPr/>
          <p:nvPr/>
        </p:nvSpPr>
        <p:spPr>
          <a:xfrm>
            <a:off x="6410194" y="2978103"/>
            <a:ext cx="229663" cy="388241"/>
          </a:xfrm>
          <a:prstGeom prst="downArrow">
            <a:avLst/>
          </a:prstGeom>
          <a:solidFill>
            <a:srgbClr val="F6FBF3"/>
          </a:solidFill>
          <a:ln w="952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Стрелка вниз 16"/>
          <p:cNvSpPr/>
          <p:nvPr/>
        </p:nvSpPr>
        <p:spPr>
          <a:xfrm>
            <a:off x="2027966" y="4480919"/>
            <a:ext cx="229663" cy="388241"/>
          </a:xfrm>
          <a:prstGeom prst="downArrow">
            <a:avLst/>
          </a:prstGeom>
          <a:solidFill>
            <a:srgbClr val="F6FBF3"/>
          </a:solidFill>
          <a:ln w="952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2658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35581" y="376493"/>
            <a:ext cx="8028892" cy="49602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FreeSet" pitchFamily="2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FreeSet" pitchFamily="2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FreeSet" pitchFamily="2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FreeSet" pitchFamily="2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FreeSet" pitchFamily="2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FreeSet" pitchFamily="2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FreeSet" pitchFamily="2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FreeSet" pitchFamily="2" charset="0"/>
              </a:defRPr>
            </a:lvl9pPr>
          </a:lstStyle>
          <a:p>
            <a:pPr>
              <a:defRPr/>
            </a:pPr>
            <a:endParaRPr lang="ru-RU" sz="2000" b="1" i="1" kern="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ru-RU" sz="2000" b="1" i="1" kern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УН </a:t>
            </a:r>
            <a:r>
              <a:rPr lang="ru-RU" sz="2000" b="1" i="1" kern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присваивается валютному договору, предусматривающему:</a:t>
            </a:r>
            <a:br>
              <a:rPr lang="ru-RU" sz="2000" b="1" i="1" kern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</a:br>
            <a:endParaRPr lang="ru-RU" sz="20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611560" y="872716"/>
            <a:ext cx="7752913" cy="1548172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5D8787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5D8787"/>
                </a:solidFill>
                <a:latin typeface="FreeSet" pitchFamily="2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5D8787"/>
                </a:solidFill>
                <a:latin typeface="FreeSet" pitchFamily="2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5D8787"/>
                </a:solidFill>
                <a:latin typeface="FreeSet" pitchFamily="2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5D8787"/>
                </a:solidFill>
                <a:latin typeface="FreeSet" pitchFamily="2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D8787"/>
                </a:solidFill>
                <a:latin typeface="FreeSet" pitchFamily="2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D8787"/>
                </a:solidFill>
                <a:latin typeface="FreeSet" pitchFamily="2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D8787"/>
                </a:solidFill>
                <a:latin typeface="FreeSet" pitchFamily="2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D8787"/>
                </a:solidFill>
                <a:latin typeface="FreeSet" pitchFamily="2" charset="0"/>
              </a:defRPr>
            </a:lvl9pPr>
          </a:lstStyle>
          <a:p>
            <a:pPr marL="285750" indent="-285750">
              <a:buFont typeface="Arial" charset="0"/>
              <a:buChar char="•"/>
              <a:defRPr/>
            </a:pPr>
            <a:r>
              <a:rPr lang="ru-RU" sz="1600" kern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поставку </a:t>
            </a:r>
            <a:r>
              <a:rPr lang="ru-RU" sz="1600" kern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товара с пересечением границы </a:t>
            </a:r>
            <a:r>
              <a:rPr lang="ru-RU" sz="1600" kern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РК</a:t>
            </a:r>
          </a:p>
          <a:p>
            <a:pPr marL="285750" indent="-285750">
              <a:buFont typeface="Arial" charset="0"/>
              <a:buChar char="•"/>
              <a:defRPr/>
            </a:pPr>
            <a:r>
              <a:rPr lang="ru-RU" sz="1600" kern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оказание </a:t>
            </a:r>
            <a:r>
              <a:rPr lang="ru-RU" sz="1600" kern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услуг/выполнение </a:t>
            </a:r>
            <a:r>
              <a:rPr lang="ru-RU" sz="1600" kern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работ</a:t>
            </a:r>
          </a:p>
          <a:p>
            <a:pPr marL="285750" indent="-285750">
              <a:buFont typeface="Arial" charset="0"/>
              <a:buChar char="•"/>
              <a:defRPr/>
            </a:pPr>
            <a:r>
              <a:rPr lang="ru-RU" sz="1600" kern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в </a:t>
            </a:r>
            <a:r>
              <a:rPr lang="ru-RU" sz="1600" kern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случае уступки права требования/перевода долга </a:t>
            </a:r>
            <a:endParaRPr lang="ru-RU" sz="1600" kern="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 typeface="Arial" charset="0"/>
              <a:buChar char="•"/>
              <a:defRPr/>
            </a:pPr>
            <a:r>
              <a:rPr lang="ru-RU" sz="1600" kern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передачу </a:t>
            </a:r>
            <a:r>
              <a:rPr lang="ru-RU" sz="1600" kern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имущества в </a:t>
            </a:r>
            <a:r>
              <a:rPr lang="ru-RU" sz="1600" kern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аренду</a:t>
            </a:r>
          </a:p>
          <a:p>
            <a:pPr marL="285750" indent="-285750">
              <a:buFont typeface="Arial" charset="0"/>
              <a:buChar char="•"/>
              <a:defRPr/>
            </a:pPr>
            <a:r>
              <a:rPr lang="ru-RU" sz="1600" kern="0" dirty="0" smtClean="0">
                <a:solidFill>
                  <a:schemeClr val="tx1"/>
                </a:solidFill>
                <a:latin typeface="Calibri" pitchFamily="34" charset="0"/>
                <a:ea typeface="Calibri"/>
                <a:cs typeface="Calibri" pitchFamily="34" charset="0"/>
              </a:rPr>
              <a:t>передачу </a:t>
            </a:r>
            <a:r>
              <a:rPr lang="ru-RU" sz="1600" kern="0" dirty="0" smtClean="0">
                <a:solidFill>
                  <a:schemeClr val="tx1"/>
                </a:solidFill>
                <a:latin typeface="Calibri" pitchFamily="34" charset="0"/>
                <a:ea typeface="Calibri"/>
                <a:cs typeface="Calibri" pitchFamily="34" charset="0"/>
              </a:rPr>
              <a:t>частично исключительных прав на объекты </a:t>
            </a:r>
            <a:r>
              <a:rPr lang="ru-RU" sz="1600" kern="0" dirty="0" smtClean="0">
                <a:solidFill>
                  <a:schemeClr val="tx1"/>
                </a:solidFill>
                <a:latin typeface="Calibri" pitchFamily="34" charset="0"/>
                <a:ea typeface="Calibri"/>
                <a:cs typeface="Calibri" pitchFamily="34" charset="0"/>
              </a:rPr>
              <a:t>интеллектуальной</a:t>
            </a:r>
          </a:p>
          <a:p>
            <a:pPr>
              <a:defRPr/>
            </a:pPr>
            <a:r>
              <a:rPr lang="ru-RU" sz="1600" kern="0" dirty="0">
                <a:solidFill>
                  <a:schemeClr val="tx1"/>
                </a:solidFill>
                <a:latin typeface="Calibri" pitchFamily="34" charset="0"/>
                <a:ea typeface="Calibri"/>
                <a:cs typeface="Calibri" pitchFamily="34" charset="0"/>
              </a:rPr>
              <a:t> </a:t>
            </a:r>
            <a:r>
              <a:rPr lang="ru-RU" sz="1600" kern="0" dirty="0" smtClean="0">
                <a:solidFill>
                  <a:schemeClr val="tx1"/>
                </a:solidFill>
                <a:latin typeface="Calibri" pitchFamily="34" charset="0"/>
                <a:ea typeface="Calibri"/>
                <a:cs typeface="Calibri" pitchFamily="34" charset="0"/>
              </a:rPr>
              <a:t> </a:t>
            </a:r>
            <a:r>
              <a:rPr lang="ru-RU" sz="1600" kern="0" dirty="0" smtClean="0">
                <a:solidFill>
                  <a:schemeClr val="tx1"/>
                </a:solidFill>
                <a:latin typeface="Calibri" pitchFamily="34" charset="0"/>
                <a:ea typeface="Calibri"/>
                <a:cs typeface="Calibri" pitchFamily="34" charset="0"/>
              </a:rPr>
              <a:t>    собственности</a:t>
            </a:r>
            <a:endParaRPr lang="ru-RU" sz="1600" kern="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591780" y="2564904"/>
            <a:ext cx="3709466" cy="432048"/>
          </a:xfrm>
          <a:prstGeom prst="roundRect">
            <a:avLst/>
          </a:prstGeom>
          <a:solidFill>
            <a:srgbClr val="F2FCF2"/>
          </a:solidFill>
          <a:ln w="3175">
            <a:solidFill>
              <a:schemeClr val="tx1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В СЛУЧАЯХ ЕСЛИ:</a:t>
            </a:r>
            <a:endParaRPr lang="ru-RU" sz="14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83568" y="3537012"/>
            <a:ext cx="3234710" cy="864096"/>
          </a:xfrm>
          <a:prstGeom prst="roundRect">
            <a:avLst/>
          </a:prstGeom>
          <a:solidFill>
            <a:srgbClr val="F2FCF2"/>
          </a:solidFill>
          <a:ln w="3175">
            <a:solidFill>
              <a:schemeClr val="tx1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Calibri" pitchFamily="34" charset="0"/>
                <a:ea typeface="Cambria" pitchFamily="18" charset="0"/>
                <a:cs typeface="Calibri" pitchFamily="34" charset="0"/>
              </a:rPr>
              <a:t>Сумма валютного договора по экспорту или импорту на дату его заключения </a:t>
            </a:r>
          </a:p>
          <a:p>
            <a:pPr algn="ctr"/>
            <a:r>
              <a:rPr lang="en-US" sz="1400" dirty="0">
                <a:solidFill>
                  <a:srgbClr val="FF0000"/>
                </a:solidFill>
                <a:latin typeface="Calibri" pitchFamily="34" charset="0"/>
                <a:ea typeface="Cambria" pitchFamily="18" charset="0"/>
                <a:cs typeface="Calibri" pitchFamily="34" charset="0"/>
              </a:rPr>
              <a:t>&gt; </a:t>
            </a:r>
            <a:r>
              <a:rPr lang="ru-RU" sz="1400" b="1" u="sng" dirty="0" smtClean="0">
                <a:solidFill>
                  <a:srgbClr val="FF0000"/>
                </a:solidFill>
                <a:latin typeface="Calibri" pitchFamily="34" charset="0"/>
                <a:ea typeface="Cambria" pitchFamily="18" charset="0"/>
                <a:cs typeface="Calibri" pitchFamily="34" charset="0"/>
              </a:rPr>
              <a:t>50 тыс. </a:t>
            </a:r>
            <a:r>
              <a:rPr lang="en-US" sz="1400" b="1" u="sng" dirty="0" smtClean="0">
                <a:solidFill>
                  <a:srgbClr val="FF0000"/>
                </a:solidFill>
                <a:latin typeface="Calibri" pitchFamily="34" charset="0"/>
                <a:ea typeface="Cambria" pitchFamily="18" charset="0"/>
                <a:cs typeface="Calibri" pitchFamily="34" charset="0"/>
              </a:rPr>
              <a:t>$ </a:t>
            </a:r>
            <a:r>
              <a:rPr lang="ru-RU" sz="14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в </a:t>
            </a:r>
            <a:r>
              <a:rPr lang="ru-RU" sz="1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эквиваленте</a:t>
            </a:r>
            <a:r>
              <a:rPr lang="ru-RU" sz="1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*  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974080" y="3537012"/>
            <a:ext cx="3390394" cy="864096"/>
          </a:xfrm>
          <a:prstGeom prst="roundRect">
            <a:avLst/>
          </a:prstGeom>
          <a:solidFill>
            <a:srgbClr val="F2FCF2"/>
          </a:solidFill>
          <a:ln w="3175"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Сумма валютного договора по экспорту или импорту на дату его заключения </a:t>
            </a:r>
            <a:endParaRPr lang="ru-RU" sz="14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НЕ </a:t>
            </a:r>
            <a:r>
              <a:rPr lang="ru-RU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УКАЗАНА</a:t>
            </a:r>
            <a:endParaRPr lang="ru-RU" sz="1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11560" y="4761148"/>
            <a:ext cx="7848872" cy="1224136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5D8787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5D8787"/>
                </a:solidFill>
                <a:latin typeface="FreeSet" pitchFamily="2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5D8787"/>
                </a:solidFill>
                <a:latin typeface="FreeSet" pitchFamily="2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5D8787"/>
                </a:solidFill>
                <a:latin typeface="FreeSet" pitchFamily="2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5D8787"/>
                </a:solidFill>
                <a:latin typeface="FreeSet" pitchFamily="2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D8787"/>
                </a:solidFill>
                <a:latin typeface="FreeSet" pitchFamily="2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D8787"/>
                </a:solidFill>
                <a:latin typeface="FreeSet" pitchFamily="2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D8787"/>
                </a:solidFill>
                <a:latin typeface="FreeSet" pitchFamily="2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D8787"/>
                </a:solidFill>
                <a:latin typeface="FreeSet" pitchFamily="2" charset="0"/>
              </a:defRPr>
            </a:lvl9pPr>
          </a:lstStyle>
          <a:p>
            <a:pPr algn="just">
              <a:defRPr/>
            </a:pPr>
            <a:r>
              <a:rPr lang="ru-RU" sz="1400" kern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* Если валютный договор выражен в валюте,  отличной от доллара США, и в таком договоре отсутствует указание на обменный курс по отношению к доллару США, для определения эквивалента суммы валютного договора в долларах США пересчет осуществляется с использованием рыночного курса обмена валют </a:t>
            </a:r>
            <a:r>
              <a:rPr lang="ru-RU" sz="1400" u="sng" kern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на дату подписания </a:t>
            </a:r>
            <a:r>
              <a:rPr lang="ru-RU" sz="1400" kern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такого договора (в случае ее отсутствия – </a:t>
            </a:r>
            <a:r>
              <a:rPr lang="ru-RU" sz="1400" u="sng" kern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на дату вступления </a:t>
            </a:r>
            <a:r>
              <a:rPr lang="ru-RU" sz="1400" kern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договора в силу)</a:t>
            </a:r>
            <a:endParaRPr lang="ru-RU" sz="1400" b="1" kern="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8" name="Прямая со стрелкой 7"/>
          <p:cNvCxnSpPr>
            <a:stCxn id="4" idx="2"/>
            <a:endCxn id="5" idx="0"/>
          </p:cNvCxnSpPr>
          <p:nvPr/>
        </p:nvCxnSpPr>
        <p:spPr>
          <a:xfrm flipH="1">
            <a:off x="2300923" y="2996952"/>
            <a:ext cx="2145590" cy="540060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4" idx="2"/>
            <a:endCxn id="6" idx="0"/>
          </p:cNvCxnSpPr>
          <p:nvPr/>
        </p:nvCxnSpPr>
        <p:spPr>
          <a:xfrm>
            <a:off x="4446513" y="2996952"/>
            <a:ext cx="2222764" cy="540060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8003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411760" y="1304764"/>
            <a:ext cx="5759624" cy="102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1600" dirty="0">
                <a:latin typeface="Calibri" pitchFamily="34" charset="0"/>
                <a:cs typeface="Calibri" pitchFamily="34" charset="0"/>
              </a:rPr>
              <a:t>1) </a:t>
            </a:r>
            <a:r>
              <a:rPr lang="ru-RU" sz="1600" dirty="0" smtClean="0">
                <a:latin typeface="Calibri" pitchFamily="34" charset="0"/>
                <a:cs typeface="Calibri" pitchFamily="34" charset="0"/>
              </a:rPr>
              <a:t>наличи</a:t>
            </a:r>
            <a:r>
              <a:rPr lang="ru-RU" sz="1600" dirty="0">
                <a:latin typeface="Calibri" pitchFamily="34" charset="0"/>
                <a:cs typeface="Calibri" pitchFamily="34" charset="0"/>
              </a:rPr>
              <a:t>е</a:t>
            </a:r>
            <a:r>
              <a:rPr lang="ru-RU" sz="1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1600" dirty="0">
                <a:latin typeface="Calibri" pitchFamily="34" charset="0"/>
                <a:cs typeface="Calibri" pitchFamily="34" charset="0"/>
              </a:rPr>
              <a:t>в валютном договоре условий, противоречащих требованиям валютного законодательства </a:t>
            </a:r>
            <a:r>
              <a:rPr lang="ru-RU" sz="1600" dirty="0" smtClean="0">
                <a:latin typeface="Calibri" pitchFamily="34" charset="0"/>
                <a:cs typeface="Calibri" pitchFamily="34" charset="0"/>
              </a:rPr>
              <a:t>РК (в </a:t>
            </a:r>
            <a:r>
              <a:rPr lang="ru-RU" sz="1600" dirty="0" err="1" smtClean="0">
                <a:latin typeface="Calibri" pitchFamily="34" charset="0"/>
                <a:cs typeface="Calibri" pitchFamily="34" charset="0"/>
              </a:rPr>
              <a:t>т.ч</a:t>
            </a:r>
            <a:r>
              <a:rPr lang="ru-RU" sz="1600" dirty="0" smtClean="0">
                <a:latin typeface="Calibri" pitchFamily="34" charset="0"/>
                <a:cs typeface="Calibri" pitchFamily="34" charset="0"/>
              </a:rPr>
              <a:t>. расчеты наличными, отсутствие сроков исполнения обязательств нерезидентом и др.)</a:t>
            </a:r>
            <a:endParaRPr lang="ru-RU" sz="1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411760" y="2564904"/>
            <a:ext cx="5688635" cy="955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2) </a:t>
            </a:r>
            <a:r>
              <a:rPr lang="ru-RU" sz="1600" dirty="0">
                <a:latin typeface="Calibri" pitchFamily="34" charset="0"/>
                <a:cs typeface="Calibri" pitchFamily="34" charset="0"/>
              </a:rPr>
              <a:t>несоответствие подписи </a:t>
            </a:r>
            <a:r>
              <a:rPr lang="ru-RU" sz="1600" dirty="0" smtClean="0">
                <a:latin typeface="Calibri" pitchFamily="34" charset="0"/>
                <a:cs typeface="Calibri" pitchFamily="34" charset="0"/>
              </a:rPr>
              <a:t>экспортера/импортера </a:t>
            </a:r>
            <a:r>
              <a:rPr lang="ru-RU" sz="1600" dirty="0">
                <a:latin typeface="Calibri" pitchFamily="34" charset="0"/>
                <a:cs typeface="Calibri" pitchFamily="34" charset="0"/>
              </a:rPr>
              <a:t>в заявлении о принятии валютного договора по </a:t>
            </a:r>
            <a:r>
              <a:rPr lang="ru-RU" sz="1600" dirty="0" smtClean="0">
                <a:latin typeface="Calibri" pitchFamily="34" charset="0"/>
                <a:cs typeface="Calibri" pitchFamily="34" charset="0"/>
              </a:rPr>
              <a:t>экспорту/импорту </a:t>
            </a:r>
            <a:r>
              <a:rPr lang="ru-RU" sz="1600" dirty="0">
                <a:latin typeface="Calibri" pitchFamily="34" charset="0"/>
                <a:cs typeface="Calibri" pitchFamily="34" charset="0"/>
              </a:rPr>
              <a:t>на валютный контроль </a:t>
            </a:r>
            <a:r>
              <a:rPr lang="ru-RU" sz="1600" dirty="0" smtClean="0">
                <a:latin typeface="Calibri" pitchFamily="34" charset="0"/>
                <a:cs typeface="Calibri" pitchFamily="34" charset="0"/>
              </a:rPr>
              <a:t>образцу </a:t>
            </a:r>
            <a:r>
              <a:rPr lang="ru-RU" sz="1600" dirty="0">
                <a:latin typeface="Calibri" pitchFamily="34" charset="0"/>
                <a:cs typeface="Calibri" pitchFamily="34" charset="0"/>
              </a:rPr>
              <a:t>подписи в документе с образцами подписей</a:t>
            </a: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411760" y="3753036"/>
            <a:ext cx="5393510" cy="325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1600" dirty="0">
                <a:latin typeface="Calibri" pitchFamily="34" charset="0"/>
                <a:cs typeface="Calibri" pitchFamily="34" charset="0"/>
              </a:rPr>
              <a:t>3) в соответствии с </a:t>
            </a:r>
            <a:r>
              <a:rPr lang="ru-RU" sz="1600" dirty="0" smtClean="0">
                <a:latin typeface="Calibri" pitchFamily="34" charset="0"/>
                <a:cs typeface="Calibri" pitchFamily="34" charset="0"/>
              </a:rPr>
              <a:t>п. </a:t>
            </a:r>
            <a:r>
              <a:rPr lang="ru-RU" sz="1600" dirty="0">
                <a:latin typeface="Calibri" pitchFamily="34" charset="0"/>
                <a:cs typeface="Calibri" pitchFamily="34" charset="0"/>
              </a:rPr>
              <a:t>1 </a:t>
            </a:r>
            <a:r>
              <a:rPr lang="ru-RU" sz="1600" dirty="0" smtClean="0">
                <a:latin typeface="Calibri" pitchFamily="34" charset="0"/>
                <a:cs typeface="Calibri" pitchFamily="34" charset="0"/>
              </a:rPr>
              <a:t>ст. </a:t>
            </a:r>
            <a:r>
              <a:rPr lang="ru-RU" sz="1600" dirty="0">
                <a:latin typeface="Calibri" pitchFamily="34" charset="0"/>
                <a:cs typeface="Calibri" pitchFamily="34" charset="0"/>
              </a:rPr>
              <a:t>13 Закона о </a:t>
            </a:r>
            <a:r>
              <a:rPr lang="ru-RU" sz="1600" dirty="0" smtClean="0">
                <a:latin typeface="Calibri" pitchFamily="34" charset="0"/>
                <a:cs typeface="Calibri" pitchFamily="34" charset="0"/>
              </a:rPr>
              <a:t>ПОДФТ*</a:t>
            </a:r>
            <a:endParaRPr lang="ru-RU" sz="1600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11560" y="4653136"/>
            <a:ext cx="7920879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600" i="1" dirty="0" smtClean="0">
                <a:latin typeface="Calibri" pitchFamily="34" charset="0"/>
                <a:cs typeface="Calibri" pitchFamily="34" charset="0"/>
              </a:rPr>
              <a:t>* </a:t>
            </a:r>
            <a:r>
              <a:rPr lang="ru-RU" sz="1600" i="1" dirty="0" smtClean="0">
                <a:latin typeface="Calibri" pitchFamily="34" charset="0"/>
                <a:cs typeface="Calibri" pitchFamily="34" charset="0"/>
              </a:rPr>
              <a:t>Согласно ст.13</a:t>
            </a:r>
            <a:r>
              <a:rPr lang="ru-RU" sz="1600" i="1" dirty="0">
                <a:latin typeface="Calibri" pitchFamily="34" charset="0"/>
                <a:cs typeface="Calibri" pitchFamily="34" charset="0"/>
              </a:rPr>
              <a:t>. </a:t>
            </a:r>
            <a:r>
              <a:rPr lang="ru-RU" sz="1600" i="1" dirty="0" smtClean="0">
                <a:latin typeface="Calibri" pitchFamily="34" charset="0"/>
                <a:cs typeface="Calibri" pitchFamily="34" charset="0"/>
              </a:rPr>
              <a:t>Закона о ПОДФТ- </a:t>
            </a:r>
            <a:r>
              <a:rPr lang="ru-RU" sz="1600" i="1" dirty="0">
                <a:latin typeface="Calibri" pitchFamily="34" charset="0"/>
                <a:cs typeface="Calibri" pitchFamily="34" charset="0"/>
              </a:rPr>
              <a:t>Банк </a:t>
            </a:r>
            <a:r>
              <a:rPr lang="ru-RU" sz="1600" i="1" u="sng" dirty="0">
                <a:latin typeface="Calibri" pitchFamily="34" charset="0"/>
                <a:cs typeface="Calibri" pitchFamily="34" charset="0"/>
              </a:rPr>
              <a:t>обязан отказать </a:t>
            </a:r>
            <a:r>
              <a:rPr lang="ru-RU" sz="1600" i="1" dirty="0">
                <a:latin typeface="Calibri" pitchFamily="34" charset="0"/>
                <a:cs typeface="Calibri" pitchFamily="34" charset="0"/>
              </a:rPr>
              <a:t>клиенту </a:t>
            </a:r>
            <a:r>
              <a:rPr lang="ru-RU" sz="1600" i="1" u="sng" dirty="0">
                <a:latin typeface="Calibri" pitchFamily="34" charset="0"/>
                <a:cs typeface="Calibri" pitchFamily="34" charset="0"/>
              </a:rPr>
              <a:t>в открытии счетов или в проведении операции</a:t>
            </a:r>
            <a:r>
              <a:rPr lang="ru-RU" sz="1600" i="1" dirty="0">
                <a:latin typeface="Calibri" pitchFamily="34" charset="0"/>
                <a:cs typeface="Calibri" pitchFamily="34" charset="0"/>
              </a:rPr>
              <a:t> в случае невозможности принятия мер по надлежащей проверке, в том числе по идентификации клиентов/их представителей, целей и характера проводимых операций.</a:t>
            </a: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endParaRPr lang="ru-RU" sz="1600" i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6" name="Picture 2" descr="C:\Users\arynova_aa\Desktop\Без названия.jf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042286"/>
            <a:ext cx="1224135" cy="1224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753749" y="258568"/>
            <a:ext cx="8064895" cy="648072"/>
          </a:xfrm>
          <a:prstGeom prst="rect">
            <a:avLst/>
          </a:prstGeom>
          <a:solidFill>
            <a:srgbClr val="70AD47">
              <a:lumMod val="20000"/>
              <a:lumOff val="80000"/>
            </a:srgb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Отказ в получении УН: </a:t>
            </a:r>
          </a:p>
        </p:txBody>
      </p:sp>
    </p:spTree>
    <p:extLst>
      <p:ext uri="{BB962C8B-B14F-4D97-AF65-F5344CB8AC3E}">
        <p14:creationId xmlns:p14="http://schemas.microsoft.com/office/powerpoint/2010/main" val="31274644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679865" y="485932"/>
            <a:ext cx="6791325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Экспортёр/импортёр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получения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представляет в банк: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1079612" y="1052736"/>
            <a:ext cx="7887791" cy="1000274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eaLnBrk="1" hangingPunct="1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en-US" sz="1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</a:t>
            </a:r>
            <a:r>
              <a:rPr lang="ru-RU" sz="1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</a:t>
            </a:r>
            <a:r>
              <a:rPr lang="ru-RU" sz="1600" dirty="0" smtClean="0">
                <a:latin typeface="Calibri" pitchFamily="34" charset="0"/>
                <a:cs typeface="Calibri" pitchFamily="34" charset="0"/>
              </a:rPr>
              <a:t>Оригинал </a:t>
            </a:r>
            <a:r>
              <a:rPr lang="ru-RU" sz="1600" dirty="0">
                <a:latin typeface="Calibri" pitchFamily="34" charset="0"/>
                <a:cs typeface="Calibri" pitchFamily="34" charset="0"/>
              </a:rPr>
              <a:t>или </a:t>
            </a:r>
            <a:r>
              <a:rPr lang="ru-RU" sz="1600" dirty="0" smtClean="0">
                <a:latin typeface="Calibri" pitchFamily="34" charset="0"/>
                <a:cs typeface="Calibri" pitchFamily="34" charset="0"/>
              </a:rPr>
              <a:t>копию валютного договора;</a:t>
            </a:r>
            <a:endParaRPr lang="ru-RU" sz="1600" dirty="0">
              <a:latin typeface="Calibri" pitchFamily="34" charset="0"/>
              <a:cs typeface="Calibri" pitchFamily="34" charset="0"/>
            </a:endParaRPr>
          </a:p>
          <a:p>
            <a:pPr eaLnBrk="1" hangingPunct="1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ru-RU" sz="1600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sz="1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1600" dirty="0">
                <a:latin typeface="Calibri" pitchFamily="34" charset="0"/>
                <a:cs typeface="Calibri" pitchFamily="34" charset="0"/>
              </a:rPr>
              <a:t>Заявление о принятии валютного договора </a:t>
            </a:r>
            <a:r>
              <a:rPr lang="ru-RU" sz="1600" dirty="0" smtClean="0">
                <a:latin typeface="Calibri" pitchFamily="34" charset="0"/>
                <a:cs typeface="Calibri" pitchFamily="34" charset="0"/>
              </a:rPr>
              <a:t>на </a:t>
            </a:r>
            <a:r>
              <a:rPr lang="ru-RU" sz="1600" dirty="0" smtClean="0">
                <a:latin typeface="Calibri" pitchFamily="34" charset="0"/>
                <a:cs typeface="Calibri" pitchFamily="34" charset="0"/>
              </a:rPr>
              <a:t>валютный </a:t>
            </a:r>
            <a:r>
              <a:rPr lang="ru-RU" sz="1600" dirty="0" smtClean="0">
                <a:latin typeface="Calibri" pitchFamily="34" charset="0"/>
                <a:cs typeface="Calibri" pitchFamily="34" charset="0"/>
              </a:rPr>
              <a:t>контроль по форме   </a:t>
            </a:r>
          </a:p>
          <a:p>
            <a:pPr eaLnBrk="1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defRPr/>
            </a:pPr>
            <a:r>
              <a:rPr lang="ru-RU" sz="1600" dirty="0" smtClean="0">
                <a:latin typeface="Calibri" pitchFamily="34" charset="0"/>
                <a:cs typeface="Calibri" pitchFamily="34" charset="0"/>
              </a:rPr>
              <a:t>     прил. 1  к Правилам ЭИВК</a:t>
            </a:r>
            <a:endParaRPr lang="ru-RU" sz="1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951821" y="2248320"/>
            <a:ext cx="5796644" cy="220983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just">
              <a:defRPr/>
            </a:pPr>
            <a:endParaRPr lang="ru-RU" sz="1600" dirty="0" smtClean="0">
              <a:latin typeface="Calibri" pitchFamily="34" charset="0"/>
              <a:cs typeface="Calibri" pitchFamily="34" charset="0"/>
            </a:endParaRPr>
          </a:p>
          <a:p>
            <a:pPr algn="just">
              <a:defRPr/>
            </a:pPr>
            <a:r>
              <a:rPr lang="ru-RU" sz="1600" dirty="0" smtClean="0">
                <a:latin typeface="Calibri" pitchFamily="34" charset="0"/>
                <a:cs typeface="Calibri" pitchFamily="34" charset="0"/>
              </a:rPr>
              <a:t>Работник </a:t>
            </a:r>
            <a:r>
              <a:rPr lang="ru-RU" sz="1600" dirty="0">
                <a:latin typeface="Calibri" pitchFamily="34" charset="0"/>
                <a:cs typeface="Calibri" pitchFamily="34" charset="0"/>
              </a:rPr>
              <a:t>банка </a:t>
            </a:r>
            <a:r>
              <a:rPr lang="ru-RU" sz="1600" u="sng" dirty="0" smtClean="0">
                <a:latin typeface="Calibri" pitchFamily="34" charset="0"/>
                <a:cs typeface="Calibri" pitchFamily="34" charset="0"/>
              </a:rPr>
              <a:t>в </a:t>
            </a:r>
            <a:r>
              <a:rPr lang="ru-RU" sz="1600" u="sng" dirty="0">
                <a:latin typeface="Calibri" pitchFamily="34" charset="0"/>
                <a:cs typeface="Calibri" pitchFamily="34" charset="0"/>
              </a:rPr>
              <a:t>течение </a:t>
            </a:r>
            <a:r>
              <a:rPr lang="ru-RU" sz="1600" u="sng" dirty="0" smtClean="0">
                <a:latin typeface="Calibri" pitchFamily="34" charset="0"/>
                <a:cs typeface="Calibri" pitchFamily="34" charset="0"/>
              </a:rPr>
              <a:t>2 </a:t>
            </a:r>
            <a:r>
              <a:rPr lang="ru-RU" sz="1600" u="sng" dirty="0">
                <a:latin typeface="Calibri" pitchFamily="34" charset="0"/>
                <a:cs typeface="Calibri" pitchFamily="34" charset="0"/>
              </a:rPr>
              <a:t>рабочих дней </a:t>
            </a:r>
            <a:r>
              <a:rPr lang="ru-RU" sz="1600" dirty="0">
                <a:latin typeface="Calibri" pitchFamily="34" charset="0"/>
                <a:cs typeface="Calibri" pitchFamily="34" charset="0"/>
              </a:rPr>
              <a:t>со дня подачи </a:t>
            </a:r>
            <a:r>
              <a:rPr lang="ru-RU" sz="1600" dirty="0" smtClean="0">
                <a:latin typeface="Calibri" pitchFamily="34" charset="0"/>
                <a:cs typeface="Calibri" pitchFamily="34" charset="0"/>
              </a:rPr>
              <a:t>документов:</a:t>
            </a:r>
            <a:endParaRPr lang="en-US" sz="1600" dirty="0" smtClean="0">
              <a:latin typeface="Calibri" pitchFamily="34" charset="0"/>
              <a:cs typeface="Calibri" pitchFamily="34" charset="0"/>
            </a:endParaRPr>
          </a:p>
          <a:p>
            <a:pPr algn="just">
              <a:defRPr/>
            </a:pPr>
            <a:endParaRPr lang="ru-RU" sz="1600" dirty="0" smtClean="0">
              <a:latin typeface="Calibri" pitchFamily="34" charset="0"/>
              <a:cs typeface="Calibri" pitchFamily="34" charset="0"/>
            </a:endParaRPr>
          </a:p>
          <a:p>
            <a:pPr marL="285750" indent="-285750" algn="just">
              <a:lnSpc>
                <a:spcPct val="120000"/>
              </a:lnSpc>
              <a:buFontTx/>
              <a:buChar char="-"/>
              <a:defRPr/>
            </a:pPr>
            <a:r>
              <a:rPr lang="ru-RU" sz="1600" dirty="0" smtClean="0">
                <a:latin typeface="Calibri" pitchFamily="34" charset="0"/>
                <a:cs typeface="Calibri" pitchFamily="34" charset="0"/>
              </a:rPr>
              <a:t>указывает УН и </a:t>
            </a:r>
            <a:r>
              <a:rPr lang="ru-RU" sz="1600" dirty="0">
                <a:latin typeface="Calibri" pitchFamily="34" charset="0"/>
                <a:cs typeface="Calibri" pitchFamily="34" charset="0"/>
              </a:rPr>
              <a:t>дату его присвоения на первом или последнем листе оригинала или копии </a:t>
            </a:r>
            <a:r>
              <a:rPr lang="ru-RU" sz="1600" dirty="0" smtClean="0">
                <a:latin typeface="Calibri" pitchFamily="34" charset="0"/>
                <a:cs typeface="Calibri" pitchFamily="34" charset="0"/>
              </a:rPr>
              <a:t>валютного </a:t>
            </a:r>
            <a:r>
              <a:rPr lang="ru-RU" sz="1600" dirty="0" smtClean="0">
                <a:latin typeface="Calibri" pitchFamily="34" charset="0"/>
                <a:cs typeface="Calibri" pitchFamily="34" charset="0"/>
              </a:rPr>
              <a:t>договора;</a:t>
            </a:r>
            <a:endParaRPr lang="ru-RU" sz="1600" dirty="0" smtClean="0">
              <a:latin typeface="Calibri" pitchFamily="34" charset="0"/>
              <a:cs typeface="Calibri" pitchFamily="34" charset="0"/>
            </a:endParaRPr>
          </a:p>
          <a:p>
            <a:pPr marL="285750" indent="-285750" algn="just">
              <a:lnSpc>
                <a:spcPct val="120000"/>
              </a:lnSpc>
              <a:buFontTx/>
              <a:buChar char="-"/>
              <a:defRPr/>
            </a:pPr>
            <a:r>
              <a:rPr lang="ru-RU" sz="1600" dirty="0" smtClean="0">
                <a:latin typeface="Calibri" pitchFamily="34" charset="0"/>
                <a:cs typeface="Calibri" pitchFamily="34" charset="0"/>
              </a:rPr>
              <a:t>заверяет </a:t>
            </a:r>
            <a:r>
              <a:rPr lang="ru-RU" sz="1600" dirty="0">
                <a:latin typeface="Calibri" pitchFamily="34" charset="0"/>
                <a:cs typeface="Calibri" pitchFamily="34" charset="0"/>
              </a:rPr>
              <a:t>своей </a:t>
            </a:r>
            <a:r>
              <a:rPr lang="ru-RU" sz="1600" dirty="0" smtClean="0">
                <a:latin typeface="Calibri" pitchFamily="34" charset="0"/>
                <a:cs typeface="Calibri" pitchFamily="34" charset="0"/>
              </a:rPr>
              <a:t>подписью. </a:t>
            </a:r>
            <a:endParaRPr lang="en-US" sz="1600" dirty="0" smtClean="0">
              <a:latin typeface="Calibri" pitchFamily="34" charset="0"/>
              <a:cs typeface="Calibri" pitchFamily="34" charset="0"/>
            </a:endParaRPr>
          </a:p>
          <a:p>
            <a:pPr algn="just">
              <a:defRPr/>
            </a:pPr>
            <a:endParaRPr lang="ru-RU" sz="16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35596" y="4581128"/>
            <a:ext cx="69847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dirty="0">
                <a:latin typeface="Calibri" pitchFamily="34" charset="0"/>
                <a:cs typeface="Calibri" pitchFamily="34" charset="0"/>
              </a:rPr>
              <a:t>Один экземпляр копии валютного договора по экспорту/импорту  с отметкой о присвоении УН остается в Банке, второй – передается экспортеру/импортеру. </a:t>
            </a:r>
          </a:p>
        </p:txBody>
      </p:sp>
      <p:pic>
        <p:nvPicPr>
          <p:cNvPr id="2050" name="Picture 2" descr="C:\Users\arynova_aa\Desktop\Без названия (1).jf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121" y="2672916"/>
            <a:ext cx="1691111" cy="1094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8211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575556" y="224644"/>
            <a:ext cx="7848873" cy="360040"/>
          </a:xfrm>
          <a:prstGeom prst="rect">
            <a:avLst/>
          </a:prstGeom>
          <a:solidFill>
            <a:schemeClr val="accent3"/>
          </a:solidFill>
        </p:spPr>
        <p:txBody>
          <a:bodyPr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5D8787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5D8787"/>
                </a:solidFill>
                <a:latin typeface="FreeSet" pitchFamily="2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5D8787"/>
                </a:solidFill>
                <a:latin typeface="FreeSet" pitchFamily="2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5D8787"/>
                </a:solidFill>
                <a:latin typeface="FreeSet" pitchFamily="2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5D8787"/>
                </a:solidFill>
                <a:latin typeface="FreeSet" pitchFamily="2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D8787"/>
                </a:solidFill>
                <a:latin typeface="FreeSet" pitchFamily="2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D8787"/>
                </a:solidFill>
                <a:latin typeface="FreeSet" pitchFamily="2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D8787"/>
                </a:solidFill>
                <a:latin typeface="FreeSet" pitchFamily="2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D8787"/>
                </a:solidFill>
                <a:latin typeface="FreeSet" pitchFamily="2" charset="0"/>
              </a:defRPr>
            </a:lvl9pPr>
          </a:lstStyle>
          <a:p>
            <a:pPr>
              <a:defRPr/>
            </a:pPr>
            <a:r>
              <a:rPr lang="ru-RU" sz="2000" b="1" kern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Репатриация национальной и иностранной валюты - это  </a:t>
            </a:r>
            <a:endParaRPr lang="ru-RU" sz="2000" b="1" kern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Box 9"/>
          <p:cNvSpPr txBox="1">
            <a:spLocks noChangeArrowheads="1"/>
          </p:cNvSpPr>
          <p:nvPr/>
        </p:nvSpPr>
        <p:spPr bwMode="auto">
          <a:xfrm>
            <a:off x="647564" y="692696"/>
            <a:ext cx="7920881" cy="2677656"/>
          </a:xfrm>
          <a:prstGeom prst="rect">
            <a:avLst/>
          </a:prstGeom>
          <a:noFill/>
          <a:ln w="15875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ru-RU" sz="1400" b="1" i="1" u="sng" dirty="0" smtClean="0">
                <a:latin typeface="Calibri" pitchFamily="34" charset="0"/>
                <a:cs typeface="Calibri" pitchFamily="34" charset="0"/>
              </a:rPr>
              <a:t>зачисление </a:t>
            </a:r>
            <a:r>
              <a:rPr lang="ru-RU" sz="1400" b="1" i="1" u="sng" dirty="0">
                <a:latin typeface="Calibri" pitchFamily="34" charset="0"/>
                <a:cs typeface="Calibri" pitchFamily="34" charset="0"/>
              </a:rPr>
              <a:t>на банковские </a:t>
            </a:r>
            <a:r>
              <a:rPr lang="ru-RU" sz="1400" b="1" i="1" u="sng" dirty="0" smtClean="0">
                <a:latin typeface="Calibri" pitchFamily="34" charset="0"/>
                <a:cs typeface="Calibri" pitchFamily="34" charset="0"/>
              </a:rPr>
              <a:t>счета:</a:t>
            </a:r>
          </a:p>
          <a:p>
            <a:pPr eaLnBrk="1" hangingPunct="1">
              <a:defRPr/>
            </a:pPr>
            <a:endParaRPr lang="ru-RU" sz="1100" b="1" i="1" u="sng" dirty="0">
              <a:latin typeface="Calibri" pitchFamily="34" charset="0"/>
              <a:cs typeface="Calibri" pitchFamily="34" charset="0"/>
            </a:endParaRPr>
          </a:p>
          <a:p>
            <a:pPr marL="628650" lvl="2" indent="-171450">
              <a:buFont typeface="Wingdings" panose="05000000000000000000" pitchFamily="2" charset="2"/>
              <a:buChar char="Ø"/>
              <a:defRPr/>
            </a:pPr>
            <a:r>
              <a:rPr lang="ru-RU" sz="1100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ru-RU" sz="1200" dirty="0">
                <a:latin typeface="Calibri" pitchFamily="34" charset="0"/>
                <a:cs typeface="Calibri" pitchFamily="34" charset="0"/>
              </a:rPr>
              <a:t>выручки </a:t>
            </a:r>
            <a:r>
              <a:rPr lang="ru-RU" sz="1200" dirty="0" smtClean="0">
                <a:latin typeface="Calibri" pitchFamily="34" charset="0"/>
                <a:cs typeface="Calibri" pitchFamily="34" charset="0"/>
              </a:rPr>
              <a:t>от </a:t>
            </a:r>
            <a:r>
              <a:rPr lang="ru-RU" sz="1200" dirty="0">
                <a:latin typeface="Calibri" pitchFamily="34" charset="0"/>
                <a:cs typeface="Calibri" pitchFamily="34" charset="0"/>
              </a:rPr>
              <a:t>экспорта</a:t>
            </a:r>
            <a:r>
              <a:rPr lang="ru-RU" sz="1200" dirty="0" smtClean="0">
                <a:latin typeface="Calibri" pitchFamily="34" charset="0"/>
                <a:cs typeface="Calibri" pitchFamily="34" charset="0"/>
              </a:rPr>
              <a:t>;</a:t>
            </a:r>
          </a:p>
          <a:p>
            <a:pPr marL="628650" lvl="2" indent="-171450">
              <a:buFont typeface="Wingdings" panose="05000000000000000000" pitchFamily="2" charset="2"/>
              <a:buChar char="Ø"/>
              <a:defRPr/>
            </a:pPr>
            <a:r>
              <a:rPr lang="ru-RU" sz="1200" dirty="0" smtClean="0">
                <a:latin typeface="Calibri" pitchFamily="34" charset="0"/>
                <a:cs typeface="Calibri" pitchFamily="34" charset="0"/>
              </a:rPr>
              <a:t>  валюты</a:t>
            </a:r>
            <a:r>
              <a:rPr lang="ru-RU" sz="1200" dirty="0">
                <a:latin typeface="Calibri" pitchFamily="34" charset="0"/>
                <a:cs typeface="Calibri" pitchFamily="34" charset="0"/>
              </a:rPr>
              <a:t>, переведенной резидентом в пользу нерезидента для осуществления расчетов по импорту, в случаях неисполнения или неполного исполнения обязательств нерезидентом.</a:t>
            </a:r>
          </a:p>
          <a:p>
            <a:pPr eaLnBrk="1" hangingPunct="1">
              <a:defRPr/>
            </a:pPr>
            <a:endParaRPr lang="ru-RU" sz="1100" dirty="0"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ru-RU" sz="1400" b="1" i="1" u="sng" dirty="0">
                <a:latin typeface="Calibri" pitchFamily="34" charset="0"/>
                <a:cs typeface="Calibri" pitchFamily="34" charset="0"/>
              </a:rPr>
              <a:t>Срок репатриации </a:t>
            </a:r>
            <a:r>
              <a:rPr lang="ru-RU" sz="1100" dirty="0" smtClean="0">
                <a:latin typeface="Calibri" pitchFamily="34" charset="0"/>
                <a:cs typeface="Calibri" pitchFamily="34" charset="0"/>
              </a:rPr>
              <a:t>– рассчитываемый экспортером/импортером </a:t>
            </a:r>
            <a:r>
              <a:rPr lang="ru-RU" sz="1100" b="1" dirty="0" smtClean="0">
                <a:latin typeface="Calibri" pitchFamily="34" charset="0"/>
                <a:cs typeface="Calibri" pitchFamily="34" charset="0"/>
              </a:rPr>
              <a:t>самостоятельно</a:t>
            </a:r>
            <a:r>
              <a:rPr lang="ru-RU" sz="11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ru-RU" sz="1100" dirty="0">
                <a:latin typeface="Calibri" pitchFamily="34" charset="0"/>
                <a:cs typeface="Calibri" pitchFamily="34" charset="0"/>
              </a:rPr>
              <a:t>исходя из условий исполнения обязательств сторонами по валютному </a:t>
            </a:r>
            <a:r>
              <a:rPr lang="ru-RU" sz="1100" dirty="0" smtClean="0">
                <a:latin typeface="Calibri" pitchFamily="34" charset="0"/>
                <a:cs typeface="Calibri" pitchFamily="34" charset="0"/>
              </a:rPr>
              <a:t>договору, </a:t>
            </a:r>
            <a:r>
              <a:rPr lang="ru-RU" sz="1100" dirty="0">
                <a:latin typeface="Calibri" pitchFamily="34" charset="0"/>
                <a:cs typeface="Calibri" pitchFamily="34" charset="0"/>
              </a:rPr>
              <a:t>период времени между</a:t>
            </a:r>
            <a:r>
              <a:rPr lang="ru-RU" sz="1100" dirty="0" smtClean="0">
                <a:latin typeface="Calibri" pitchFamily="34" charset="0"/>
                <a:cs typeface="Calibri" pitchFamily="34" charset="0"/>
              </a:rPr>
              <a:t>:</a:t>
            </a:r>
          </a:p>
          <a:p>
            <a:pPr>
              <a:defRPr/>
            </a:pPr>
            <a:endParaRPr lang="ru-RU" sz="1100" dirty="0">
              <a:latin typeface="Calibri" pitchFamily="34" charset="0"/>
              <a:cs typeface="Calibri" pitchFamily="34" charset="0"/>
            </a:endParaRPr>
          </a:p>
          <a:p>
            <a:pPr marL="742950" lvl="2" indent="-285750">
              <a:buFont typeface="Wingdings" panose="05000000000000000000" pitchFamily="2" charset="2"/>
              <a:buChar char="Ø"/>
              <a:defRPr/>
            </a:pPr>
            <a:r>
              <a:rPr lang="ru-RU" sz="1200" dirty="0" smtClean="0">
                <a:latin typeface="Calibri" pitchFamily="34" charset="0"/>
                <a:cs typeface="Calibri" pitchFamily="34" charset="0"/>
              </a:rPr>
              <a:t>датой экспорта и датой поступления валюты в оплату экспорта;</a:t>
            </a:r>
          </a:p>
          <a:p>
            <a:pPr marL="742950" lvl="2" indent="-285750">
              <a:buFont typeface="Wingdings" panose="05000000000000000000" pitchFamily="2" charset="2"/>
              <a:buChar char="Ø"/>
              <a:defRPr/>
            </a:pPr>
            <a:r>
              <a:rPr lang="ru-RU" sz="1200" dirty="0" smtClean="0">
                <a:latin typeface="Calibri" pitchFamily="34" charset="0"/>
                <a:cs typeface="Calibri" pitchFamily="34" charset="0"/>
              </a:rPr>
              <a:t>датой платежа по импорту и датой возврата неиспользованного авансового платежа по импорту в случае неисполнения и/или неполного исполнения обязательств нерезидентом;</a:t>
            </a:r>
          </a:p>
          <a:p>
            <a:pPr marL="742950" lvl="2" indent="-285750">
              <a:buFont typeface="Wingdings" panose="05000000000000000000" pitchFamily="2" charset="2"/>
              <a:buChar char="Ø"/>
              <a:defRPr/>
            </a:pPr>
            <a:r>
              <a:rPr lang="ru-RU" sz="1200" dirty="0" smtClean="0">
                <a:latin typeface="Calibri" pitchFamily="34" charset="0"/>
                <a:cs typeface="Calibri" pitchFamily="34" charset="0"/>
              </a:rPr>
              <a:t>датой </a:t>
            </a:r>
            <a:r>
              <a:rPr lang="ru-RU" sz="1200" dirty="0">
                <a:latin typeface="Calibri" pitchFamily="34" charset="0"/>
                <a:cs typeface="Calibri" pitchFamily="34" charset="0"/>
              </a:rPr>
              <a:t>платежа </a:t>
            </a:r>
            <a:r>
              <a:rPr lang="ru-RU" sz="1200" dirty="0" smtClean="0">
                <a:latin typeface="Calibri" pitchFamily="34" charset="0"/>
                <a:cs typeface="Calibri" pitchFamily="34" charset="0"/>
              </a:rPr>
              <a:t>по </a:t>
            </a:r>
            <a:r>
              <a:rPr lang="ru-RU" sz="1200" dirty="0">
                <a:latin typeface="Calibri" pitchFamily="34" charset="0"/>
                <a:cs typeface="Calibri" pitchFamily="34" charset="0"/>
              </a:rPr>
              <a:t>импорту и датой импорта в случае отсутствия в валютном договоре по импорту сроков возврата неиспользованного авансового </a:t>
            </a:r>
            <a:r>
              <a:rPr lang="ru-RU" sz="1200" dirty="0" smtClean="0">
                <a:latin typeface="Calibri" pitchFamily="34" charset="0"/>
                <a:cs typeface="Calibri" pitchFamily="34" charset="0"/>
              </a:rPr>
              <a:t>платежа</a:t>
            </a:r>
          </a:p>
        </p:txBody>
      </p:sp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647565" y="3429000"/>
            <a:ext cx="7776864" cy="2886944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buClr>
                <a:schemeClr val="accent1">
                  <a:lumMod val="75000"/>
                </a:schemeClr>
              </a:buClr>
              <a:defRPr/>
            </a:pPr>
            <a:r>
              <a:rPr lang="ru-RU" sz="1200" dirty="0" smtClean="0">
                <a:latin typeface="Calibri" pitchFamily="34" charset="0"/>
                <a:cs typeface="Calibri" pitchFamily="34" charset="0"/>
              </a:rPr>
              <a:t>Если </a:t>
            </a:r>
            <a:r>
              <a:rPr lang="ru-RU" sz="1200" dirty="0">
                <a:latin typeface="Calibri" pitchFamily="34" charset="0"/>
                <a:cs typeface="Calibri" pitchFamily="34" charset="0"/>
              </a:rPr>
              <a:t>срок репатриации истёк, а сумма неисполненных нерезидентом обязательств по </a:t>
            </a:r>
            <a:r>
              <a:rPr lang="ru-RU" sz="1200" dirty="0" smtClean="0">
                <a:latin typeface="Calibri" pitchFamily="34" charset="0"/>
                <a:cs typeface="Calibri" pitchFamily="34" charset="0"/>
              </a:rPr>
              <a:t>договору </a:t>
            </a:r>
            <a:r>
              <a:rPr lang="ru-RU" sz="1200" dirty="0">
                <a:latin typeface="Calibri" pitchFamily="34" charset="0"/>
                <a:cs typeface="Calibri" pitchFamily="34" charset="0"/>
              </a:rPr>
              <a:t>перед </a:t>
            </a:r>
            <a:r>
              <a:rPr lang="ru-RU" sz="1200" dirty="0" smtClean="0">
                <a:latin typeface="Calibri" pitchFamily="34" charset="0"/>
                <a:cs typeface="Calibri" pitchFamily="34" charset="0"/>
              </a:rPr>
              <a:t>экспортёром/импортёром </a:t>
            </a:r>
            <a:r>
              <a:rPr lang="en-US" sz="1200" dirty="0" smtClean="0">
                <a:latin typeface="Calibri" pitchFamily="34" charset="0"/>
                <a:cs typeface="Calibri" pitchFamily="34" charset="0"/>
              </a:rPr>
              <a:t>&gt;</a:t>
            </a:r>
            <a:r>
              <a:rPr lang="ru-RU" sz="1200" dirty="0" smtClean="0">
                <a:latin typeface="Calibri" pitchFamily="34" charset="0"/>
                <a:cs typeface="Calibri" pitchFamily="34" charset="0"/>
              </a:rPr>
              <a:t> 50 тысяч</a:t>
            </a:r>
            <a:r>
              <a:rPr lang="en-US" sz="1200" dirty="0" smtClean="0">
                <a:latin typeface="Calibri" pitchFamily="34" charset="0"/>
                <a:cs typeface="Calibri" pitchFamily="34" charset="0"/>
              </a:rPr>
              <a:t> $ </a:t>
            </a:r>
            <a:r>
              <a:rPr lang="ru-RU" sz="1200" dirty="0" smtClean="0">
                <a:latin typeface="Calibri" pitchFamily="34" charset="0"/>
                <a:cs typeface="Calibri" pitchFamily="34" charset="0"/>
              </a:rPr>
              <a:t>в эквиваленте, </a:t>
            </a:r>
            <a:r>
              <a:rPr lang="ru-RU" sz="1200" dirty="0">
                <a:latin typeface="Calibri" pitchFamily="34" charset="0"/>
                <a:cs typeface="Calibri" pitchFamily="34" charset="0"/>
              </a:rPr>
              <a:t>то Банк </a:t>
            </a:r>
            <a:r>
              <a:rPr lang="ru-RU" sz="1200" dirty="0" smtClean="0">
                <a:latin typeface="Calibri" pitchFamily="34" charset="0"/>
                <a:cs typeface="Calibri" pitchFamily="34" charset="0"/>
              </a:rPr>
              <a:t>направляет </a:t>
            </a:r>
            <a:r>
              <a:rPr lang="ru-RU" sz="1200" dirty="0">
                <a:latin typeface="Calibri" pitchFamily="34" charset="0"/>
                <a:cs typeface="Calibri" pitchFamily="34" charset="0"/>
              </a:rPr>
              <a:t>запрос в адрес </a:t>
            </a:r>
            <a:r>
              <a:rPr lang="ru-RU" sz="1200" dirty="0" smtClean="0">
                <a:latin typeface="Calibri" pitchFamily="34" charset="0"/>
                <a:cs typeface="Calibri" pitchFamily="34" charset="0"/>
              </a:rPr>
              <a:t>экспортера/импортера </a:t>
            </a:r>
            <a:r>
              <a:rPr lang="ru-RU" sz="1200" dirty="0">
                <a:latin typeface="Calibri" pitchFamily="34" charset="0"/>
                <a:cs typeface="Calibri" pitchFamily="34" charset="0"/>
              </a:rPr>
              <a:t>о </a:t>
            </a:r>
            <a:r>
              <a:rPr lang="ru-RU" sz="1200" dirty="0" smtClean="0">
                <a:latin typeface="Calibri" pitchFamily="34" charset="0"/>
                <a:cs typeface="Calibri" pitchFamily="34" charset="0"/>
              </a:rPr>
              <a:t>представлении:</a:t>
            </a:r>
          </a:p>
          <a:p>
            <a:pPr marL="628650" lvl="2" indent="-171450" algn="just">
              <a:lnSpc>
                <a:spcPct val="130000"/>
              </a:lnSpc>
              <a:buFont typeface="Wingdings" panose="05000000000000000000" pitchFamily="2" charset="2"/>
              <a:buChar char="Ø"/>
              <a:defRPr/>
            </a:pPr>
            <a:r>
              <a:rPr lang="ru-RU" sz="1200" dirty="0" smtClean="0">
                <a:latin typeface="Calibri" pitchFamily="34" charset="0"/>
                <a:cs typeface="Calibri" pitchFamily="34" charset="0"/>
              </a:rPr>
              <a:t>информации о </a:t>
            </a:r>
            <a:r>
              <a:rPr lang="ru-RU" sz="1200" dirty="0">
                <a:latin typeface="Calibri" pitchFamily="34" charset="0"/>
                <a:cs typeface="Calibri" pitchFamily="34" charset="0"/>
              </a:rPr>
              <a:t>причинах необеспечения выполнения требования </a:t>
            </a:r>
            <a:r>
              <a:rPr lang="ru-RU" sz="1200" dirty="0" smtClean="0">
                <a:latin typeface="Calibri" pitchFamily="34" charset="0"/>
                <a:cs typeface="Calibri" pitchFamily="34" charset="0"/>
              </a:rPr>
              <a:t>репатриации;</a:t>
            </a:r>
          </a:p>
          <a:p>
            <a:pPr marL="628650" lvl="2" indent="-171450" algn="just">
              <a:lnSpc>
                <a:spcPct val="130000"/>
              </a:lnSpc>
              <a:buFont typeface="Wingdings" panose="05000000000000000000" pitchFamily="2" charset="2"/>
              <a:buChar char="Ø"/>
              <a:defRPr/>
            </a:pPr>
            <a:r>
              <a:rPr lang="ru-RU" sz="1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1200" dirty="0" smtClean="0">
                <a:latin typeface="Calibri" pitchFamily="34" charset="0"/>
                <a:cs typeface="Calibri" pitchFamily="34" charset="0"/>
              </a:rPr>
              <a:t>документов</a:t>
            </a:r>
            <a:r>
              <a:rPr lang="ru-RU" sz="1200" dirty="0">
                <a:latin typeface="Calibri" pitchFamily="34" charset="0"/>
                <a:cs typeface="Calibri" pitchFamily="34" charset="0"/>
              </a:rPr>
              <a:t>, которые подтверждают исполнение обязательств нерезидентом </a:t>
            </a:r>
            <a:r>
              <a:rPr lang="ru-RU" sz="1200" dirty="0" smtClean="0">
                <a:latin typeface="Calibri" pitchFamily="34" charset="0"/>
                <a:cs typeface="Calibri" pitchFamily="34" charset="0"/>
              </a:rPr>
              <a:t>по валютному договору, либо </a:t>
            </a:r>
            <a:r>
              <a:rPr lang="ru-RU" sz="1200" dirty="0">
                <a:latin typeface="Calibri" pitchFamily="34" charset="0"/>
                <a:cs typeface="Calibri" pitchFamily="34" charset="0"/>
              </a:rPr>
              <a:t>обстоятельства, влияющие на сроки и условия исполнения обязательств нерезидентом по </a:t>
            </a:r>
            <a:r>
              <a:rPr lang="ru-RU" sz="1200" dirty="0" smtClean="0">
                <a:latin typeface="Calibri" pitchFamily="34" charset="0"/>
                <a:cs typeface="Calibri" pitchFamily="34" charset="0"/>
              </a:rPr>
              <a:t>валютному договору.</a:t>
            </a:r>
            <a:endParaRPr lang="ru-RU" sz="1200" dirty="0">
              <a:latin typeface="Calibri" pitchFamily="34" charset="0"/>
              <a:cs typeface="Calibri" pitchFamily="34" charset="0"/>
            </a:endParaRPr>
          </a:p>
          <a:p>
            <a:pPr algn="just">
              <a:lnSpc>
                <a:spcPct val="130000"/>
              </a:lnSpc>
              <a:spcBef>
                <a:spcPts val="600"/>
              </a:spcBef>
              <a:defRPr/>
            </a:pPr>
            <a:r>
              <a:rPr lang="ru-RU" sz="1200" dirty="0" smtClean="0">
                <a:latin typeface="Calibri" pitchFamily="34" charset="0"/>
                <a:cs typeface="Calibri" pitchFamily="34" charset="0"/>
              </a:rPr>
              <a:t> Запрошенные информация и документы  предоставляются экспортёром/ </a:t>
            </a:r>
            <a:r>
              <a:rPr lang="ru-RU" sz="1200" dirty="0">
                <a:latin typeface="Calibri" pitchFamily="34" charset="0"/>
                <a:cs typeface="Calibri" pitchFamily="34" charset="0"/>
              </a:rPr>
              <a:t>импортёром </a:t>
            </a:r>
            <a:r>
              <a:rPr lang="ru-RU" sz="1200" dirty="0" smtClean="0">
                <a:latin typeface="Calibri" pitchFamily="34" charset="0"/>
                <a:cs typeface="Calibri" pitchFamily="34" charset="0"/>
              </a:rPr>
              <a:t>в течение </a:t>
            </a:r>
            <a:r>
              <a:rPr lang="ru-RU" sz="1200" u="sng" dirty="0" smtClean="0">
                <a:latin typeface="Calibri" pitchFamily="34" charset="0"/>
                <a:cs typeface="Calibri" pitchFamily="34" charset="0"/>
              </a:rPr>
              <a:t>10 календарных дней  </a:t>
            </a:r>
            <a:r>
              <a:rPr lang="ru-RU" sz="1200" dirty="0" smtClean="0">
                <a:latin typeface="Calibri" pitchFamily="34" charset="0"/>
                <a:cs typeface="Calibri" pitchFamily="34" charset="0"/>
              </a:rPr>
              <a:t>со дня получения запроса.</a:t>
            </a:r>
          </a:p>
          <a:p>
            <a:pPr algn="just">
              <a:lnSpc>
                <a:spcPct val="130000"/>
              </a:lnSpc>
              <a:spcBef>
                <a:spcPts val="600"/>
              </a:spcBef>
              <a:defRPr/>
            </a:pPr>
            <a:r>
              <a:rPr lang="ru-RU" sz="1200" dirty="0" smtClean="0">
                <a:latin typeface="Calibri" pitchFamily="34" charset="0"/>
                <a:cs typeface="Calibri" pitchFamily="34" charset="0"/>
              </a:rPr>
              <a:t>В </a:t>
            </a:r>
            <a:r>
              <a:rPr lang="ru-RU" sz="1200" dirty="0">
                <a:latin typeface="Calibri" pitchFamily="34" charset="0"/>
                <a:cs typeface="Calibri" pitchFamily="34" charset="0"/>
              </a:rPr>
              <a:t>случае непредставления </a:t>
            </a:r>
            <a:r>
              <a:rPr lang="ru-RU" sz="1200" dirty="0" smtClean="0">
                <a:latin typeface="Calibri" pitchFamily="34" charset="0"/>
                <a:cs typeface="Calibri" pitchFamily="34" charset="0"/>
              </a:rPr>
              <a:t>экспортёром/импортёром </a:t>
            </a:r>
            <a:r>
              <a:rPr lang="ru-RU" sz="1200" dirty="0">
                <a:latin typeface="Calibri" pitchFamily="34" charset="0"/>
                <a:cs typeface="Calibri" pitchFamily="34" charset="0"/>
              </a:rPr>
              <a:t>подтверждающих </a:t>
            </a:r>
            <a:r>
              <a:rPr lang="ru-RU" sz="1200" dirty="0" smtClean="0">
                <a:latin typeface="Calibri" pitchFamily="34" charset="0"/>
                <a:cs typeface="Calibri" pitchFamily="34" charset="0"/>
              </a:rPr>
              <a:t>документов и информации, </a:t>
            </a:r>
            <a:r>
              <a:rPr lang="ru-RU" sz="1200" dirty="0">
                <a:latin typeface="Calibri" pitchFamily="34" charset="0"/>
                <a:cs typeface="Calibri" pitchFamily="34" charset="0"/>
              </a:rPr>
              <a:t>Банк направляет лицевую карточку банковского контроля по </a:t>
            </a:r>
            <a:r>
              <a:rPr lang="ru-RU" sz="1200" dirty="0" smtClean="0">
                <a:latin typeface="Calibri" pitchFamily="34" charset="0"/>
                <a:cs typeface="Calibri" pitchFamily="34" charset="0"/>
              </a:rPr>
              <a:t>нарушению </a:t>
            </a:r>
            <a:r>
              <a:rPr lang="ru-RU" sz="1200" dirty="0">
                <a:latin typeface="Calibri" pitchFamily="34" charset="0"/>
                <a:cs typeface="Calibri" pitchFamily="34" charset="0"/>
              </a:rPr>
              <a:t>по форме </a:t>
            </a:r>
            <a:r>
              <a:rPr lang="ru-RU" sz="1200" dirty="0" smtClean="0">
                <a:latin typeface="Calibri" pitchFamily="34" charset="0"/>
                <a:cs typeface="Calibri" pitchFamily="34" charset="0"/>
              </a:rPr>
              <a:t>Прил. 13 </a:t>
            </a:r>
            <a:r>
              <a:rPr lang="ru-RU" sz="1200" dirty="0">
                <a:latin typeface="Calibri" pitchFamily="34" charset="0"/>
                <a:cs typeface="Calibri" pitchFamily="34" charset="0"/>
              </a:rPr>
              <a:t>к Правилам </a:t>
            </a:r>
            <a:r>
              <a:rPr lang="ru-RU" sz="1200" dirty="0" smtClean="0">
                <a:latin typeface="Calibri" pitchFamily="34" charset="0"/>
                <a:cs typeface="Calibri" pitchFamily="34" charset="0"/>
              </a:rPr>
              <a:t>ЭИВК</a:t>
            </a:r>
            <a:endParaRPr lang="ru-RU" sz="12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106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575556" y="440668"/>
            <a:ext cx="7848873" cy="720080"/>
          </a:xfrm>
          <a:prstGeom prst="rect">
            <a:avLst/>
          </a:prstGeom>
          <a:solidFill>
            <a:schemeClr val="accent3"/>
          </a:solidFill>
        </p:spPr>
        <p:txBody>
          <a:bodyPr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5D8787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5D8787"/>
                </a:solidFill>
                <a:latin typeface="FreeSet" pitchFamily="2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5D8787"/>
                </a:solidFill>
                <a:latin typeface="FreeSet" pitchFamily="2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5D8787"/>
                </a:solidFill>
                <a:latin typeface="FreeSet" pitchFamily="2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5D8787"/>
                </a:solidFill>
                <a:latin typeface="FreeSet" pitchFamily="2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D8787"/>
                </a:solidFill>
                <a:latin typeface="FreeSet" pitchFamily="2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D8787"/>
                </a:solidFill>
                <a:latin typeface="FreeSet" pitchFamily="2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D8787"/>
                </a:solidFill>
                <a:latin typeface="FreeSet" pitchFamily="2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D8787"/>
                </a:solidFill>
                <a:latin typeface="FreeSet" pitchFamily="2" charset="0"/>
              </a:defRPr>
            </a:lvl9pPr>
          </a:lstStyle>
          <a:p>
            <a:pPr algn="ctr">
              <a:defRPr/>
            </a:pPr>
            <a:r>
              <a:rPr lang="ru-RU" sz="2000" b="1" kern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 репатриации изменяется 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заявлению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экспортера/импортера 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 произвольной форме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случаях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sz="2000" b="1" kern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</a:t>
            </a:r>
            <a:endParaRPr lang="ru-RU" sz="2000" b="1" kern="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1755644166"/>
              </p:ext>
            </p:extLst>
          </p:nvPr>
        </p:nvGraphicFramePr>
        <p:xfrm>
          <a:off x="1187624" y="1412775"/>
          <a:ext cx="6072187" cy="8640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1684847355"/>
              </p:ext>
            </p:extLst>
          </p:nvPr>
        </p:nvGraphicFramePr>
        <p:xfrm>
          <a:off x="1187624" y="2348879"/>
          <a:ext cx="6048672" cy="19442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1704658947"/>
              </p:ext>
            </p:extLst>
          </p:nvPr>
        </p:nvGraphicFramePr>
        <p:xfrm>
          <a:off x="1187625" y="4473116"/>
          <a:ext cx="6012668" cy="9721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21596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Имиджевая_ВСС">
  <a:themeElements>
    <a:clrScheme name="Имиджевая_ВСС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Имиджевая_ВСС">
      <a:majorFont>
        <a:latin typeface="FreeSet"/>
        <a:ea typeface=""/>
        <a:cs typeface=""/>
      </a:majorFont>
      <a:minorFont>
        <a:latin typeface="FreeSet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FF"/>
        </a:solidFill>
        <a:ln w="9525" cap="rnd" cmpd="sng" algn="ctr">
          <a:solidFill>
            <a:srgbClr val="006699"/>
          </a:solidFill>
          <a:prstDash val="sysDot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FF"/>
        </a:solidFill>
        <a:ln w="9525" cap="rnd" cmpd="sng" algn="ctr">
          <a:solidFill>
            <a:srgbClr val="006699"/>
          </a:solidFill>
          <a:prstDash val="sysDot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Имиджевая_ВСС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Имиджевая_ВСС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Имиджевая_ВСС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Имиджевая_ВСС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Имиджевая_ВСС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Имиджевая_ВСС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Имиджевая_ВСС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Имиджевая_ВСС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Имиджевая_ВСС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Имиджевая_ВСС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Имиджевая_ВСС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Имиджевая_ВСС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M:\!CENTER\RISK\Adalyat\Имиджевая_ВСС.pot</Template>
  <TotalTime>19317</TotalTime>
  <Words>1259</Words>
  <Application>Microsoft Office PowerPoint</Application>
  <PresentationFormat>Экран (4:3)</PresentationFormat>
  <Paragraphs>96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Имиджевая_ВСС</vt:lpstr>
      <vt:lpstr>Презентация PowerPoint</vt:lpstr>
      <vt:lpstr>Валютное законодательство РК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Технологии менеджмента</dc:title>
  <dc:creator>женя</dc:creator>
  <dc:description>Авторский тренинг</dc:description>
  <cp:lastModifiedBy>Арынова Асель Айнабековна</cp:lastModifiedBy>
  <cp:revision>297</cp:revision>
  <dcterms:created xsi:type="dcterms:W3CDTF">2004-03-15T03:52:40Z</dcterms:created>
  <dcterms:modified xsi:type="dcterms:W3CDTF">2020-01-17T12:20:23Z</dcterms:modified>
</cp:coreProperties>
</file>