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8" r:id="rId3"/>
    <p:sldId id="290" r:id="rId4"/>
    <p:sldId id="291" r:id="rId5"/>
    <p:sldId id="289" r:id="rId6"/>
    <p:sldId id="293" r:id="rId7"/>
    <p:sldId id="294" r:id="rId8"/>
    <p:sldId id="296" r:id="rId9"/>
    <p:sldId id="298" r:id="rId10"/>
    <p:sldId id="295" r:id="rId11"/>
    <p:sldId id="297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BF3"/>
    <a:srgbClr val="FDF0E7"/>
    <a:srgbClr val="F1F8EC"/>
    <a:srgbClr val="FFFFFF"/>
    <a:srgbClr val="008000"/>
    <a:srgbClr val="336600"/>
    <a:srgbClr val="73B442"/>
    <a:srgbClr val="F88614"/>
    <a:srgbClr val="2E5C00"/>
    <a:srgbClr val="74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8841" autoAdjust="0"/>
  </p:normalViewPr>
  <p:slideViewPr>
    <p:cSldViewPr>
      <p:cViewPr varScale="1">
        <p:scale>
          <a:sx n="74" d="100"/>
          <a:sy n="74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31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31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DF211C3-B9BF-407D-A756-C0B853FDA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04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31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5391"/>
            <a:ext cx="5440048" cy="44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31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C7DEA19-2075-4F98-BB8F-40E28BBBC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61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F113A.4F89CCC0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85743" y="6239089"/>
            <a:ext cx="1188132" cy="596598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82946" name="Рисунок 1" descr="Logo_green gold_EPS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2" y="6297407"/>
            <a:ext cx="2267744" cy="55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45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5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2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250825" y="765175"/>
            <a:ext cx="8713788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99"/>
          <p:cNvSpPr>
            <a:spLocks noChangeArrowheads="1"/>
          </p:cNvSpPr>
          <p:nvPr userDrawn="1"/>
        </p:nvSpPr>
        <p:spPr bwMode="auto">
          <a:xfrm>
            <a:off x="1042988" y="188913"/>
            <a:ext cx="6985000" cy="487362"/>
          </a:xfrm>
          <a:prstGeom prst="rect">
            <a:avLst/>
          </a:prstGeom>
          <a:solidFill>
            <a:srgbClr val="00808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62000" anchor="ctr"/>
          <a:lstStyle>
            <a:lvl1pPr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ko-KR" sz="1600" b="1" dirty="0">
              <a:solidFill>
                <a:schemeClr val="bg1"/>
              </a:solidFill>
              <a:latin typeface="Arial" pitchFamily="34" charset="0"/>
              <a:ea typeface="Gulim" pitchFamily="34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88914"/>
            <a:ext cx="6985000" cy="487362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0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41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7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42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5022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6987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cid:image001.jpg@01CF113A.4F89CCC0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auto">
          <a:xfrm>
            <a:off x="85743" y="6239089"/>
            <a:ext cx="1188132" cy="596598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Рисунок 1" descr="Logo_green gold_EPS"/>
          <p:cNvPicPr>
            <a:picLocks noChangeAspect="1" noChangeArrowheads="1"/>
          </p:cNvPicPr>
          <p:nvPr userDrawn="1"/>
        </p:nvPicPr>
        <p:blipFill>
          <a:blip r:embed="rId16" r:link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2" y="6297407"/>
            <a:ext cx="2267744" cy="55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026508"/>
            <a:ext cx="6858000" cy="14834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валютных операций в Республике Казахстан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791580" y="365125"/>
            <a:ext cx="7524837" cy="771697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</a:t>
            </a:r>
            <a:r>
              <a:rPr kumimoji="0" lang="en-US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наличной иностранной валютой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6"/>
          <p:cNvSpPr txBox="1">
            <a:spLocks/>
          </p:cNvSpPr>
          <p:nvPr/>
        </p:nvSpPr>
        <p:spPr>
          <a:xfrm>
            <a:off x="791580" y="1537317"/>
            <a:ext cx="1800200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Физические лица: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1580" y="3943435"/>
            <a:ext cx="1800200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Юридические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лица: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19872" y="1537317"/>
            <a:ext cx="5652628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без ограничений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снимают/вносят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наличную иностранную валюту со своих банковских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счетов/на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свои банковские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счета</a:t>
            </a:r>
            <a:endParaRPr kumimoji="0" lang="ru-RU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872" y="2456892"/>
            <a:ext cx="5652628" cy="3960440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 </a:t>
            </a:r>
            <a:endParaRPr lang="ru-RU" sz="1200" b="1" kern="0" dirty="0" smtClean="0">
              <a:solidFill>
                <a:prstClr val="black"/>
              </a:solidFill>
              <a:latin typeface="Calibri" panose="020F0502020204030204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снимают </a:t>
            </a:r>
            <a:r>
              <a:rPr lang="ru-RU" sz="1200" b="1" kern="0" dirty="0">
                <a:solidFill>
                  <a:prstClr val="black"/>
                </a:solidFill>
                <a:latin typeface="Calibri" panose="020F0502020204030204"/>
                <a:cs typeface="Calibri" pitchFamily="34" charset="0"/>
              </a:rPr>
              <a:t>наличную иностранную валюту на цели: </a:t>
            </a: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itchFamily="34" charset="0"/>
            </a:endParaRPr>
          </a:p>
          <a:p>
            <a:pPr marL="285750" marR="0" lvl="0" indent="-285750" algn="just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оплаты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расходов физического лица,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связанных с его командировкой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за пределы РК, в </a:t>
            </a:r>
            <a:r>
              <a:rPr kumimoji="0" lang="ru-RU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т.ч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. представительских расходов, представляет в банк документы, подтверждающие цель  выплат с указанием суммы (приказа, распоряжение, решение, смета командировочных расходов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)*;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itchFamily="34" charset="0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оплаты расходов физического лица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, связанных с его командировкой за пределы РК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, в </a:t>
            </a:r>
            <a:r>
              <a:rPr kumimoji="0" lang="ru-RU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т.ч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. представительских расходов, с использованием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корпоративной платежной карточки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указанные документы представляются в банк в течение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30 рабочих дней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со дня такого снятия; 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осуществления расчетов с физическими лицами в случаях, согласно  ст. 7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Закона РК о валютном  регулировании и валютном контроле.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* В случае, если ранее снятая наличная </a:t>
            </a:r>
            <a:r>
              <a:rPr kumimoji="0" lang="ru-RU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ин.валюта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, не была использована (полностью или частично) на указанные цели, она подлежит обязательному зачислению на банковский счет ЮЛ или филиала (представительства) иностранной организации в банке в течение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10 рабочих дней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со дня окончания срока командировки.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2800056" y="1655586"/>
            <a:ext cx="388937" cy="517456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2791517" y="4087433"/>
            <a:ext cx="388937" cy="517456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3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838201" y="365126"/>
            <a:ext cx="7298196" cy="80464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без открытия  счета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35050" y="1655805"/>
            <a:ext cx="7782757" cy="908205"/>
          </a:xfrm>
          <a:prstGeom prst="rect">
            <a:avLst/>
          </a:prstGeom>
        </p:spPr>
        <p:txBody>
          <a:bodyPr vert="horz" wrap="square" lIns="53993" tIns="10799" rIns="17998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Aft>
                <a:spcPts val="0"/>
              </a:spcAft>
              <a:buClr>
                <a:srgbClr val="CC0000"/>
              </a:buClr>
              <a:buFont typeface="Symbol" panose="05050102010706020507" pitchFamily="18" charset="2"/>
              <a:buNone/>
            </a:pPr>
            <a:r>
              <a:rPr lang="ru-RU" altLang="ru-RU" sz="1600" smtClean="0">
                <a:latin typeface="Calibri" panose="020F0502020204030204" pitchFamily="34" charset="0"/>
                <a:cs typeface="Calibri" panose="020F0502020204030204" pitchFamily="34" charset="0"/>
              </a:rPr>
              <a:t>  Физическое лицо осуществляет перевод денег по валютной операции на территории РК, из РК и в РК без открытия и (или) использования счета в уполномоченном банке на сумму</a:t>
            </a:r>
            <a:r>
              <a:rPr lang="en-US" altLang="ru-RU" sz="16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smtClean="0">
                <a:latin typeface="Calibri" panose="020F0502020204030204" pitchFamily="34" charset="0"/>
                <a:cs typeface="Calibri" panose="020F0502020204030204" pitchFamily="34" charset="0"/>
              </a:rPr>
              <a:t> ≤</a:t>
            </a:r>
            <a:r>
              <a:rPr lang="en-US" altLang="ru-RU" sz="16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10  тысяч </a:t>
            </a:r>
            <a:r>
              <a:rPr lang="en-US" altLang="ru-RU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ru-RU" altLang="ru-RU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в эквиваленте .</a:t>
            </a:r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35050" y="2511425"/>
            <a:ext cx="7726977" cy="351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993" tIns="10799" rIns="17998" bIns="107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Symbol" panose="05050102010706020507" pitchFamily="18" charset="2"/>
              <a:buNone/>
            </a:pPr>
            <a:r>
              <a:rPr lang="ru-RU" altLang="ru-RU" sz="1200" dirty="0">
                <a:solidFill>
                  <a:srgbClr val="44546A"/>
                </a:solidFill>
                <a:latin typeface="Candara" panose="020E0502030303020204" pitchFamily="34" charset="0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Физические лица вправе без открытия и (или) использования счета в уполномоченном банке 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пределах суммы</a:t>
            </a:r>
            <a:r>
              <a:rPr lang="en-US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 тысяч </a:t>
            </a:r>
            <a:r>
              <a:rPr lang="en-US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эквиваленте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осуществлять следующие переводы денег по валютным операциям: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Symbol" panose="05050102010706020507" pitchFamily="18" charset="2"/>
              <a:buNone/>
            </a:pPr>
            <a:endParaRPr lang="ru-RU" alt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безвозмездные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переводы денег на территории РК, из РК  и в РК;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endParaRPr lang="ru-RU" alt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переводы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денег на территории РК, из Р К и в Р К в уплату штрафов, налогов и других обязательных платежей в пользу государства;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иные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переводы денег из РК и в РК, не связанные с осуществлением физическим лицом предпринимательской деятельности и с операциями по валютным договорам, для которых в соответствии с настоящим Законом необходимо получение УН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Pct val="100000"/>
              <a:buFont typeface="Symbol" panose="05050102010706020507" pitchFamily="18" charset="2"/>
              <a:buNone/>
            </a:pPr>
            <a:endParaRPr lang="ru-RU" altLang="ru-RU" sz="16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838200" y="365125"/>
            <a:ext cx="7730244" cy="1150637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требуемые при проведении платежей и (или)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переводов денег по валютным операциям</a:t>
            </a:r>
            <a:r>
              <a:rPr kumimoji="0" lang="ru-RU" alt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ru-RU" alt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ru-RU" altLang="ru-RU" sz="27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38200" y="1809149"/>
            <a:ext cx="7730244" cy="4351338"/>
          </a:xfrm>
          <a:prstGeom prst="rec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документ, удостоверяющий личность;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документ, подтверждающий право постоянного проживания в РК (при наличии)  для физического лица (далее – ФЛ)  – иностранца или лица без гражданства);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лицензия НБ на проведение банковских и иных операций (при наличии);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копии документов, подтверждающих исполнение либо на основании которых необходимо исполнение обязательств по валютным договорам по экспорту или импорту;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валютный договор (далее - ВД) или его копия, в </a:t>
            </a:r>
            <a:r>
              <a:rPr kumimoji="0" lang="ru-RU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т.ч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с отметкой о присвоении УН;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регистрационное свидетельство или свидетельство об уведомлении, полученные до 1 июля 2019 года и не утратившие силу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6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838200" y="365126"/>
            <a:ext cx="7622232" cy="92821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договора не требуется*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5"/>
          <p:cNvSpPr txBox="1">
            <a:spLocks noChangeArrowheads="1"/>
          </p:cNvSpPr>
          <p:nvPr/>
        </p:nvSpPr>
        <p:spPr bwMode="auto">
          <a:xfrm>
            <a:off x="838200" y="1726771"/>
            <a:ext cx="1332148" cy="3242718"/>
          </a:xfrm>
          <a:prstGeom prst="rect">
            <a:avLst/>
          </a:prstGeom>
          <a:solidFill>
            <a:srgbClr val="F6FBF3"/>
          </a:solidFill>
          <a:ln w="3175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36000" tIns="36000" rIns="36000" bIns="36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Если платеж/перевод  осуществляется между ФЛ - резидентами или ФЛ - нерезидентами в пределах РК и является безвозмездным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663788" y="1726771"/>
            <a:ext cx="1805508" cy="3242718"/>
          </a:xfrm>
          <a:prstGeom prst="rec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Если платеж/перевод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осуществляется  на сумму  ≤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10 тыс.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$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в эквиваленте , и отправителем или бенефициаром платежа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 /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перевода денег является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ФЛ , филиал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/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представительство иностранного юридического лица или   нерезидент-ЮЛ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96036" y="1726772"/>
            <a:ext cx="1836204" cy="3242718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Если платеж/перевод осуществляется ЮЛ-резидентом на сумму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≤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10 тыс.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$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в эквиваленте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и ЮЛ-резидентом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(отправителем / 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бенефициаром)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совершена запись о том, что такой перевод денег не связан с исполнением ВД, по которому требуется присвоение УН </a:t>
            </a: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7165423" y="1727042"/>
            <a:ext cx="1270497" cy="3242447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Если 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платеж/перевод денег осуществляется 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ФЛ на собственный банковский счёт (с собственного банковского счета)  в иностранном банке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901632" y="5189065"/>
            <a:ext cx="5687545" cy="10810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marL="0" marR="0" lvl="2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* Предоставление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ВД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обязательно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 для платежей/переводов денег по валютным операциям, в отношении которых определено требование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получения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учетного номера</a:t>
            </a:r>
            <a:endParaRPr kumimoji="0" lang="en-US" sz="14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5508917"/>
            <a:ext cx="543281" cy="50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838200" y="365126"/>
            <a:ext cx="7514220" cy="83162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платежей без предоставления ВД 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8"/>
          <p:cNvSpPr txBox="1">
            <a:spLocks noChangeArrowheads="1"/>
          </p:cNvSpPr>
          <p:nvPr/>
        </p:nvSpPr>
        <p:spPr bwMode="auto">
          <a:xfrm>
            <a:off x="2952218" y="1313498"/>
            <a:ext cx="3286184" cy="546872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Физическое лицо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13408" y="2528900"/>
            <a:ext cx="7014975" cy="3708412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При проведении ФЛ платежа/перевода на сумму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&gt;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тыс.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$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и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отсутствии у физического лица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возможности представления ВД банк проводит платеж при наличии совершенной или подтвержденной записи: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разрешающей уполномоченному банку представление информации о данном платеже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переводе денег в правоохранительные органы Р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НБ;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подтверждающей, что данный платеж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перевод денег не связан с исполнением валютного договора, по которому требуется получение учетного номера (для резидентов);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подтверждающей, что данный платеж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перевод денег не связан с финансированием террористической или экстремистской деятельности и иным пособничеством терроризму или экстремизму.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456346" y="1970988"/>
            <a:ext cx="277927" cy="471488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863588" y="365126"/>
            <a:ext cx="7524836" cy="79562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платежей без предоставления ВД 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8"/>
          <p:cNvSpPr txBox="1">
            <a:spLocks noChangeArrowheads="1"/>
          </p:cNvSpPr>
          <p:nvPr/>
        </p:nvSpPr>
        <p:spPr bwMode="auto">
          <a:xfrm>
            <a:off x="2872462" y="1448780"/>
            <a:ext cx="3651104" cy="546872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Физическое лицо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612" y="2636912"/>
            <a:ext cx="7056784" cy="3528392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При проведении ФЛ платежа/перевода на сумму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&gt;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тыс.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$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и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отсутствии у физического лица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возможности представления ВД банк проводит платеж при наличии совершенной или подтвержденной записи: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разрешающей уполномоченному банку представление информации о данном платеже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переводе денег в правоохранительные органы Р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НБ;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подтверждающей, что данный платеж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перевод денег не связан с исполнением валютного договора, по которому требуется получение учетного номера (для резидентов);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подтверждающей, что данный платеж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перевод денег не связан с финансированием террористической или экстремистской деятельности и иным пособничеством терроризму или экстремизму.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543619" y="2096852"/>
            <a:ext cx="308790" cy="471488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6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863589" y="248856"/>
            <a:ext cx="7540905" cy="839884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платежей без предоставления ВД 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8"/>
          <p:cNvSpPr txBox="1">
            <a:spLocks noChangeArrowheads="1"/>
          </p:cNvSpPr>
          <p:nvPr/>
        </p:nvSpPr>
        <p:spPr bwMode="auto">
          <a:xfrm>
            <a:off x="863589" y="1459945"/>
            <a:ext cx="2772308" cy="826959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ЮЛ – нерезидент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Скругленный прямоугольник 30"/>
          <p:cNvSpPr>
            <a:spLocks noChangeArrowheads="1"/>
          </p:cNvSpPr>
          <p:nvPr/>
        </p:nvSpPr>
        <p:spPr bwMode="auto">
          <a:xfrm>
            <a:off x="5585497" y="1459945"/>
            <a:ext cx="2775014" cy="802120"/>
          </a:xfrm>
          <a:prstGeom prst="roundRect">
            <a:avLst>
              <a:gd name="adj" fmla="val 16667"/>
            </a:avLst>
          </a:prstGeom>
          <a:solidFill>
            <a:srgbClr val="F6FBF3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ЮЛ - резидент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3588" y="3032956"/>
            <a:ext cx="2712040" cy="3024336"/>
          </a:xfrm>
          <a:prstGeom prst="roundRect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Если платеж/перевод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проводится   на сумму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≤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10 тыс.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$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в  эквиваленте 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44791" y="3032956"/>
            <a:ext cx="2959703" cy="3024336"/>
          </a:xfrm>
          <a:prstGeom prst="roundRect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Если платеж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/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перевод денег проводится  на сумму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≤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10 тыс.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$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в эквиваленте банк проводит платеж и (или)  перевод денег при наличии совершенной или подтвержденной записи: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itchFamily="34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о том, что такой платеж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/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itchFamily="34" charset="0"/>
              </a:rPr>
              <a:t> перевод денег не связан с исполнением валютного договора, по которому требуется присвоение учетного номера.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073124" y="2420889"/>
            <a:ext cx="292967" cy="468052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680037" y="2444747"/>
            <a:ext cx="292967" cy="468052"/>
          </a:xfrm>
          <a:prstGeom prst="downArrow">
            <a:avLst/>
          </a:prstGeom>
          <a:solidFill>
            <a:srgbClr val="F6FBF3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9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863589" y="205441"/>
            <a:ext cx="7728058" cy="796410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и продажа безналичной иностранной валюты 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3"/>
          <p:cNvSpPr txBox="1">
            <a:spLocks noChangeArrowheads="1"/>
          </p:cNvSpPr>
          <p:nvPr/>
        </p:nvSpPr>
        <p:spPr bwMode="auto">
          <a:xfrm>
            <a:off x="643247" y="1215960"/>
            <a:ext cx="8047254" cy="77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оформлении заявки на покупку / продажу  безналичной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иностранной валюты 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5702" y="3609020"/>
            <a:ext cx="2314315" cy="227488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проводят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операции по покупке безналичной иностранной валюты </a:t>
            </a:r>
            <a:r>
              <a:rPr kumimoji="0" lang="ru-RU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без ограничений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44108" y="3615195"/>
            <a:ext cx="2314314" cy="227488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указывают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цель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покупки или продажи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иностранной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валюты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58399" y="2236337"/>
            <a:ext cx="2314315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Физические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лица: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62043" y="2247459"/>
            <a:ext cx="2314315" cy="753997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Юридические лица - нерезиденты: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552444" y="3075559"/>
            <a:ext cx="297641" cy="449349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074038" y="3065091"/>
            <a:ext cx="297641" cy="449349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0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827584" y="246344"/>
            <a:ext cx="7411004" cy="664604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и продажа безналичной иностранной валюты 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2618235" y="1120412"/>
            <a:ext cx="4038266" cy="505683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Юридические лица - резиденты: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23629" y="1957278"/>
            <a:ext cx="6743368" cy="2729289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указывают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цель покупки;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покупке  инвалюты за тенге на сумму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тысяч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предоставляют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валютный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договор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счет либо иной документ на оплату, во исполнение которого покупается иностранная валюта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подтверждающие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цель и сумму покупки, при необходимости с отметкой о присвоении учетного номера, или копией РС, или СУ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сумма покупки по одному валютному договору не должна превышать  сумму  такого валютного договора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покупают 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инвалюту за тенге  через один банк в один день на сумму ≤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тыс.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цели, не связанные с исполнением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обязательств в ин. валюте </a:t>
            </a:r>
            <a:r>
              <a:rPr kumimoji="0" lang="ru-RU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(перевод на собственные счета в </a:t>
            </a:r>
            <a:r>
              <a:rPr kumimoji="0" lang="ru-RU" sz="14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инобанках</a:t>
            </a:r>
            <a:r>
              <a:rPr kumimoji="0" lang="ru-RU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безвозмездные переводы, размещение на счете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ru-RU" sz="1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84594" y="1678055"/>
            <a:ext cx="305547" cy="266604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081521" y="4686568"/>
            <a:ext cx="6157067" cy="317274"/>
          </a:xfrm>
          <a:prstGeom prst="rect">
            <a:avLst/>
          </a:prstGeom>
        </p:spPr>
        <p:txBody>
          <a:bodyPr vert="horz" wrap="square" lIns="53993" tIns="10799" rIns="17998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Aft>
                <a:spcPts val="0"/>
              </a:spcAft>
              <a:buClr>
                <a:srgbClr val="CC0000"/>
              </a:buClr>
              <a:buFont typeface="Symbol" panose="05050102010706020507" pitchFamily="18" charset="2"/>
              <a:buNone/>
            </a:pP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alt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Банк не принимает к исполнению заявку на покупку, если:</a:t>
            </a:r>
            <a:endParaRPr lang="ru-RU" altLang="ru-RU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16" y="5121188"/>
            <a:ext cx="707033" cy="73703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090802" y="5049089"/>
            <a:ext cx="58761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Цель и сумма покупки не подтверждены копией валютного </a:t>
            </a:r>
            <a:r>
              <a:rPr lang="ru-RU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договора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Сумма покупок валюты по одному валютному договору превышает сумму такого валютного договора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Сумма покупок через один банк в один день на цели не связанные с исполнением обязательств в инвалюте  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</a:rPr>
              <a:t>&gt;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50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тысяч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</a:rPr>
              <a:t> $ 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</a:rPr>
              <a:t>в </a:t>
            </a:r>
            <a:r>
              <a:rPr lang="ru-RU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эквиваленте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827584" y="246344"/>
            <a:ext cx="7411004" cy="664604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и продажа безналичной иностранной валюты 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06316" y="1431709"/>
            <a:ext cx="6743368" cy="2573355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tabLst/>
              <a:defRPr/>
            </a:pPr>
            <a:r>
              <a:rPr lang="ru-RU" sz="1400" dirty="0" smtClean="0"/>
              <a:t>при </a:t>
            </a:r>
            <a:r>
              <a:rPr lang="ru-RU" sz="1400" dirty="0"/>
              <a:t>покупке  инвалюты за тенге </a:t>
            </a:r>
            <a:r>
              <a:rPr lang="ru-RU" sz="1400" b="1" dirty="0"/>
              <a:t>на сумму </a:t>
            </a:r>
            <a:r>
              <a:rPr lang="en-US" sz="1400" b="1" dirty="0"/>
              <a:t>&gt;</a:t>
            </a:r>
            <a:r>
              <a:rPr lang="ru-RU" sz="1400" b="1" dirty="0"/>
              <a:t> </a:t>
            </a:r>
            <a:r>
              <a:rPr lang="en-US" sz="1400" b="1" dirty="0"/>
              <a:t>50 </a:t>
            </a:r>
            <a:r>
              <a:rPr lang="ru-RU" sz="1400" b="1" dirty="0"/>
              <a:t>тысяч </a:t>
            </a:r>
            <a:r>
              <a:rPr lang="en-US" sz="1400" b="1" dirty="0"/>
              <a:t>$</a:t>
            </a:r>
            <a:r>
              <a:rPr lang="ru-RU" sz="1400" dirty="0"/>
              <a:t>, </a:t>
            </a:r>
            <a:r>
              <a:rPr lang="ru-RU" sz="1400" dirty="0" smtClean="0"/>
              <a:t>юридическим </a:t>
            </a:r>
            <a:r>
              <a:rPr lang="ru-RU" sz="1400" dirty="0"/>
              <a:t>лицом-резидентом </a:t>
            </a:r>
            <a:r>
              <a:rPr lang="ru-RU" sz="1400" dirty="0" smtClean="0"/>
              <a:t>прилагается </a:t>
            </a:r>
            <a:r>
              <a:rPr lang="ru-RU" sz="1400" dirty="0"/>
              <a:t>указание уполномоченному банку </a:t>
            </a:r>
            <a:r>
              <a:rPr lang="ru-RU" sz="1400" u="sng" dirty="0"/>
              <a:t>в случае её неиспользования в течение </a:t>
            </a:r>
            <a:r>
              <a:rPr lang="en-US" sz="1400" u="sng" dirty="0" smtClean="0"/>
              <a:t>10</a:t>
            </a:r>
            <a:r>
              <a:rPr lang="ru-RU" sz="1400" u="sng" dirty="0" smtClean="0"/>
              <a:t> </a:t>
            </a:r>
            <a:r>
              <a:rPr lang="ru-RU" sz="1400" u="sng" dirty="0"/>
              <a:t>рабочих дней</a:t>
            </a:r>
            <a:r>
              <a:rPr lang="ru-RU" sz="1400" dirty="0"/>
              <a:t> продать данную валюту за национальную валюту в трехдневный срок, кроме иностранной валюты, купленной на цели выплаты чистого дохода или его части, распределяемых данным юридическим лицом-резидентом между его акционерами, учредителями, участниками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tabLst/>
              <a:defRPr/>
            </a:pPr>
            <a:r>
              <a:rPr lang="kk-KZ" sz="1400" dirty="0" smtClean="0">
                <a:solidFill>
                  <a:srgbClr val="FF0000"/>
                </a:solidFill>
              </a:rPr>
              <a:t>Приобретенная иностранная валюта должна быть использована по валютному договору</a:t>
            </a:r>
            <a:r>
              <a:rPr lang="ru-RU" sz="1400" dirty="0" smtClean="0">
                <a:solidFill>
                  <a:srgbClr val="FF0000"/>
                </a:solidFill>
              </a:rPr>
              <a:t>, </a:t>
            </a:r>
            <a:r>
              <a:rPr lang="ru-RU" sz="1400" dirty="0">
                <a:solidFill>
                  <a:srgbClr val="FF0000"/>
                </a:solidFill>
              </a:rPr>
              <a:t>указанному в заявке на покупку (подтверждающему цель </a:t>
            </a:r>
            <a:r>
              <a:rPr lang="ru-RU" sz="1400" dirty="0" smtClean="0">
                <a:solidFill>
                  <a:srgbClr val="FF0000"/>
                </a:solidFill>
              </a:rPr>
              <a:t>покупки)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06316" y="4239433"/>
            <a:ext cx="6941553" cy="1829483"/>
          </a:xfrm>
          <a:prstGeom prst="rect">
            <a:avLst/>
          </a:prstGeom>
        </p:spPr>
        <p:txBody>
          <a:bodyPr vert="horz" wrap="square" lIns="53993" tIns="10799" rIns="17998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1400" dirty="0" smtClean="0"/>
              <a:t>Допускается </a:t>
            </a:r>
            <a:r>
              <a:rPr lang="ru-RU" sz="1400" dirty="0"/>
              <a:t>использование </a:t>
            </a:r>
            <a:r>
              <a:rPr lang="ru-RU" sz="1400" dirty="0" smtClean="0"/>
              <a:t>иностранной валюты на </a:t>
            </a:r>
            <a:r>
              <a:rPr lang="ru-RU" sz="1400" dirty="0"/>
              <a:t>иные цели, связанные с исполнением обязательств в иностранной валюте по другому валютному договору, при представлении юридическим лицом-резидентом в </a:t>
            </a:r>
            <a:r>
              <a:rPr lang="ru-RU" sz="1400" dirty="0" smtClean="0"/>
              <a:t>Банк </a:t>
            </a:r>
            <a:r>
              <a:rPr lang="ru-RU" sz="1400" dirty="0"/>
              <a:t>дополнительной заявки, </a:t>
            </a:r>
            <a:r>
              <a:rPr lang="ru-RU" sz="1400" dirty="0" smtClean="0"/>
              <a:t>к </a:t>
            </a:r>
            <a:r>
              <a:rPr lang="ru-RU" sz="1400" dirty="0"/>
              <a:t>ранее оформленной заявке, согласно которой приобретена безналичная иностранная </a:t>
            </a:r>
            <a:r>
              <a:rPr lang="ru-RU" sz="1400" dirty="0" smtClean="0"/>
              <a:t>валюта. </a:t>
            </a:r>
          </a:p>
          <a:p>
            <a:pPr marL="0" indent="0" algn="ctr">
              <a:buNone/>
            </a:pPr>
            <a:r>
              <a:rPr lang="ru-RU" sz="1400" dirty="0" err="1" smtClean="0">
                <a:solidFill>
                  <a:srgbClr val="FF0000"/>
                </a:solidFill>
              </a:rPr>
              <a:t>Доп.заявка</a:t>
            </a:r>
            <a:r>
              <a:rPr lang="ru-RU" sz="1400" dirty="0" smtClean="0">
                <a:solidFill>
                  <a:srgbClr val="FF0000"/>
                </a:solidFill>
              </a:rPr>
              <a:t> должна быть предоставлена до проведения платежа по другому валютному договору.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миджевая_ВСС">
  <a:themeElements>
    <a:clrScheme name="Имиджевая_ВС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миджевая_ВСС">
      <a:majorFont>
        <a:latin typeface="FreeSet"/>
        <a:ea typeface=""/>
        <a:cs typeface=""/>
      </a:majorFont>
      <a:minorFont>
        <a:latin typeface="FreeSe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rnd" cmpd="sng" algn="ctr">
          <a:solidFill>
            <a:srgbClr val="006699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rnd" cmpd="sng" algn="ctr">
          <a:solidFill>
            <a:srgbClr val="006699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Имиджевая_ВС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M:\!CENTER\RISK\Adalyat\Имиджевая_ВСС.pot</Template>
  <TotalTime>18404</TotalTime>
  <Words>1239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Candara</vt:lpstr>
      <vt:lpstr>FreeSet</vt:lpstr>
      <vt:lpstr>Gulim</vt:lpstr>
      <vt:lpstr>Symbol</vt:lpstr>
      <vt:lpstr>Tahoma</vt:lpstr>
      <vt:lpstr>Times New Roman</vt:lpstr>
      <vt:lpstr>Wingdings</vt:lpstr>
      <vt:lpstr>Имиджевая_ВСС</vt:lpstr>
      <vt:lpstr>Порядок проведения валютных операций в Республике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менеджмента</dc:title>
  <dc:creator>женя</dc:creator>
  <dc:description>Авторский тренинг</dc:description>
  <cp:lastModifiedBy>Арынова Асель Айнабековна</cp:lastModifiedBy>
  <cp:revision>305</cp:revision>
  <cp:lastPrinted>2020-01-15T12:07:10Z</cp:lastPrinted>
  <dcterms:created xsi:type="dcterms:W3CDTF">2004-03-15T03:52:40Z</dcterms:created>
  <dcterms:modified xsi:type="dcterms:W3CDTF">2020-04-30T03:36:12Z</dcterms:modified>
</cp:coreProperties>
</file>